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0" r:id="rId5"/>
    <p:sldMasterId id="2147483679" r:id="rId6"/>
    <p:sldMasterId id="2147483674" r:id="rId7"/>
  </p:sldMasterIdLst>
  <p:notesMasterIdLst>
    <p:notesMasterId r:id="rId59"/>
  </p:notesMasterIdLst>
  <p:sldIdLst>
    <p:sldId id="261" r:id="rId8"/>
    <p:sldId id="483" r:id="rId9"/>
    <p:sldId id="374" r:id="rId10"/>
    <p:sldId id="380" r:id="rId11"/>
    <p:sldId id="458" r:id="rId12"/>
    <p:sldId id="382" r:id="rId13"/>
    <p:sldId id="384" r:id="rId14"/>
    <p:sldId id="386" r:id="rId15"/>
    <p:sldId id="439" r:id="rId16"/>
    <p:sldId id="450" r:id="rId17"/>
    <p:sldId id="387" r:id="rId18"/>
    <p:sldId id="289" r:id="rId19"/>
    <p:sldId id="290" r:id="rId20"/>
    <p:sldId id="291" r:id="rId21"/>
    <p:sldId id="390" r:id="rId22"/>
    <p:sldId id="392" r:id="rId23"/>
    <p:sldId id="484" r:id="rId24"/>
    <p:sldId id="394" r:id="rId25"/>
    <p:sldId id="459" r:id="rId26"/>
    <p:sldId id="395" r:id="rId27"/>
    <p:sldId id="292" r:id="rId28"/>
    <p:sldId id="396" r:id="rId29"/>
    <p:sldId id="293" r:id="rId30"/>
    <p:sldId id="397" r:id="rId31"/>
    <p:sldId id="398" r:id="rId32"/>
    <p:sldId id="399" r:id="rId33"/>
    <p:sldId id="400" r:id="rId34"/>
    <p:sldId id="485" r:id="rId35"/>
    <p:sldId id="402" r:id="rId36"/>
    <p:sldId id="460" r:id="rId37"/>
    <p:sldId id="295" r:id="rId38"/>
    <p:sldId id="403" r:id="rId39"/>
    <p:sldId id="404" r:id="rId40"/>
    <p:sldId id="472" r:id="rId41"/>
    <p:sldId id="406" r:id="rId42"/>
    <p:sldId id="481" r:id="rId43"/>
    <p:sldId id="405" r:id="rId44"/>
    <p:sldId id="486" r:id="rId45"/>
    <p:sldId id="408" r:id="rId46"/>
    <p:sldId id="461" r:id="rId47"/>
    <p:sldId id="413" r:id="rId48"/>
    <p:sldId id="414" r:id="rId49"/>
    <p:sldId id="419" r:id="rId50"/>
    <p:sldId id="418" r:id="rId51"/>
    <p:sldId id="421" r:id="rId52"/>
    <p:sldId id="420" r:id="rId53"/>
    <p:sldId id="451" r:id="rId54"/>
    <p:sldId id="462" r:id="rId55"/>
    <p:sldId id="424" r:id="rId56"/>
    <p:sldId id="416" r:id="rId57"/>
    <p:sldId id="482" r:id="rId58"/>
  </p:sldIdLst>
  <p:sldSz cx="12192000" cy="6858000"/>
  <p:notesSz cx="6858000" cy="9144000"/>
  <p:embeddedFontLst>
    <p:embeddedFont>
      <p:font typeface="Helvetica" panose="020B0604020202020204" pitchFamily="34" charset="0"/>
      <p:regular r:id="rId60"/>
      <p:bold r:id="rId61"/>
      <p:italic r:id="rId62"/>
      <p:boldItalic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B1663C-D270-895D-8FA0-D053807B7BA6}" name="Celine Ankjær Jeppesen" initials="CA" userId="S::Celine@genoplivning.dk::d1cb0c86-be62-46c5-b167-e90933f71c53" providerId="AD"/>
  <p188:author id="{B87E21F1-8E31-5707-2923-3598736D1778}" name="Pia Maria Lie" initials="PL" userId="S::pml_piamarialie.dk#ext#@genoplivningdk.onmicrosoft.com::6d714648-4122-428d-830c-a22f7d49ec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BC8"/>
    <a:srgbClr val="FF7E79"/>
    <a:srgbClr val="EBEBEB"/>
    <a:srgbClr val="22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43D540-C244-4BE4-A622-129FFB15B1C9}" v="3" dt="2025-05-21T07:23:46.31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55" autoAdjust="0"/>
  </p:normalViewPr>
  <p:slideViewPr>
    <p:cSldViewPr snapToGrid="0">
      <p:cViewPr varScale="1">
        <p:scale>
          <a:sx n="89" d="100"/>
          <a:sy n="89" d="100"/>
        </p:scale>
        <p:origin x="139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4.fntdata"/><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2.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3.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Ankjær Jeppesen" userId="d1cb0c86-be62-46c5-b167-e90933f71c53" providerId="ADAL" clId="{E043D540-C244-4BE4-A622-129FFB15B1C9}"/>
    <pc:docChg chg="custSel addSld delSld modSld">
      <pc:chgData name="Celine Ankjær Jeppesen" userId="d1cb0c86-be62-46c5-b167-e90933f71c53" providerId="ADAL" clId="{E043D540-C244-4BE4-A622-129FFB15B1C9}" dt="2025-05-21T07:23:52.300" v="4" actId="478"/>
      <pc:docMkLst>
        <pc:docMk/>
      </pc:docMkLst>
      <pc:sldChg chg="addSp delSp modSp mod">
        <pc:chgData name="Celine Ankjær Jeppesen" userId="d1cb0c86-be62-46c5-b167-e90933f71c53" providerId="ADAL" clId="{E043D540-C244-4BE4-A622-129FFB15B1C9}" dt="2025-05-21T07:23:52.300" v="4" actId="478"/>
        <pc:sldMkLst>
          <pc:docMk/>
          <pc:sldMk cId="1962427804" sldId="261"/>
        </pc:sldMkLst>
        <pc:spChg chg="add mod">
          <ac:chgData name="Celine Ankjær Jeppesen" userId="d1cb0c86-be62-46c5-b167-e90933f71c53" providerId="ADAL" clId="{E043D540-C244-4BE4-A622-129FFB15B1C9}" dt="2025-05-21T07:23:42.815" v="2"/>
          <ac:spMkLst>
            <pc:docMk/>
            <pc:sldMk cId="1962427804" sldId="261"/>
            <ac:spMk id="5" creationId="{33546AA4-5A76-6624-BF91-BE64F567DDB9}"/>
          </ac:spMkLst>
        </pc:spChg>
        <pc:picChg chg="del">
          <ac:chgData name="Celine Ankjær Jeppesen" userId="d1cb0c86-be62-46c5-b167-e90933f71c53" providerId="ADAL" clId="{E043D540-C244-4BE4-A622-129FFB15B1C9}" dt="2025-05-21T07:23:52.300" v="4" actId="478"/>
          <ac:picMkLst>
            <pc:docMk/>
            <pc:sldMk cId="1962427804" sldId="261"/>
            <ac:picMk id="3" creationId="{ABA89272-B709-A14E-DDAD-BB796557CB0D}"/>
          </ac:picMkLst>
        </pc:picChg>
        <pc:picChg chg="add mod">
          <ac:chgData name="Celine Ankjær Jeppesen" userId="d1cb0c86-be62-46c5-b167-e90933f71c53" providerId="ADAL" clId="{E043D540-C244-4BE4-A622-129FFB15B1C9}" dt="2025-05-21T07:23:46.319" v="3"/>
          <ac:picMkLst>
            <pc:docMk/>
            <pc:sldMk cId="1962427804" sldId="261"/>
            <ac:picMk id="7" creationId="{6EF1513A-18ED-3F3A-A913-443C2A8CA4CC}"/>
          </ac:picMkLst>
        </pc:picChg>
      </pc:sldChg>
      <pc:sldChg chg="add del">
        <pc:chgData name="Celine Ankjær Jeppesen" userId="d1cb0c86-be62-46c5-b167-e90933f71c53" providerId="ADAL" clId="{E043D540-C244-4BE4-A622-129FFB15B1C9}" dt="2025-05-16T11:17:45.532" v="1"/>
        <pc:sldMkLst>
          <pc:docMk/>
          <pc:sldMk cId="2769728985"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022C4-2977-B14C-9D23-B8F528C50E17}" type="datetimeFigureOut">
              <a:rPr lang="da-DK" smtClean="0"/>
              <a:t>21-05-2025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2175B-0167-B340-A3BF-614878EE910E}" type="slidenum">
              <a:rPr lang="da-DK" smtClean="0"/>
              <a:t>‹nr.›</a:t>
            </a:fld>
            <a:endParaRPr lang="da-DK"/>
          </a:p>
        </p:txBody>
      </p:sp>
    </p:spTree>
    <p:extLst>
      <p:ext uri="{BB962C8B-B14F-4D97-AF65-F5344CB8AC3E}">
        <p14:creationId xmlns:p14="http://schemas.microsoft.com/office/powerpoint/2010/main" val="49767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erlevhospital.dk/afdelinger-og-klinikker/Afdeling-for-Hjerne%E2%80%90og-Nervesygdomme/boern-og-unge-paaroerende/viden-om-sygdommen/Sider/Hvad-er-en-blodprop-i-hjerne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herlevhospital.dk/afdelinger-og-klinikker/Afdeling-for-Hjerne%E2%80%90og-Nervesygdomme/boern-og-unge-paaroerende/viden-om-sygdommen/Sider/Hvad-er-en-blodprop-i-hjernen.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3F2175B-0167-B340-A3BF-614878EE910E}" type="slidenum">
              <a:rPr lang="da-DK" smtClean="0"/>
              <a:t>1</a:t>
            </a:fld>
            <a:endParaRPr lang="da-DK"/>
          </a:p>
        </p:txBody>
      </p:sp>
    </p:spTree>
    <p:extLst>
      <p:ext uri="{BB962C8B-B14F-4D97-AF65-F5344CB8AC3E}">
        <p14:creationId xmlns:p14="http://schemas.microsoft.com/office/powerpoint/2010/main" val="394957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Baggrundsviden</a:t>
            </a:r>
          </a:p>
          <a:p>
            <a:r>
              <a:rPr lang="en-US">
                <a:latin typeface="Calibri"/>
                <a:ea typeface="Calibri"/>
                <a:cs typeface="Calibri"/>
              </a:rPr>
              <a:t>I </a:t>
            </a:r>
            <a:r>
              <a:rPr lang="en-US" err="1">
                <a:latin typeface="Calibri"/>
                <a:ea typeface="Calibri"/>
                <a:cs typeface="Calibri"/>
              </a:rPr>
              <a:t>filmen</a:t>
            </a:r>
            <a:r>
              <a:rPr lang="en-US">
                <a:latin typeface="Calibri"/>
                <a:ea typeface="Calibri"/>
                <a:cs typeface="Calibri"/>
              </a:rPr>
              <a:t> </a:t>
            </a:r>
            <a:r>
              <a:rPr lang="en-US" err="1">
                <a:latin typeface="Calibri"/>
                <a:ea typeface="Calibri"/>
                <a:cs typeface="Calibri"/>
              </a:rPr>
              <a:t>får</a:t>
            </a:r>
            <a:r>
              <a:rPr lang="en-US">
                <a:latin typeface="Calibri"/>
                <a:ea typeface="Calibri"/>
                <a:cs typeface="Calibri"/>
              </a:rPr>
              <a:t> </a:t>
            </a:r>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humoristisk</a:t>
            </a:r>
            <a:r>
              <a:rPr lang="en-US">
                <a:latin typeface="Calibri"/>
                <a:ea typeface="Calibri"/>
                <a:cs typeface="Calibri"/>
              </a:rPr>
              <a:t> </a:t>
            </a:r>
            <a:r>
              <a:rPr lang="en-US" err="1">
                <a:latin typeface="Calibri"/>
                <a:ea typeface="Calibri"/>
                <a:cs typeface="Calibri"/>
              </a:rPr>
              <a:t>indføring</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remsen</a:t>
            </a:r>
            <a:r>
              <a:rPr lang="en-US">
                <a:latin typeface="Calibri"/>
                <a:ea typeface="Calibri"/>
                <a:cs typeface="Calibri"/>
              </a:rPr>
              <a:t> </a:t>
            </a:r>
            <a:r>
              <a:rPr lang="en-US" err="1">
                <a:latin typeface="Calibri"/>
                <a:ea typeface="Calibri"/>
                <a:cs typeface="Calibri"/>
              </a:rPr>
              <a:t>Stræk</a:t>
            </a:r>
            <a:r>
              <a:rPr lang="en-US">
                <a:latin typeface="Calibri"/>
                <a:ea typeface="Calibri"/>
                <a:cs typeface="Calibri"/>
              </a:rPr>
              <a:t>, Snak, Smil.</a:t>
            </a:r>
          </a:p>
        </p:txBody>
      </p:sp>
      <p:sp>
        <p:nvSpPr>
          <p:cNvPr id="4" name="Slide Number Placeholder 3"/>
          <p:cNvSpPr>
            <a:spLocks noGrp="1"/>
          </p:cNvSpPr>
          <p:nvPr>
            <p:ph type="sldNum" sz="quarter" idx="5"/>
          </p:nvPr>
        </p:nvSpPr>
        <p:spPr/>
        <p:txBody>
          <a:bodyPr/>
          <a:lstStyle/>
          <a:p>
            <a:fld id="{C3F2175B-0167-B340-A3BF-614878EE910E}" type="slidenum">
              <a:rPr lang="da-DK" smtClean="0"/>
              <a:t>11</a:t>
            </a:fld>
            <a:endParaRPr lang="da-DK"/>
          </a:p>
        </p:txBody>
      </p:sp>
    </p:spTree>
    <p:extLst>
      <p:ext uri="{BB962C8B-B14F-4D97-AF65-F5344CB8AC3E}">
        <p14:creationId xmlns:p14="http://schemas.microsoft.com/office/powerpoint/2010/main" val="1164979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solidFill>
                  <a:srgbClr val="000000"/>
                </a:solidFill>
              </a:rPr>
              <a:t>Baggrundsviden</a:t>
            </a:r>
            <a:endParaRPr lang="en-US">
              <a:solidFill>
                <a:srgbClr val="000000"/>
              </a:solidFill>
            </a:endParaRPr>
          </a:p>
          <a:p>
            <a:endParaRPr lang="da-DK">
              <a:solidFill>
                <a:srgbClr val="000000"/>
              </a:solidFill>
            </a:endParaRPr>
          </a:p>
          <a:p>
            <a:r>
              <a:rPr lang="da-DK">
                <a:solidFill>
                  <a:srgbClr val="000000"/>
                </a:solidFill>
              </a:rPr>
              <a:t>Forklar eleverne, hvordan de kan vurdere, om en person har fået et stroke ved hjælp af de  tre tegn på stroke’, ‘Stræk’, ‘Snak’ og ‘Smil’.</a:t>
            </a:r>
            <a:endParaRPr lang="en-US"/>
          </a:p>
          <a:p>
            <a:endParaRPr lang="da-DK"/>
          </a:p>
          <a:p>
            <a:pPr>
              <a:spcBef>
                <a:spcPts val="0"/>
              </a:spcBef>
              <a:spcAft>
                <a:spcPts val="0"/>
              </a:spcAft>
            </a:pPr>
            <a:r>
              <a:rPr lang="da-DK" sz="1800" b="0" i="0" u="none" strike="noStrike">
                <a:solidFill>
                  <a:srgbClr val="000000"/>
                </a:solidFill>
                <a:effectLst/>
                <a:latin typeface="Arial"/>
                <a:cs typeface="Arial"/>
              </a:rPr>
              <a:t>Stræk handler om, at personens bevægelser er forkerte.</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12</a:t>
            </a:fld>
            <a:endParaRPr lang="da-DK"/>
          </a:p>
        </p:txBody>
      </p:sp>
    </p:spTree>
    <p:extLst>
      <p:ext uri="{BB962C8B-B14F-4D97-AF65-F5344CB8AC3E}">
        <p14:creationId xmlns:p14="http://schemas.microsoft.com/office/powerpoint/2010/main" val="2338757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solidFill>
                  <a:srgbClr val="000000"/>
                </a:solidFill>
              </a:rPr>
              <a:t>Baggrundsviden</a:t>
            </a:r>
            <a:endParaRPr lang="da-DK">
              <a:solidFill>
                <a:srgbClr val="000000"/>
              </a:solidFill>
              <a:latin typeface="Arial"/>
              <a:cs typeface="Arial"/>
            </a:endParaRPr>
          </a:p>
          <a:p>
            <a:endParaRPr lang="da-DK">
              <a:solidFill>
                <a:srgbClr val="000000"/>
              </a:solidFill>
            </a:endParaRPr>
          </a:p>
          <a:p>
            <a:r>
              <a:rPr lang="da-DK">
                <a:solidFill>
                  <a:srgbClr val="000000"/>
                </a:solidFill>
              </a:rPr>
              <a:t>Forklar eleverne, hvordan de kan vurdere, om en person har fået et stroke ved hjælp af de tre tegn på stroke’, ‘Stræk’, ‘Snak’ og ‘Smil’.</a:t>
            </a:r>
            <a:endParaRPr lang="da-DK">
              <a:solidFill>
                <a:srgbClr val="000000"/>
              </a:solidFill>
              <a:latin typeface="Arial"/>
              <a:cs typeface="Arial"/>
            </a:endParaRPr>
          </a:p>
          <a:p>
            <a:endParaRPr lang="da-DK" sz="1800">
              <a:solidFill>
                <a:srgbClr val="000000"/>
              </a:solidFill>
              <a:latin typeface="Arial"/>
              <a:cs typeface="Arial"/>
            </a:endParaRPr>
          </a:p>
          <a:p>
            <a:r>
              <a:rPr lang="da-DK" sz="1800" b="0" i="0" u="none" strike="noStrike">
                <a:solidFill>
                  <a:srgbClr val="000000"/>
                </a:solidFill>
                <a:effectLst/>
                <a:latin typeface="Arial"/>
                <a:cs typeface="Arial"/>
              </a:rPr>
              <a:t>Snak handler om personens tale - fx kan det være svært at forstå, hvad personen siger.</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13</a:t>
            </a:fld>
            <a:endParaRPr lang="da-DK"/>
          </a:p>
        </p:txBody>
      </p:sp>
    </p:spTree>
    <p:extLst>
      <p:ext uri="{BB962C8B-B14F-4D97-AF65-F5344CB8AC3E}">
        <p14:creationId xmlns:p14="http://schemas.microsoft.com/office/powerpoint/2010/main" val="642336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solidFill>
                  <a:srgbClr val="000000"/>
                </a:solidFill>
              </a:rPr>
              <a:t>Baggrundsviden</a:t>
            </a:r>
            <a:endParaRPr lang="en-US"/>
          </a:p>
          <a:p>
            <a:endParaRPr lang="da-DK">
              <a:solidFill>
                <a:srgbClr val="000000"/>
              </a:solidFill>
            </a:endParaRPr>
          </a:p>
          <a:p>
            <a:r>
              <a:rPr lang="da-DK">
                <a:solidFill>
                  <a:srgbClr val="000000"/>
                </a:solidFill>
              </a:rPr>
              <a:t>Forklar eleverne, hvordan de kan vurdere, om en person har fået et stroke ved hjælp af de tre tegn på stroke’, ‘Stræk’, ‘Snak’ og ‘Smil’.</a:t>
            </a:r>
            <a:endParaRPr lang="da-DK"/>
          </a:p>
          <a:p>
            <a:endParaRPr lang="da-DK" sz="1800">
              <a:solidFill>
                <a:srgbClr val="000000"/>
              </a:solidFill>
              <a:latin typeface="Arial"/>
              <a:cs typeface="Arial"/>
            </a:endParaRPr>
          </a:p>
          <a:p>
            <a:r>
              <a:rPr lang="da-DK" sz="1800" b="0" i="0" u="none" strike="noStrike">
                <a:solidFill>
                  <a:srgbClr val="000000"/>
                </a:solidFill>
                <a:effectLst/>
                <a:latin typeface="Arial"/>
                <a:cs typeface="Arial"/>
              </a:rPr>
              <a:t>Smil handler om, at finde ud af, om der er en delvis lammelse i ansigtet.</a:t>
            </a:r>
            <a:endParaRPr lang="da-DK" b="0">
              <a:effectLst/>
              <a:latin typeface="Aptos"/>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14</a:t>
            </a:fld>
            <a:endParaRPr lang="da-DK"/>
          </a:p>
        </p:txBody>
      </p:sp>
    </p:spTree>
    <p:extLst>
      <p:ext uri="{BB962C8B-B14F-4D97-AF65-F5344CB8AC3E}">
        <p14:creationId xmlns:p14="http://schemas.microsoft.com/office/powerpoint/2010/main" val="3358563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CDE13-9339-B1A5-4DEE-7047D27DE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21251-F4BA-705E-8861-8920B48CF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29321-3B32-26F8-7F9F-0AE08D8C42E8}"/>
              </a:ext>
            </a:extLst>
          </p:cNvPr>
          <p:cNvSpPr>
            <a:spLocks noGrp="1"/>
          </p:cNvSpPr>
          <p:nvPr>
            <p:ph type="body" idx="1"/>
          </p:nvPr>
        </p:nvSpPr>
        <p:spPr/>
        <p:txBody>
          <a:bodyPr/>
          <a:lstStyle/>
          <a:p>
            <a:r>
              <a:rPr lang="en-US"/>
              <a:t>Baggrundsviden</a:t>
            </a:r>
          </a:p>
          <a:p>
            <a:endParaRPr lang="en-US"/>
          </a:p>
          <a:p>
            <a:r>
              <a:rPr lang="en-US"/>
              <a:t>Et stroke er </a:t>
            </a:r>
            <a:r>
              <a:rPr lang="en-US" err="1"/>
              <a:t>en</a:t>
            </a:r>
            <a:r>
              <a:rPr lang="en-US"/>
              <a:t> </a:t>
            </a:r>
            <a:r>
              <a:rPr lang="en-US" err="1"/>
              <a:t>blodprop</a:t>
            </a:r>
            <a:r>
              <a:rPr lang="en-US"/>
              <a:t> </a:t>
            </a:r>
            <a:r>
              <a:rPr lang="en-US" err="1"/>
              <a:t>eller</a:t>
            </a:r>
            <a:r>
              <a:rPr lang="en-US"/>
              <a:t> </a:t>
            </a:r>
            <a:r>
              <a:rPr lang="en-US" err="1"/>
              <a:t>en</a:t>
            </a:r>
            <a:r>
              <a:rPr lang="en-US"/>
              <a:t> </a:t>
            </a:r>
            <a:r>
              <a:rPr lang="en-US" err="1"/>
              <a:t>blødning</a:t>
            </a:r>
            <a:r>
              <a:rPr lang="en-US"/>
              <a:t> </a:t>
            </a:r>
            <a:r>
              <a:rPr lang="en-US" err="1"/>
              <a:t>i</a:t>
            </a:r>
            <a:r>
              <a:rPr lang="en-US"/>
              <a:t> </a:t>
            </a:r>
            <a:r>
              <a:rPr lang="en-US" err="1"/>
              <a:t>hjernen</a:t>
            </a:r>
            <a:r>
              <a:rPr lang="en-US"/>
              <a:t>. Eller det man </a:t>
            </a:r>
            <a:r>
              <a:rPr lang="en-US" err="1"/>
              <a:t>tidligere</a:t>
            </a:r>
            <a:r>
              <a:rPr lang="en-US"/>
              <a:t> </a:t>
            </a:r>
            <a:r>
              <a:rPr lang="en-US" err="1"/>
              <a:t>også</a:t>
            </a:r>
            <a:r>
              <a:rPr lang="en-US"/>
              <a:t> </a:t>
            </a:r>
            <a:r>
              <a:rPr lang="en-US" err="1"/>
              <a:t>kaldte</a:t>
            </a:r>
            <a:r>
              <a:rPr lang="en-US"/>
              <a:t> et </a:t>
            </a:r>
            <a:r>
              <a:rPr lang="en-US" err="1"/>
              <a:t>slagtilfælde</a:t>
            </a:r>
            <a:r>
              <a:rPr lang="en-US"/>
              <a:t>. Det er </a:t>
            </a:r>
            <a:r>
              <a:rPr lang="en-US" err="1"/>
              <a:t>vigtigt</a:t>
            </a:r>
            <a:r>
              <a:rPr lang="en-US"/>
              <a:t> at </a:t>
            </a:r>
            <a:r>
              <a:rPr lang="en-US" err="1"/>
              <a:t>lære</a:t>
            </a:r>
            <a:r>
              <a:rPr lang="en-US"/>
              <a:t> om </a:t>
            </a:r>
            <a:r>
              <a:rPr lang="en-US" err="1"/>
              <a:t>tegnene</a:t>
            </a:r>
            <a:r>
              <a:rPr lang="en-US"/>
              <a:t> </a:t>
            </a:r>
            <a:r>
              <a:rPr lang="en-US" err="1"/>
              <a:t>på</a:t>
            </a:r>
            <a:r>
              <a:rPr lang="en-US"/>
              <a:t> stroke, </a:t>
            </a:r>
            <a:r>
              <a:rPr lang="en-US" err="1"/>
              <a:t>fordi</a:t>
            </a:r>
            <a:r>
              <a:rPr lang="en-US"/>
              <a:t> der </a:t>
            </a:r>
            <a:r>
              <a:rPr lang="en-US" err="1"/>
              <a:t>hvert</a:t>
            </a:r>
            <a:r>
              <a:rPr lang="en-US"/>
              <a:t> </a:t>
            </a:r>
            <a:r>
              <a:rPr lang="en-US" err="1"/>
              <a:t>år</a:t>
            </a:r>
            <a:r>
              <a:rPr lang="en-US"/>
              <a:t> er 12.000 </a:t>
            </a:r>
            <a:r>
              <a:rPr lang="en-US" err="1"/>
              <a:t>mennesker</a:t>
            </a:r>
            <a:r>
              <a:rPr lang="en-US"/>
              <a:t>, der </a:t>
            </a:r>
            <a:r>
              <a:rPr lang="en-US" err="1"/>
              <a:t>indlægges</a:t>
            </a:r>
            <a:r>
              <a:rPr lang="en-US"/>
              <a:t> med et stroke, </a:t>
            </a:r>
            <a:r>
              <a:rPr lang="en-US" err="1"/>
              <a:t>dvs</a:t>
            </a:r>
            <a:r>
              <a:rPr lang="en-US"/>
              <a:t>. 33 om </a:t>
            </a:r>
            <a:r>
              <a:rPr lang="en-US" err="1"/>
              <a:t>dagen</a:t>
            </a:r>
            <a:r>
              <a:rPr lang="en-US"/>
              <a:t>. </a:t>
            </a:r>
          </a:p>
          <a:p>
            <a:r>
              <a:rPr lang="en-US" err="1"/>
              <a:t>Hvis</a:t>
            </a:r>
            <a:r>
              <a:rPr lang="en-US"/>
              <a:t> man </a:t>
            </a:r>
            <a:r>
              <a:rPr lang="en-US" err="1"/>
              <a:t>oplever</a:t>
            </a:r>
            <a:r>
              <a:rPr lang="en-US"/>
              <a:t> </a:t>
            </a:r>
            <a:r>
              <a:rPr lang="en-US" err="1"/>
              <a:t>en</a:t>
            </a:r>
            <a:r>
              <a:rPr lang="en-US"/>
              <a:t> person med </a:t>
            </a:r>
            <a:r>
              <a:rPr lang="en-US" err="1"/>
              <a:t>tegn</a:t>
            </a:r>
            <a:r>
              <a:rPr lang="en-US"/>
              <a:t> </a:t>
            </a:r>
            <a:r>
              <a:rPr lang="en-US" err="1"/>
              <a:t>på</a:t>
            </a:r>
            <a:r>
              <a:rPr lang="en-US"/>
              <a:t> et stroke </a:t>
            </a:r>
            <a:r>
              <a:rPr lang="en-US" err="1"/>
              <a:t>og</a:t>
            </a:r>
            <a:r>
              <a:rPr lang="en-US"/>
              <a:t> ringer 1-1-2 </a:t>
            </a:r>
            <a:r>
              <a:rPr lang="en-US" err="1"/>
              <a:t>hurtigt</a:t>
            </a:r>
            <a:r>
              <a:rPr lang="en-US"/>
              <a:t>, </a:t>
            </a:r>
            <a:r>
              <a:rPr lang="en-US" err="1"/>
              <a:t>kan</a:t>
            </a:r>
            <a:r>
              <a:rPr lang="en-US"/>
              <a:t> </a:t>
            </a:r>
            <a:r>
              <a:rPr lang="en-US" err="1"/>
              <a:t>deres</a:t>
            </a:r>
            <a:r>
              <a:rPr lang="en-US"/>
              <a:t> </a:t>
            </a:r>
            <a:r>
              <a:rPr lang="en-US" err="1"/>
              <a:t>skader</a:t>
            </a:r>
            <a:r>
              <a:rPr lang="en-US"/>
              <a:t> </a:t>
            </a:r>
            <a:r>
              <a:rPr lang="en-US" err="1"/>
              <a:t>på</a:t>
            </a:r>
            <a:r>
              <a:rPr lang="en-US"/>
              <a:t> </a:t>
            </a:r>
            <a:r>
              <a:rPr lang="en-US" err="1"/>
              <a:t>hjernen</a:t>
            </a:r>
            <a:r>
              <a:rPr lang="en-US"/>
              <a:t> </a:t>
            </a:r>
            <a:r>
              <a:rPr lang="en-US" err="1"/>
              <a:t>minimeres</a:t>
            </a:r>
            <a:r>
              <a:rPr lang="en-US"/>
              <a:t> </a:t>
            </a:r>
            <a:r>
              <a:rPr lang="en-US" err="1"/>
              <a:t>og</a:t>
            </a:r>
            <a:r>
              <a:rPr lang="en-US"/>
              <a:t> de </a:t>
            </a:r>
            <a:r>
              <a:rPr lang="en-US" err="1"/>
              <a:t>kan</a:t>
            </a:r>
            <a:r>
              <a:rPr lang="en-US"/>
              <a:t> </a:t>
            </a:r>
            <a:r>
              <a:rPr lang="en-US" err="1"/>
              <a:t>overleve</a:t>
            </a:r>
            <a:r>
              <a:rPr lang="en-US"/>
              <a:t> </a:t>
            </a:r>
            <a:r>
              <a:rPr lang="en-US" err="1"/>
              <a:t>til</a:t>
            </a:r>
            <a:r>
              <a:rPr lang="en-US"/>
              <a:t> et </a:t>
            </a:r>
            <a:r>
              <a:rPr lang="en-US" err="1"/>
              <a:t>godt</a:t>
            </a:r>
            <a:r>
              <a:rPr lang="en-US"/>
              <a:t> liv. </a:t>
            </a:r>
          </a:p>
          <a:p>
            <a:r>
              <a:rPr lang="en-US"/>
              <a:t>Et stroke </a:t>
            </a:r>
            <a:r>
              <a:rPr lang="en-US" err="1"/>
              <a:t>kan</a:t>
            </a:r>
            <a:r>
              <a:rPr lang="en-US"/>
              <a:t> </a:t>
            </a:r>
            <a:r>
              <a:rPr lang="en-US" err="1"/>
              <a:t>komme</a:t>
            </a:r>
            <a:r>
              <a:rPr lang="en-US"/>
              <a:t> </a:t>
            </a:r>
            <a:r>
              <a:rPr lang="en-US" err="1"/>
              <a:t>til</a:t>
            </a:r>
            <a:r>
              <a:rPr lang="en-US"/>
              <a:t> </a:t>
            </a:r>
            <a:r>
              <a:rPr lang="en-US" err="1"/>
              <a:t>udtryk</a:t>
            </a:r>
            <a:r>
              <a:rPr lang="en-US"/>
              <a:t> </a:t>
            </a:r>
            <a:r>
              <a:rPr lang="en-US" err="1"/>
              <a:t>på</a:t>
            </a:r>
            <a:r>
              <a:rPr lang="en-US"/>
              <a:t> </a:t>
            </a:r>
            <a:r>
              <a:rPr lang="en-US" err="1"/>
              <a:t>flere</a:t>
            </a:r>
            <a:r>
              <a:rPr lang="en-US"/>
              <a:t> </a:t>
            </a:r>
            <a:r>
              <a:rPr lang="en-US" err="1"/>
              <a:t>forskellige</a:t>
            </a:r>
            <a:r>
              <a:rPr lang="en-US"/>
              <a:t> </a:t>
            </a:r>
            <a:r>
              <a:rPr lang="en-US" err="1"/>
              <a:t>måder</a:t>
            </a:r>
            <a:r>
              <a:rPr lang="en-US"/>
              <a:t>. </a:t>
            </a:r>
            <a:r>
              <a:rPr lang="en-US" err="1"/>
              <a:t>Fx</a:t>
            </a:r>
            <a:r>
              <a:rPr lang="en-US"/>
              <a:t> </a:t>
            </a:r>
            <a:r>
              <a:rPr lang="en-US" err="1"/>
              <a:t>kan</a:t>
            </a:r>
            <a:r>
              <a:rPr lang="en-US"/>
              <a:t> det give:</a:t>
            </a:r>
          </a:p>
          <a:p>
            <a:pPr marL="171450" indent="-171450">
              <a:buFont typeface="Arial"/>
              <a:buChar char="•"/>
            </a:pPr>
            <a:r>
              <a:rPr lang="en-US" err="1"/>
              <a:t>Lammelser</a:t>
            </a:r>
            <a:r>
              <a:rPr lang="en-US"/>
              <a:t> </a:t>
            </a:r>
            <a:r>
              <a:rPr lang="en-US" err="1"/>
              <a:t>i</a:t>
            </a:r>
            <a:r>
              <a:rPr lang="en-US"/>
              <a:t> </a:t>
            </a:r>
            <a:r>
              <a:rPr lang="en-US" err="1"/>
              <a:t>krop</a:t>
            </a:r>
            <a:r>
              <a:rPr lang="en-US"/>
              <a:t> </a:t>
            </a:r>
            <a:r>
              <a:rPr lang="en-US" err="1"/>
              <a:t>eller</a:t>
            </a:r>
            <a:r>
              <a:rPr lang="en-US"/>
              <a:t> </a:t>
            </a:r>
            <a:r>
              <a:rPr lang="en-US" err="1"/>
              <a:t>ansigt</a:t>
            </a:r>
            <a:endParaRPr lang="en-US"/>
          </a:p>
          <a:p>
            <a:pPr marL="171450" indent="-171450">
              <a:buFont typeface="Arial"/>
              <a:buChar char="•"/>
            </a:pPr>
            <a:r>
              <a:rPr lang="en-US" err="1"/>
              <a:t>Forstyrrelser</a:t>
            </a:r>
            <a:r>
              <a:rPr lang="en-US"/>
              <a:t> </a:t>
            </a:r>
            <a:r>
              <a:rPr lang="en-US" err="1"/>
              <a:t>af</a:t>
            </a:r>
            <a:r>
              <a:rPr lang="en-US"/>
              <a:t> </a:t>
            </a:r>
            <a:r>
              <a:rPr lang="en-US" err="1"/>
              <a:t>talen</a:t>
            </a:r>
            <a:endParaRPr lang="en-US"/>
          </a:p>
          <a:p>
            <a:pPr marL="171450" indent="-171450">
              <a:buFont typeface="Arial"/>
              <a:buChar char="•"/>
            </a:pPr>
            <a:r>
              <a:rPr lang="en-US" err="1"/>
              <a:t>Problemer</a:t>
            </a:r>
            <a:r>
              <a:rPr lang="en-US"/>
              <a:t> med at </a:t>
            </a:r>
            <a:r>
              <a:rPr lang="en-US" err="1"/>
              <a:t>styre</a:t>
            </a:r>
            <a:r>
              <a:rPr lang="en-US"/>
              <a:t> </a:t>
            </a:r>
            <a:r>
              <a:rPr lang="en-US" err="1"/>
              <a:t>kroppen</a:t>
            </a:r>
            <a:endParaRPr lang="en-US"/>
          </a:p>
          <a:p>
            <a:pPr marL="171450" indent="-171450">
              <a:buFont typeface="Arial"/>
              <a:buChar char="•"/>
            </a:pPr>
            <a:r>
              <a:rPr lang="en-US" err="1"/>
              <a:t>Svimmelhed</a:t>
            </a:r>
            <a:r>
              <a:rPr lang="en-US"/>
              <a:t> </a:t>
            </a:r>
            <a:r>
              <a:rPr lang="en-US" err="1"/>
              <a:t>eller</a:t>
            </a:r>
            <a:r>
              <a:rPr lang="en-US"/>
              <a:t> </a:t>
            </a:r>
            <a:r>
              <a:rPr lang="en-US" err="1"/>
              <a:t>påvirke</a:t>
            </a:r>
            <a:r>
              <a:rPr lang="en-US"/>
              <a:t> </a:t>
            </a:r>
            <a:r>
              <a:rPr lang="en-US" err="1"/>
              <a:t>bevidstheden</a:t>
            </a:r>
            <a:endParaRPr lang="en-US"/>
          </a:p>
        </p:txBody>
      </p:sp>
      <p:sp>
        <p:nvSpPr>
          <p:cNvPr id="4" name="Slide Number Placeholder 3">
            <a:extLst>
              <a:ext uri="{FF2B5EF4-FFF2-40B4-BE49-F238E27FC236}">
                <a16:creationId xmlns:a16="http://schemas.microsoft.com/office/drawing/2014/main" id="{9B1C0367-EF69-078D-0CF8-2AB53305A0C5}"/>
              </a:ext>
            </a:extLst>
          </p:cNvPr>
          <p:cNvSpPr>
            <a:spLocks noGrp="1"/>
          </p:cNvSpPr>
          <p:nvPr>
            <p:ph type="sldNum" sz="quarter" idx="5"/>
          </p:nvPr>
        </p:nvSpPr>
        <p:spPr/>
        <p:txBody>
          <a:bodyPr/>
          <a:lstStyle/>
          <a:p>
            <a:fld id="{C3F2175B-0167-B340-A3BF-614878EE910E}" type="slidenum">
              <a:rPr lang="da-DK" smtClean="0"/>
              <a:t>15</a:t>
            </a:fld>
            <a:endParaRPr lang="da-DK"/>
          </a:p>
        </p:txBody>
      </p:sp>
    </p:spTree>
    <p:extLst>
      <p:ext uri="{BB962C8B-B14F-4D97-AF65-F5344CB8AC3E}">
        <p14:creationId xmlns:p14="http://schemas.microsoft.com/office/powerpoint/2010/main" val="118608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6852-6035-7CF1-50A1-57F24E424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48592-A95C-6E23-CE11-CD313822C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7030C6-3918-EB1D-A5A2-4850B1915056}"/>
              </a:ext>
            </a:extLst>
          </p:cNvPr>
          <p:cNvSpPr>
            <a:spLocks noGrp="1"/>
          </p:cNvSpPr>
          <p:nvPr>
            <p:ph type="body" idx="1"/>
          </p:nvPr>
        </p:nvSpPr>
        <p:spPr/>
        <p:txBody>
          <a:bodyPr/>
          <a:lstStyle/>
          <a:p>
            <a:r>
              <a:rPr lang="en-US"/>
              <a:t>Ideer </a:t>
            </a:r>
            <a:r>
              <a:rPr lang="en-US" err="1"/>
              <a:t>til</a:t>
            </a:r>
            <a:r>
              <a:rPr lang="en-US"/>
              <a:t> </a:t>
            </a:r>
            <a:r>
              <a:rPr lang="en-US" err="1"/>
              <a:t>ord</a:t>
            </a:r>
            <a:r>
              <a:rPr lang="en-US"/>
              <a:t> </a:t>
            </a:r>
            <a:r>
              <a:rPr lang="en-US" err="1"/>
              <a:t>og</a:t>
            </a:r>
            <a:r>
              <a:rPr lang="en-US"/>
              <a:t> pointer</a:t>
            </a:r>
          </a:p>
          <a:p>
            <a:endParaRPr lang="en-US" b="1"/>
          </a:p>
          <a:p>
            <a:r>
              <a:rPr lang="en-US" b="1" err="1"/>
              <a:t>Ordene</a:t>
            </a:r>
            <a:r>
              <a:rPr lang="en-US" b="1"/>
              <a:t> </a:t>
            </a:r>
            <a:r>
              <a:rPr lang="en-US" b="1" err="1"/>
              <a:t>kan</a:t>
            </a:r>
            <a:r>
              <a:rPr lang="en-US" b="1"/>
              <a:t> </a:t>
            </a:r>
            <a:r>
              <a:rPr lang="en-US" b="1" err="1"/>
              <a:t>fx</a:t>
            </a:r>
            <a:r>
              <a:rPr lang="en-US" b="1"/>
              <a:t> </a:t>
            </a:r>
            <a:r>
              <a:rPr lang="en-US" b="1" err="1"/>
              <a:t>være</a:t>
            </a:r>
            <a:r>
              <a:rPr lang="en-US" b="1"/>
              <a:t>: </a:t>
            </a:r>
            <a:r>
              <a:rPr lang="en-US"/>
              <a:t>stroke, </a:t>
            </a:r>
            <a:r>
              <a:rPr lang="en-US" err="1"/>
              <a:t>lammelse</a:t>
            </a:r>
            <a:r>
              <a:rPr lang="en-US"/>
              <a:t>, </a:t>
            </a:r>
            <a:r>
              <a:rPr lang="en-US" err="1"/>
              <a:t>talebesvær</a:t>
            </a:r>
            <a:endParaRPr lang="en-US"/>
          </a:p>
          <a:p>
            <a:endParaRPr lang="en-US" b="1"/>
          </a:p>
          <a:p>
            <a:r>
              <a:rPr lang="en-US" b="1" err="1"/>
              <a:t>Faglige</a:t>
            </a:r>
            <a:r>
              <a:rPr lang="en-US" b="1"/>
              <a:t> pointer: </a:t>
            </a:r>
            <a:endParaRPr lang="en-US"/>
          </a:p>
          <a:p>
            <a:pPr marL="171450" indent="-171450">
              <a:buFont typeface="Arial"/>
              <a:buChar char="•"/>
            </a:pPr>
            <a:r>
              <a:rPr lang="en-US" err="1"/>
              <a:t>Eleverne</a:t>
            </a:r>
            <a:r>
              <a:rPr lang="en-US"/>
              <a:t> </a:t>
            </a:r>
            <a:r>
              <a:rPr lang="en-US" err="1"/>
              <a:t>kan</a:t>
            </a:r>
            <a:r>
              <a:rPr lang="en-US"/>
              <a:t> </a:t>
            </a:r>
            <a:r>
              <a:rPr lang="en-US" err="1"/>
              <a:t>træde</a:t>
            </a:r>
            <a:r>
              <a:rPr lang="en-US"/>
              <a:t> </a:t>
            </a:r>
            <a:r>
              <a:rPr lang="en-US" err="1"/>
              <a:t>til</a:t>
            </a:r>
            <a:endParaRPr lang="en-US"/>
          </a:p>
          <a:p>
            <a:pPr marL="171450" indent="-171450">
              <a:buFont typeface="Arial"/>
              <a:buChar char="•"/>
            </a:pPr>
            <a:r>
              <a:rPr lang="en-US"/>
              <a:t>“</a:t>
            </a:r>
            <a:r>
              <a:rPr lang="en-US" err="1"/>
              <a:t>Stræk</a:t>
            </a:r>
            <a:r>
              <a:rPr lang="en-US"/>
              <a:t>, Snak, Smil”-</a:t>
            </a:r>
            <a:r>
              <a:rPr lang="en-US" err="1"/>
              <a:t>remsen</a:t>
            </a:r>
            <a:r>
              <a:rPr lang="en-US"/>
              <a:t> er </a:t>
            </a:r>
            <a:r>
              <a:rPr lang="en-US" err="1"/>
              <a:t>en</a:t>
            </a:r>
            <a:r>
              <a:rPr lang="en-US"/>
              <a:t> god </a:t>
            </a:r>
            <a:r>
              <a:rPr lang="en-US" err="1"/>
              <a:t>huskeregel</a:t>
            </a:r>
            <a:r>
              <a:rPr lang="en-US"/>
              <a:t>. </a:t>
            </a:r>
          </a:p>
          <a:p>
            <a:pPr marL="171450" indent="-171450">
              <a:buFont typeface="Arial"/>
              <a:buChar char="•"/>
            </a:pPr>
            <a:r>
              <a:rPr lang="en-US"/>
              <a:t>Hurtig </a:t>
            </a:r>
            <a:r>
              <a:rPr lang="en-US" err="1"/>
              <a:t>behandling</a:t>
            </a:r>
            <a:r>
              <a:rPr lang="en-US"/>
              <a:t> er </a:t>
            </a:r>
            <a:r>
              <a:rPr lang="en-US" err="1"/>
              <a:t>afgørende</a:t>
            </a:r>
            <a:r>
              <a:rPr lang="en-US"/>
              <a:t> for, </a:t>
            </a:r>
            <a:r>
              <a:rPr lang="en-US" err="1"/>
              <a:t>hvordan</a:t>
            </a:r>
            <a:r>
              <a:rPr lang="en-US"/>
              <a:t> </a:t>
            </a:r>
            <a:r>
              <a:rPr lang="en-US" err="1"/>
              <a:t>en</a:t>
            </a:r>
            <a:r>
              <a:rPr lang="en-US"/>
              <a:t> person </a:t>
            </a:r>
            <a:r>
              <a:rPr lang="en-US" err="1"/>
              <a:t>kommer</a:t>
            </a:r>
            <a:r>
              <a:rPr lang="en-US"/>
              <a:t> </a:t>
            </a:r>
            <a:r>
              <a:rPr lang="en-US" err="1"/>
              <a:t>igennem</a:t>
            </a:r>
            <a:r>
              <a:rPr lang="en-US"/>
              <a:t> et stroke. </a:t>
            </a:r>
          </a:p>
          <a:p>
            <a:pPr marL="171450" indent="-171450">
              <a:buFont typeface="Arial"/>
              <a:buChar char="•"/>
            </a:pPr>
            <a:r>
              <a:rPr lang="en-US" err="1"/>
              <a:t>Hvis</a:t>
            </a:r>
            <a:r>
              <a:rPr lang="en-US"/>
              <a:t> </a:t>
            </a:r>
            <a:r>
              <a:rPr lang="en-US" err="1"/>
              <a:t>eleverne</a:t>
            </a:r>
            <a:r>
              <a:rPr lang="en-US"/>
              <a:t> </a:t>
            </a:r>
            <a:r>
              <a:rPr lang="en-US" err="1"/>
              <a:t>ved</a:t>
            </a:r>
            <a:r>
              <a:rPr lang="en-US"/>
              <a:t>, </a:t>
            </a:r>
            <a:r>
              <a:rPr lang="en-US" err="1"/>
              <a:t>hvordan</a:t>
            </a:r>
            <a:r>
              <a:rPr lang="en-US"/>
              <a:t> de </a:t>
            </a:r>
            <a:r>
              <a:rPr lang="en-US" err="1"/>
              <a:t>kan</a:t>
            </a:r>
            <a:r>
              <a:rPr lang="en-US"/>
              <a:t> </a:t>
            </a:r>
            <a:r>
              <a:rPr lang="en-US" err="1"/>
              <a:t>spotte</a:t>
            </a:r>
            <a:r>
              <a:rPr lang="en-US"/>
              <a:t> </a:t>
            </a:r>
            <a:r>
              <a:rPr lang="en-US" err="1"/>
              <a:t>en</a:t>
            </a:r>
            <a:r>
              <a:rPr lang="en-US"/>
              <a:t> person, der </a:t>
            </a:r>
            <a:r>
              <a:rPr lang="en-US" err="1"/>
              <a:t>rammes</a:t>
            </a:r>
            <a:r>
              <a:rPr lang="en-US"/>
              <a:t> </a:t>
            </a:r>
            <a:r>
              <a:rPr lang="en-US" err="1"/>
              <a:t>af</a:t>
            </a:r>
            <a:r>
              <a:rPr lang="en-US"/>
              <a:t> stroke, er de med </a:t>
            </a:r>
            <a:r>
              <a:rPr lang="en-US" err="1"/>
              <a:t>til</a:t>
            </a:r>
            <a:r>
              <a:rPr lang="en-US"/>
              <a:t>, at </a:t>
            </a:r>
            <a:r>
              <a:rPr lang="en-US" err="1"/>
              <a:t>personen</a:t>
            </a:r>
            <a:r>
              <a:rPr lang="en-US"/>
              <a:t> </a:t>
            </a:r>
            <a:r>
              <a:rPr lang="en-US" err="1"/>
              <a:t>får</a:t>
            </a:r>
            <a:r>
              <a:rPr lang="en-US"/>
              <a:t> </a:t>
            </a:r>
            <a:r>
              <a:rPr lang="en-US" err="1"/>
              <a:t>hurtig</a:t>
            </a:r>
            <a:r>
              <a:rPr lang="en-US"/>
              <a:t> </a:t>
            </a:r>
            <a:r>
              <a:rPr lang="en-US" err="1"/>
              <a:t>behandling</a:t>
            </a:r>
            <a:r>
              <a:rPr lang="en-US"/>
              <a:t>. </a:t>
            </a:r>
          </a:p>
        </p:txBody>
      </p:sp>
      <p:sp>
        <p:nvSpPr>
          <p:cNvPr id="4" name="Slide Number Placeholder 3">
            <a:extLst>
              <a:ext uri="{FF2B5EF4-FFF2-40B4-BE49-F238E27FC236}">
                <a16:creationId xmlns:a16="http://schemas.microsoft.com/office/drawing/2014/main" id="{14144692-1E8C-36E1-C2D3-B2DD5796BE34}"/>
              </a:ext>
            </a:extLst>
          </p:cNvPr>
          <p:cNvSpPr>
            <a:spLocks noGrp="1"/>
          </p:cNvSpPr>
          <p:nvPr>
            <p:ph type="sldNum" sz="quarter" idx="5"/>
          </p:nvPr>
        </p:nvSpPr>
        <p:spPr/>
        <p:txBody>
          <a:bodyPr/>
          <a:lstStyle/>
          <a:p>
            <a:fld id="{C3F2175B-0167-B340-A3BF-614878EE910E}" type="slidenum">
              <a:rPr lang="da-DK" smtClean="0"/>
              <a:t>16</a:t>
            </a:fld>
            <a:endParaRPr lang="da-DK"/>
          </a:p>
        </p:txBody>
      </p:sp>
    </p:spTree>
    <p:extLst>
      <p:ext uri="{BB962C8B-B14F-4D97-AF65-F5344CB8AC3E}">
        <p14:creationId xmlns:p14="http://schemas.microsoft.com/office/powerpoint/2010/main" val="209982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0697-E9E3-6612-BB28-93561CD79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EFE0E-42F3-C25F-A028-3E06F3DD9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9D9BE-7D6C-4BBB-9863-29B4BFC7EDEB}"/>
              </a:ext>
            </a:extLst>
          </p:cNvPr>
          <p:cNvSpPr>
            <a:spLocks noGrp="1"/>
          </p:cNvSpPr>
          <p:nvPr>
            <p:ph type="body" idx="1"/>
          </p:nvPr>
        </p:nvSpPr>
        <p:spPr/>
        <p:txBody>
          <a:bodyPr/>
          <a:lstStyle/>
          <a:p>
            <a:r>
              <a:rPr lang="en-US" b="1" err="1"/>
              <a:t>Læg</a:t>
            </a:r>
            <a:r>
              <a:rPr lang="en-US" b="1"/>
              <a:t> </a:t>
            </a:r>
            <a:r>
              <a:rPr lang="en-US" b="1" err="1"/>
              <a:t>mærke</a:t>
            </a:r>
            <a:r>
              <a:rPr lang="en-US" b="1"/>
              <a:t> </a:t>
            </a:r>
            <a:r>
              <a:rPr lang="en-US" b="1" err="1"/>
              <a:t>til</a:t>
            </a:r>
            <a:r>
              <a:rPr lang="en-US" b="1"/>
              <a:t>:</a:t>
            </a:r>
            <a:endParaRPr lang="en-US"/>
          </a:p>
          <a:p>
            <a:pPr marL="171450" indent="-171450">
              <a:buFont typeface="Arial,Sans-Serif"/>
              <a:buChar char="•"/>
            </a:pPr>
            <a:r>
              <a:rPr lang="en-US"/>
              <a:t>Om </a:t>
            </a:r>
            <a:r>
              <a:rPr lang="en-US" err="1"/>
              <a:t>eleverne</a:t>
            </a:r>
            <a:r>
              <a:rPr lang="en-US"/>
              <a:t> </a:t>
            </a:r>
            <a:r>
              <a:rPr lang="en-US" err="1"/>
              <a:t>ved</a:t>
            </a:r>
            <a:r>
              <a:rPr lang="en-US"/>
              <a:t>, </a:t>
            </a:r>
            <a:r>
              <a:rPr lang="en-US" err="1"/>
              <a:t>hvad</a:t>
            </a:r>
            <a:r>
              <a:rPr lang="en-US"/>
              <a:t> man </a:t>
            </a:r>
            <a:r>
              <a:rPr lang="en-US" err="1"/>
              <a:t>skal</a:t>
            </a:r>
            <a:r>
              <a:rPr lang="en-US"/>
              <a:t> </a:t>
            </a:r>
            <a:r>
              <a:rPr lang="en-US" err="1"/>
              <a:t>sige</a:t>
            </a:r>
            <a:r>
              <a:rPr lang="en-US"/>
              <a:t>, </a:t>
            </a:r>
            <a:r>
              <a:rPr lang="en-US" err="1"/>
              <a:t>når</a:t>
            </a:r>
            <a:r>
              <a:rPr lang="en-US"/>
              <a:t> man ringer 1-1-2</a:t>
            </a:r>
          </a:p>
          <a:p>
            <a:pPr marL="171450" indent="-171450">
              <a:buFont typeface="Arial,Sans-Serif"/>
              <a:buChar char="•"/>
            </a:pPr>
            <a:r>
              <a:rPr lang="en-US"/>
              <a:t>Om </a:t>
            </a:r>
            <a:r>
              <a:rPr lang="en-US" err="1"/>
              <a:t>eleverne</a:t>
            </a:r>
            <a:r>
              <a:rPr lang="en-US"/>
              <a:t> </a:t>
            </a:r>
            <a:r>
              <a:rPr lang="en-US" err="1"/>
              <a:t>kan</a:t>
            </a:r>
            <a:r>
              <a:rPr lang="en-US"/>
              <a:t> </a:t>
            </a:r>
            <a:r>
              <a:rPr lang="en-US" err="1"/>
              <a:t>beskrive</a:t>
            </a:r>
            <a:r>
              <a:rPr lang="en-US"/>
              <a:t> </a:t>
            </a:r>
            <a:r>
              <a:rPr lang="en-US" err="1"/>
              <a:t>tegn</a:t>
            </a:r>
            <a:r>
              <a:rPr lang="en-US"/>
              <a:t> </a:t>
            </a:r>
            <a:r>
              <a:rPr lang="en-US" err="1"/>
              <a:t>på</a:t>
            </a:r>
            <a:r>
              <a:rPr lang="en-US"/>
              <a:t> stroke </a:t>
            </a:r>
            <a:r>
              <a:rPr lang="en-US" err="1"/>
              <a:t>ved</a:t>
            </a:r>
            <a:r>
              <a:rPr lang="en-US"/>
              <a:t> </a:t>
            </a:r>
            <a:r>
              <a:rPr lang="en-US" err="1"/>
              <a:t>hjælp</a:t>
            </a:r>
            <a:r>
              <a:rPr lang="en-US"/>
              <a:t> </a:t>
            </a:r>
            <a:r>
              <a:rPr lang="en-US" err="1"/>
              <a:t>af</a:t>
            </a:r>
            <a:r>
              <a:rPr lang="en-US"/>
              <a:t> ”</a:t>
            </a:r>
            <a:r>
              <a:rPr lang="en-US" err="1"/>
              <a:t>Stræk</a:t>
            </a:r>
            <a:r>
              <a:rPr lang="en-US"/>
              <a:t>, </a:t>
            </a:r>
            <a:r>
              <a:rPr lang="en-US" err="1"/>
              <a:t>Snak</a:t>
            </a:r>
            <a:r>
              <a:rPr lang="en-US"/>
              <a:t>, Smil”-</a:t>
            </a:r>
            <a:r>
              <a:rPr lang="en-US" err="1"/>
              <a:t>remsen</a:t>
            </a:r>
            <a:r>
              <a:rPr lang="en-US"/>
              <a:t>, </a:t>
            </a:r>
            <a:r>
              <a:rPr lang="en-US" err="1"/>
              <a:t>når</a:t>
            </a:r>
            <a:r>
              <a:rPr lang="en-US"/>
              <a:t> de ringer</a:t>
            </a:r>
          </a:p>
          <a:p>
            <a:pPr marL="171450" indent="-171450">
              <a:buFont typeface="Arial,Sans-Serif"/>
              <a:buChar char="•"/>
            </a:pPr>
            <a:r>
              <a:rPr lang="en-US"/>
              <a:t>Om </a:t>
            </a:r>
            <a:r>
              <a:rPr lang="en-US" err="1"/>
              <a:t>eleverne</a:t>
            </a:r>
            <a:r>
              <a:rPr lang="en-US"/>
              <a:t> </a:t>
            </a:r>
            <a:r>
              <a:rPr lang="en-US" err="1"/>
              <a:t>kan</a:t>
            </a:r>
            <a:r>
              <a:rPr lang="en-US"/>
              <a:t> </a:t>
            </a:r>
            <a:r>
              <a:rPr lang="en-US" err="1"/>
              <a:t>beskrive</a:t>
            </a:r>
            <a:r>
              <a:rPr lang="en-US"/>
              <a:t> </a:t>
            </a:r>
            <a:r>
              <a:rPr lang="en-US" err="1"/>
              <a:t>og</a:t>
            </a:r>
            <a:r>
              <a:rPr lang="en-US"/>
              <a:t> </a:t>
            </a:r>
            <a:r>
              <a:rPr lang="en-US" err="1"/>
              <a:t>få</a:t>
            </a:r>
            <a:r>
              <a:rPr lang="en-US"/>
              <a:t> </a:t>
            </a:r>
            <a:r>
              <a:rPr lang="en-US" err="1"/>
              <a:t>detaljer</a:t>
            </a:r>
            <a:r>
              <a:rPr lang="en-US"/>
              <a:t> med om, </a:t>
            </a:r>
            <a:r>
              <a:rPr lang="en-US" err="1"/>
              <a:t>hvor</a:t>
            </a:r>
            <a:r>
              <a:rPr lang="en-US"/>
              <a:t> de ringer </a:t>
            </a:r>
            <a:r>
              <a:rPr lang="en-US" err="1"/>
              <a:t>fra</a:t>
            </a:r>
            <a:endParaRPr lang="en-US"/>
          </a:p>
          <a:p>
            <a:pPr marL="171450" indent="-171450">
              <a:buFont typeface="Arial,Sans-Serif"/>
              <a:buChar char="•"/>
            </a:pPr>
            <a:r>
              <a:rPr lang="en-US"/>
              <a:t>Om </a:t>
            </a:r>
            <a:r>
              <a:rPr lang="en-US" err="1"/>
              <a:t>eleverne</a:t>
            </a:r>
            <a:r>
              <a:rPr lang="en-US"/>
              <a:t> </a:t>
            </a:r>
            <a:r>
              <a:rPr lang="en-US" err="1"/>
              <a:t>ved</a:t>
            </a:r>
            <a:r>
              <a:rPr lang="en-US"/>
              <a:t>, </a:t>
            </a:r>
            <a:r>
              <a:rPr lang="en-US" err="1"/>
              <a:t>hvad</a:t>
            </a:r>
            <a:r>
              <a:rPr lang="en-US"/>
              <a:t> de </a:t>
            </a:r>
            <a:r>
              <a:rPr lang="en-US" err="1"/>
              <a:t>skal</a:t>
            </a:r>
            <a:r>
              <a:rPr lang="en-US"/>
              <a:t> </a:t>
            </a:r>
            <a:r>
              <a:rPr lang="en-US" err="1"/>
              <a:t>gøre</a:t>
            </a:r>
            <a:r>
              <a:rPr lang="en-US"/>
              <a:t>, </a:t>
            </a:r>
            <a:r>
              <a:rPr lang="en-US" err="1"/>
              <a:t>hvis</a:t>
            </a:r>
            <a:r>
              <a:rPr lang="en-US"/>
              <a:t> der er </a:t>
            </a:r>
            <a:r>
              <a:rPr lang="en-US" err="1"/>
              <a:t>mistanke</a:t>
            </a:r>
            <a:r>
              <a:rPr lang="en-US"/>
              <a:t> om stroke</a:t>
            </a:r>
          </a:p>
          <a:p>
            <a:endParaRPr lang="en-US"/>
          </a:p>
          <a:p>
            <a:r>
              <a:rPr lang="en-US" b="1" err="1"/>
              <a:t>Sæt</a:t>
            </a:r>
            <a:r>
              <a:rPr lang="en-US" b="1"/>
              <a:t> </a:t>
            </a:r>
            <a:r>
              <a:rPr lang="en-US" b="1" err="1"/>
              <a:t>fokus</a:t>
            </a:r>
            <a:r>
              <a:rPr lang="en-US" b="1"/>
              <a:t> </a:t>
            </a:r>
            <a:r>
              <a:rPr lang="en-US" b="1" err="1"/>
              <a:t>på</a:t>
            </a:r>
            <a:r>
              <a:rPr lang="en-US" b="1"/>
              <a:t> den </a:t>
            </a:r>
            <a:r>
              <a:rPr lang="en-US" b="1" err="1"/>
              <a:t>faglige</a:t>
            </a:r>
            <a:r>
              <a:rPr lang="en-US" b="1"/>
              <a:t> pointe:</a:t>
            </a:r>
            <a:endParaRPr lang="en-US"/>
          </a:p>
          <a:p>
            <a:pPr marL="171450" indent="-171450">
              <a:buFont typeface="Arial,Sans-Serif"/>
              <a:buChar char="•"/>
            </a:pPr>
            <a:r>
              <a:rPr lang="en-US"/>
              <a:t>at man </a:t>
            </a:r>
            <a:r>
              <a:rPr lang="en-US" err="1"/>
              <a:t>straks</a:t>
            </a:r>
            <a:r>
              <a:rPr lang="en-US"/>
              <a:t> </a:t>
            </a:r>
            <a:r>
              <a:rPr lang="en-US" err="1"/>
              <a:t>skal</a:t>
            </a:r>
            <a:r>
              <a:rPr lang="en-US"/>
              <a:t> </a:t>
            </a:r>
            <a:r>
              <a:rPr lang="en-US" err="1"/>
              <a:t>ringe</a:t>
            </a:r>
            <a:r>
              <a:rPr lang="en-US"/>
              <a:t> 1-1-2, </a:t>
            </a:r>
            <a:r>
              <a:rPr lang="en-US" err="1"/>
              <a:t>hvis</a:t>
            </a:r>
            <a:r>
              <a:rPr lang="en-US"/>
              <a:t> man </a:t>
            </a:r>
            <a:r>
              <a:rPr lang="en-US" err="1"/>
              <a:t>oplever</a:t>
            </a:r>
            <a:r>
              <a:rPr lang="en-US"/>
              <a:t> </a:t>
            </a:r>
            <a:r>
              <a:rPr lang="en-US" err="1"/>
              <a:t>tegn</a:t>
            </a:r>
            <a:r>
              <a:rPr lang="en-US"/>
              <a:t> </a:t>
            </a:r>
            <a:r>
              <a:rPr lang="en-US" err="1"/>
              <a:t>på</a:t>
            </a:r>
            <a:r>
              <a:rPr lang="en-US"/>
              <a:t> stroke. </a:t>
            </a:r>
          </a:p>
          <a:p>
            <a:pPr marL="171450" indent="-171450">
              <a:buFont typeface="Arial,Sans-Serif"/>
              <a:buChar char="•"/>
            </a:pPr>
            <a:r>
              <a:rPr lang="en-US"/>
              <a:t>at man </a:t>
            </a:r>
            <a:r>
              <a:rPr lang="en-US" err="1"/>
              <a:t>skal</a:t>
            </a:r>
            <a:r>
              <a:rPr lang="en-US"/>
              <a:t> </a:t>
            </a:r>
            <a:r>
              <a:rPr lang="en-US" err="1"/>
              <a:t>trykke</a:t>
            </a:r>
            <a:r>
              <a:rPr lang="en-US"/>
              <a:t> (</a:t>
            </a:r>
            <a:r>
              <a:rPr lang="en-US" err="1"/>
              <a:t>og</a:t>
            </a:r>
            <a:r>
              <a:rPr lang="en-US"/>
              <a:t> </a:t>
            </a:r>
            <a:r>
              <a:rPr lang="en-US" err="1"/>
              <a:t>sige</a:t>
            </a:r>
            <a:r>
              <a:rPr lang="en-US"/>
              <a:t>) ET-ET-TO </a:t>
            </a:r>
            <a:r>
              <a:rPr lang="en-US" err="1"/>
              <a:t>og</a:t>
            </a:r>
            <a:r>
              <a:rPr lang="en-US"/>
              <a:t> </a:t>
            </a:r>
            <a:r>
              <a:rPr lang="en-US" err="1"/>
              <a:t>ikke</a:t>
            </a:r>
            <a:r>
              <a:rPr lang="en-US"/>
              <a:t> ”et-</a:t>
            </a:r>
            <a:r>
              <a:rPr lang="en-US" err="1"/>
              <a:t>hundrede</a:t>
            </a:r>
            <a:r>
              <a:rPr lang="en-US"/>
              <a:t>-</a:t>
            </a:r>
            <a:r>
              <a:rPr lang="en-US" err="1"/>
              <a:t>tolv</a:t>
            </a:r>
            <a:r>
              <a:rPr lang="en-US"/>
              <a:t>”.</a:t>
            </a:r>
          </a:p>
          <a:p>
            <a:pPr marL="171450" indent="-171450">
              <a:buFont typeface="Arial"/>
              <a:buChar char="•"/>
            </a:pPr>
            <a:endParaRPr lang="en-US"/>
          </a:p>
        </p:txBody>
      </p:sp>
      <p:sp>
        <p:nvSpPr>
          <p:cNvPr id="4" name="Slide Number Placeholder 3">
            <a:extLst>
              <a:ext uri="{FF2B5EF4-FFF2-40B4-BE49-F238E27FC236}">
                <a16:creationId xmlns:a16="http://schemas.microsoft.com/office/drawing/2014/main" id="{8FAAAA13-F272-1FD8-445F-F047B33DD2F6}"/>
              </a:ext>
            </a:extLst>
          </p:cNvPr>
          <p:cNvSpPr>
            <a:spLocks noGrp="1"/>
          </p:cNvSpPr>
          <p:nvPr>
            <p:ph type="sldNum" sz="quarter" idx="5"/>
          </p:nvPr>
        </p:nvSpPr>
        <p:spPr/>
        <p:txBody>
          <a:bodyPr/>
          <a:lstStyle/>
          <a:p>
            <a:fld id="{C3F2175B-0167-B340-A3BF-614878EE910E}" type="slidenum">
              <a:rPr lang="da-DK" smtClean="0"/>
              <a:t>18</a:t>
            </a:fld>
            <a:endParaRPr lang="da-DK"/>
          </a:p>
        </p:txBody>
      </p:sp>
    </p:spTree>
    <p:extLst>
      <p:ext uri="{BB962C8B-B14F-4D97-AF65-F5344CB8AC3E}">
        <p14:creationId xmlns:p14="http://schemas.microsoft.com/office/powerpoint/2010/main" val="839023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Gennemgå</a:t>
            </a:r>
            <a:r>
              <a:rPr lang="en-US">
                <a:latin typeface="Calibri"/>
                <a:ea typeface="Calibri"/>
                <a:cs typeface="Calibri"/>
              </a:rPr>
              <a:t> </a:t>
            </a:r>
            <a:r>
              <a:rPr lang="en-US" err="1">
                <a:latin typeface="Calibri"/>
                <a:ea typeface="Calibri"/>
                <a:cs typeface="Calibri"/>
              </a:rPr>
              <a:t>programmet</a:t>
            </a:r>
            <a:r>
              <a:rPr lang="en-US">
                <a:latin typeface="Calibri"/>
                <a:ea typeface="Calibri"/>
                <a:cs typeface="Calibri"/>
              </a:rPr>
              <a:t> </a:t>
            </a:r>
            <a:r>
              <a:rPr lang="en-US" err="1">
                <a:latin typeface="Calibri"/>
                <a:ea typeface="Calibri"/>
                <a:cs typeface="Calibri"/>
              </a:rPr>
              <a:t>sammen</a:t>
            </a:r>
            <a:r>
              <a:rPr lang="en-US">
                <a:latin typeface="Calibri"/>
                <a:ea typeface="Calibri"/>
                <a:cs typeface="Calibri"/>
              </a:rPr>
              <a:t> med </a:t>
            </a:r>
            <a:r>
              <a:rPr lang="en-US" err="1">
                <a:latin typeface="Calibri"/>
                <a:ea typeface="Calibri"/>
                <a:cs typeface="Calibri"/>
              </a:rPr>
              <a:t>eleverne</a:t>
            </a:r>
          </a:p>
        </p:txBody>
      </p:sp>
      <p:sp>
        <p:nvSpPr>
          <p:cNvPr id="4" name="Slide Number Placeholder 3"/>
          <p:cNvSpPr>
            <a:spLocks noGrp="1"/>
          </p:cNvSpPr>
          <p:nvPr>
            <p:ph type="sldNum" sz="quarter" idx="5"/>
          </p:nvPr>
        </p:nvSpPr>
        <p:spPr/>
        <p:txBody>
          <a:bodyPr/>
          <a:lstStyle/>
          <a:p>
            <a:fld id="{C3F2175B-0167-B340-A3BF-614878EE910E}" type="slidenum">
              <a:rPr lang="da-DK" smtClean="0"/>
              <a:t>19</a:t>
            </a:fld>
            <a:endParaRPr lang="da-DK"/>
          </a:p>
        </p:txBody>
      </p:sp>
    </p:spTree>
    <p:extLst>
      <p:ext uri="{BB962C8B-B14F-4D97-AF65-F5344CB8AC3E}">
        <p14:creationId xmlns:p14="http://schemas.microsoft.com/office/powerpoint/2010/main" val="1232943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045EE-423A-9A09-C4A4-45079CB4E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2E4EF-509D-4B00-D2EA-B03B1D56A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FBF42-256D-1F68-A9F6-4FC203D6495C}"/>
              </a:ext>
            </a:extLst>
          </p:cNvPr>
          <p:cNvSpPr>
            <a:spLocks noGrp="1"/>
          </p:cNvSpPr>
          <p:nvPr>
            <p:ph type="body" idx="1"/>
          </p:nvPr>
        </p:nvSpPr>
        <p:spPr/>
        <p:txBody>
          <a:bodyPr/>
          <a:lstStyle/>
          <a:p>
            <a:r>
              <a:rPr lang="en-US"/>
              <a:t>Baggrundsviden</a:t>
            </a:r>
          </a:p>
          <a:p>
            <a:endParaRPr lang="en-US"/>
          </a:p>
          <a:p>
            <a:r>
              <a:rPr lang="en-US"/>
              <a:t>Et stroke er </a:t>
            </a:r>
            <a:r>
              <a:rPr lang="en-US" err="1"/>
              <a:t>en</a:t>
            </a:r>
            <a:r>
              <a:rPr lang="en-US"/>
              <a:t> </a:t>
            </a:r>
            <a:r>
              <a:rPr lang="en-US" err="1"/>
              <a:t>blodprop</a:t>
            </a:r>
            <a:r>
              <a:rPr lang="en-US"/>
              <a:t> </a:t>
            </a:r>
            <a:r>
              <a:rPr lang="en-US" err="1"/>
              <a:t>eller</a:t>
            </a:r>
            <a:r>
              <a:rPr lang="en-US"/>
              <a:t> </a:t>
            </a:r>
            <a:r>
              <a:rPr lang="en-US" err="1"/>
              <a:t>en</a:t>
            </a:r>
            <a:r>
              <a:rPr lang="en-US"/>
              <a:t> </a:t>
            </a:r>
            <a:r>
              <a:rPr lang="en-US" err="1"/>
              <a:t>blødning</a:t>
            </a:r>
            <a:r>
              <a:rPr lang="en-US"/>
              <a:t> </a:t>
            </a:r>
            <a:r>
              <a:rPr lang="en-US" err="1"/>
              <a:t>i</a:t>
            </a:r>
            <a:r>
              <a:rPr lang="en-US"/>
              <a:t> </a:t>
            </a:r>
            <a:r>
              <a:rPr lang="en-US" err="1"/>
              <a:t>hjernen</a:t>
            </a:r>
            <a:r>
              <a:rPr lang="en-US"/>
              <a:t>. Eller det man </a:t>
            </a:r>
            <a:r>
              <a:rPr lang="en-US" err="1"/>
              <a:t>tidligere</a:t>
            </a:r>
            <a:r>
              <a:rPr lang="en-US"/>
              <a:t> </a:t>
            </a:r>
            <a:r>
              <a:rPr lang="en-US" err="1"/>
              <a:t>også</a:t>
            </a:r>
            <a:r>
              <a:rPr lang="en-US"/>
              <a:t> </a:t>
            </a:r>
            <a:r>
              <a:rPr lang="en-US" err="1"/>
              <a:t>kaldte</a:t>
            </a:r>
            <a:r>
              <a:rPr lang="en-US"/>
              <a:t> et </a:t>
            </a:r>
            <a:r>
              <a:rPr lang="en-US" err="1"/>
              <a:t>slagtilfælde</a:t>
            </a:r>
            <a:r>
              <a:rPr lang="en-US"/>
              <a:t>. Det er </a:t>
            </a:r>
            <a:r>
              <a:rPr lang="en-US" err="1"/>
              <a:t>vigtigt</a:t>
            </a:r>
            <a:r>
              <a:rPr lang="en-US"/>
              <a:t> at </a:t>
            </a:r>
            <a:r>
              <a:rPr lang="en-US" err="1"/>
              <a:t>lære</a:t>
            </a:r>
            <a:r>
              <a:rPr lang="en-US"/>
              <a:t> om </a:t>
            </a:r>
            <a:r>
              <a:rPr lang="en-US" err="1"/>
              <a:t>tegnene</a:t>
            </a:r>
            <a:r>
              <a:rPr lang="en-US"/>
              <a:t> </a:t>
            </a:r>
            <a:r>
              <a:rPr lang="en-US" err="1"/>
              <a:t>på</a:t>
            </a:r>
            <a:r>
              <a:rPr lang="en-US"/>
              <a:t> stroke, </a:t>
            </a:r>
            <a:r>
              <a:rPr lang="en-US" err="1"/>
              <a:t>fordi</a:t>
            </a:r>
            <a:r>
              <a:rPr lang="en-US"/>
              <a:t> der </a:t>
            </a:r>
            <a:r>
              <a:rPr lang="en-US" err="1"/>
              <a:t>hvert</a:t>
            </a:r>
            <a:r>
              <a:rPr lang="en-US"/>
              <a:t> </a:t>
            </a:r>
            <a:r>
              <a:rPr lang="en-US" err="1"/>
              <a:t>år</a:t>
            </a:r>
            <a:r>
              <a:rPr lang="en-US"/>
              <a:t> er 12.000 </a:t>
            </a:r>
            <a:r>
              <a:rPr lang="en-US" err="1"/>
              <a:t>mennesker</a:t>
            </a:r>
            <a:r>
              <a:rPr lang="en-US"/>
              <a:t>, der </a:t>
            </a:r>
            <a:r>
              <a:rPr lang="en-US" err="1"/>
              <a:t>indlægges</a:t>
            </a:r>
            <a:r>
              <a:rPr lang="en-US"/>
              <a:t> med et stroke, </a:t>
            </a:r>
            <a:r>
              <a:rPr lang="en-US" err="1"/>
              <a:t>dvs</a:t>
            </a:r>
            <a:r>
              <a:rPr lang="en-US"/>
              <a:t>. 33 om </a:t>
            </a:r>
            <a:r>
              <a:rPr lang="en-US" err="1"/>
              <a:t>dagen</a:t>
            </a:r>
            <a:r>
              <a:rPr lang="en-US"/>
              <a:t>. </a:t>
            </a:r>
          </a:p>
          <a:p>
            <a:r>
              <a:rPr lang="en-US" err="1"/>
              <a:t>Hvis</a:t>
            </a:r>
            <a:r>
              <a:rPr lang="en-US"/>
              <a:t> man </a:t>
            </a:r>
            <a:r>
              <a:rPr lang="en-US" err="1"/>
              <a:t>oplever</a:t>
            </a:r>
            <a:r>
              <a:rPr lang="en-US"/>
              <a:t> </a:t>
            </a:r>
            <a:r>
              <a:rPr lang="en-US" err="1"/>
              <a:t>en</a:t>
            </a:r>
            <a:r>
              <a:rPr lang="en-US"/>
              <a:t> person med </a:t>
            </a:r>
            <a:r>
              <a:rPr lang="en-US" err="1"/>
              <a:t>tegn</a:t>
            </a:r>
            <a:r>
              <a:rPr lang="en-US"/>
              <a:t> </a:t>
            </a:r>
            <a:r>
              <a:rPr lang="en-US" err="1"/>
              <a:t>på</a:t>
            </a:r>
            <a:r>
              <a:rPr lang="en-US"/>
              <a:t> et stroke </a:t>
            </a:r>
            <a:r>
              <a:rPr lang="en-US" err="1"/>
              <a:t>og</a:t>
            </a:r>
            <a:r>
              <a:rPr lang="en-US"/>
              <a:t> ringer 1-1-2 </a:t>
            </a:r>
            <a:r>
              <a:rPr lang="en-US" err="1"/>
              <a:t>hurtigt</a:t>
            </a:r>
            <a:r>
              <a:rPr lang="en-US"/>
              <a:t>, </a:t>
            </a:r>
            <a:r>
              <a:rPr lang="en-US" err="1"/>
              <a:t>kan</a:t>
            </a:r>
            <a:r>
              <a:rPr lang="en-US"/>
              <a:t> </a:t>
            </a:r>
            <a:r>
              <a:rPr lang="en-US" err="1"/>
              <a:t>deres</a:t>
            </a:r>
            <a:r>
              <a:rPr lang="en-US"/>
              <a:t> </a:t>
            </a:r>
            <a:r>
              <a:rPr lang="en-US" err="1"/>
              <a:t>skader</a:t>
            </a:r>
            <a:r>
              <a:rPr lang="en-US"/>
              <a:t> </a:t>
            </a:r>
            <a:r>
              <a:rPr lang="en-US" err="1"/>
              <a:t>på</a:t>
            </a:r>
            <a:r>
              <a:rPr lang="en-US"/>
              <a:t> </a:t>
            </a:r>
            <a:r>
              <a:rPr lang="en-US" err="1"/>
              <a:t>hjernen</a:t>
            </a:r>
            <a:r>
              <a:rPr lang="en-US"/>
              <a:t> </a:t>
            </a:r>
            <a:r>
              <a:rPr lang="en-US" err="1"/>
              <a:t>minimeres</a:t>
            </a:r>
            <a:r>
              <a:rPr lang="en-US"/>
              <a:t> </a:t>
            </a:r>
            <a:r>
              <a:rPr lang="en-US" err="1"/>
              <a:t>og</a:t>
            </a:r>
            <a:r>
              <a:rPr lang="en-US"/>
              <a:t> de </a:t>
            </a:r>
            <a:r>
              <a:rPr lang="en-US" err="1"/>
              <a:t>kan</a:t>
            </a:r>
            <a:r>
              <a:rPr lang="en-US"/>
              <a:t> </a:t>
            </a:r>
            <a:r>
              <a:rPr lang="en-US" err="1"/>
              <a:t>overleve</a:t>
            </a:r>
            <a:r>
              <a:rPr lang="en-US"/>
              <a:t> </a:t>
            </a:r>
            <a:r>
              <a:rPr lang="en-US" err="1"/>
              <a:t>til</a:t>
            </a:r>
            <a:r>
              <a:rPr lang="en-US"/>
              <a:t> et </a:t>
            </a:r>
            <a:r>
              <a:rPr lang="en-US" err="1"/>
              <a:t>godt</a:t>
            </a:r>
            <a:r>
              <a:rPr lang="en-US"/>
              <a:t> liv. </a:t>
            </a:r>
          </a:p>
          <a:p>
            <a:r>
              <a:rPr lang="en-US"/>
              <a:t>Et stroke </a:t>
            </a:r>
            <a:r>
              <a:rPr lang="en-US" err="1"/>
              <a:t>kan</a:t>
            </a:r>
            <a:r>
              <a:rPr lang="en-US"/>
              <a:t> </a:t>
            </a:r>
            <a:r>
              <a:rPr lang="en-US" err="1"/>
              <a:t>komme</a:t>
            </a:r>
            <a:r>
              <a:rPr lang="en-US"/>
              <a:t> </a:t>
            </a:r>
            <a:r>
              <a:rPr lang="en-US" err="1"/>
              <a:t>til</a:t>
            </a:r>
            <a:r>
              <a:rPr lang="en-US"/>
              <a:t> </a:t>
            </a:r>
            <a:r>
              <a:rPr lang="en-US" err="1"/>
              <a:t>udtryk</a:t>
            </a:r>
            <a:r>
              <a:rPr lang="en-US"/>
              <a:t> </a:t>
            </a:r>
            <a:r>
              <a:rPr lang="en-US" err="1"/>
              <a:t>på</a:t>
            </a:r>
            <a:r>
              <a:rPr lang="en-US"/>
              <a:t> </a:t>
            </a:r>
            <a:r>
              <a:rPr lang="en-US" err="1"/>
              <a:t>flere</a:t>
            </a:r>
            <a:r>
              <a:rPr lang="en-US"/>
              <a:t> </a:t>
            </a:r>
            <a:r>
              <a:rPr lang="en-US" err="1"/>
              <a:t>forskellige</a:t>
            </a:r>
            <a:r>
              <a:rPr lang="en-US"/>
              <a:t> </a:t>
            </a:r>
            <a:r>
              <a:rPr lang="en-US" err="1"/>
              <a:t>måder</a:t>
            </a:r>
            <a:r>
              <a:rPr lang="en-US"/>
              <a:t>. </a:t>
            </a:r>
            <a:r>
              <a:rPr lang="en-US" err="1"/>
              <a:t>Fx</a:t>
            </a:r>
            <a:r>
              <a:rPr lang="en-US"/>
              <a:t> </a:t>
            </a:r>
            <a:r>
              <a:rPr lang="en-US" err="1"/>
              <a:t>kan</a:t>
            </a:r>
            <a:r>
              <a:rPr lang="en-US"/>
              <a:t> det give:</a:t>
            </a:r>
          </a:p>
          <a:p>
            <a:pPr marL="171450" indent="-171450">
              <a:buFont typeface="Arial"/>
              <a:buChar char="•"/>
            </a:pPr>
            <a:r>
              <a:rPr lang="en-US" err="1"/>
              <a:t>Lammelser</a:t>
            </a:r>
            <a:r>
              <a:rPr lang="en-US"/>
              <a:t> </a:t>
            </a:r>
            <a:r>
              <a:rPr lang="en-US" err="1"/>
              <a:t>i</a:t>
            </a:r>
            <a:r>
              <a:rPr lang="en-US"/>
              <a:t> </a:t>
            </a:r>
            <a:r>
              <a:rPr lang="en-US" err="1"/>
              <a:t>krop</a:t>
            </a:r>
            <a:r>
              <a:rPr lang="en-US"/>
              <a:t> </a:t>
            </a:r>
            <a:r>
              <a:rPr lang="en-US" err="1"/>
              <a:t>eller</a:t>
            </a:r>
            <a:r>
              <a:rPr lang="en-US"/>
              <a:t> </a:t>
            </a:r>
            <a:r>
              <a:rPr lang="en-US" err="1"/>
              <a:t>ansigt</a:t>
            </a:r>
            <a:endParaRPr lang="en-US"/>
          </a:p>
          <a:p>
            <a:pPr marL="171450" indent="-171450">
              <a:buFont typeface="Arial"/>
              <a:buChar char="•"/>
            </a:pPr>
            <a:r>
              <a:rPr lang="en-US" err="1"/>
              <a:t>Forstyrrelser</a:t>
            </a:r>
            <a:r>
              <a:rPr lang="en-US"/>
              <a:t> </a:t>
            </a:r>
            <a:r>
              <a:rPr lang="en-US" err="1"/>
              <a:t>af</a:t>
            </a:r>
            <a:r>
              <a:rPr lang="en-US"/>
              <a:t> </a:t>
            </a:r>
            <a:r>
              <a:rPr lang="en-US" err="1"/>
              <a:t>talen</a:t>
            </a:r>
            <a:endParaRPr lang="en-US"/>
          </a:p>
          <a:p>
            <a:pPr marL="171450" indent="-171450">
              <a:buFont typeface="Arial"/>
              <a:buChar char="•"/>
            </a:pPr>
            <a:r>
              <a:rPr lang="en-US" err="1"/>
              <a:t>Problemer</a:t>
            </a:r>
            <a:r>
              <a:rPr lang="en-US"/>
              <a:t> med at </a:t>
            </a:r>
            <a:r>
              <a:rPr lang="en-US" err="1"/>
              <a:t>styre</a:t>
            </a:r>
            <a:r>
              <a:rPr lang="en-US"/>
              <a:t> </a:t>
            </a:r>
            <a:r>
              <a:rPr lang="en-US" err="1"/>
              <a:t>kroppen</a:t>
            </a:r>
            <a:endParaRPr lang="en-US"/>
          </a:p>
          <a:p>
            <a:pPr marL="171450" indent="-171450">
              <a:buFont typeface="Arial"/>
              <a:buChar char="•"/>
            </a:pPr>
            <a:r>
              <a:rPr lang="en-US" err="1"/>
              <a:t>Svimmelhed</a:t>
            </a:r>
            <a:r>
              <a:rPr lang="en-US"/>
              <a:t> </a:t>
            </a:r>
            <a:r>
              <a:rPr lang="en-US" err="1"/>
              <a:t>eller</a:t>
            </a:r>
            <a:r>
              <a:rPr lang="en-US"/>
              <a:t> </a:t>
            </a:r>
            <a:r>
              <a:rPr lang="en-US" err="1"/>
              <a:t>påvirke</a:t>
            </a:r>
            <a:r>
              <a:rPr lang="en-US"/>
              <a:t> </a:t>
            </a:r>
            <a:r>
              <a:rPr lang="en-US" err="1"/>
              <a:t>bevidstheden</a:t>
            </a:r>
            <a:endParaRPr lang="en-US"/>
          </a:p>
        </p:txBody>
      </p:sp>
      <p:sp>
        <p:nvSpPr>
          <p:cNvPr id="4" name="Slide Number Placeholder 3">
            <a:extLst>
              <a:ext uri="{FF2B5EF4-FFF2-40B4-BE49-F238E27FC236}">
                <a16:creationId xmlns:a16="http://schemas.microsoft.com/office/drawing/2014/main" id="{52F430B4-8DBC-A904-CC52-F87D46E86FD3}"/>
              </a:ext>
            </a:extLst>
          </p:cNvPr>
          <p:cNvSpPr>
            <a:spLocks noGrp="1"/>
          </p:cNvSpPr>
          <p:nvPr>
            <p:ph type="sldNum" sz="quarter" idx="5"/>
          </p:nvPr>
        </p:nvSpPr>
        <p:spPr/>
        <p:txBody>
          <a:bodyPr/>
          <a:lstStyle/>
          <a:p>
            <a:fld id="{C3F2175B-0167-B340-A3BF-614878EE910E}" type="slidenum">
              <a:rPr lang="da-DK" smtClean="0"/>
              <a:t>20</a:t>
            </a:fld>
            <a:endParaRPr lang="da-DK"/>
          </a:p>
        </p:txBody>
      </p:sp>
    </p:spTree>
    <p:extLst>
      <p:ext uri="{BB962C8B-B14F-4D97-AF65-F5344CB8AC3E}">
        <p14:creationId xmlns:p14="http://schemas.microsoft.com/office/powerpoint/2010/main" val="1929620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444746"/>
                </a:solidFill>
                <a:latin typeface="Arial"/>
                <a:cs typeface="Arial"/>
              </a:rPr>
              <a:t>Baggrundsviden</a:t>
            </a:r>
            <a:endParaRPr lang="da-DK">
              <a:solidFill>
                <a:srgbClr val="000000"/>
              </a:solidFill>
              <a:latin typeface="Arial"/>
              <a:cs typeface="Arial"/>
            </a:endParaRPr>
          </a:p>
          <a:p>
            <a:endParaRPr lang="da-DK" sz="1800">
              <a:solidFill>
                <a:srgbClr val="444746"/>
              </a:solidFill>
              <a:latin typeface="Arial"/>
              <a:cs typeface="Arial"/>
            </a:endParaRPr>
          </a:p>
          <a:p>
            <a:r>
              <a:rPr lang="da-DK" sz="1800">
                <a:solidFill>
                  <a:srgbClr val="444746"/>
                </a:solidFill>
                <a:latin typeface="Arial"/>
                <a:cs typeface="Arial"/>
              </a:rPr>
              <a:t>Husk eleverne på, at de ikke skal ringe op til 1-1-2 i øvelserne, de skal lade som om. </a:t>
            </a:r>
          </a:p>
          <a:p>
            <a:endParaRPr lang="da-DK" sz="1800">
              <a:solidFill>
                <a:srgbClr val="444746"/>
              </a:solidFill>
              <a:latin typeface="Arial"/>
              <a:cs typeface="Arial"/>
            </a:endParaRPr>
          </a:p>
          <a:p>
            <a:pPr>
              <a:spcBef>
                <a:spcPts val="0"/>
              </a:spcBef>
              <a:spcAft>
                <a:spcPts val="0"/>
              </a:spcAft>
            </a:pPr>
            <a:r>
              <a:rPr lang="da-DK" sz="1800">
                <a:solidFill>
                  <a:srgbClr val="444746"/>
                </a:solidFill>
                <a:latin typeface="Arial"/>
                <a:cs typeface="Arial"/>
              </a:rPr>
              <a:t>Det</a:t>
            </a:r>
            <a:r>
              <a:rPr lang="da-DK" sz="1800" b="0" i="0" u="none" strike="noStrike">
                <a:solidFill>
                  <a:srgbClr val="444746"/>
                </a:solidFill>
                <a:effectLst/>
                <a:latin typeface="Arial"/>
                <a:cs typeface="Arial"/>
              </a:rPr>
              <a:t> er vigtigt at bruge tid på denne del, da det at ringe 1-1-2 kan være en barriere/skræmmende for mange.</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Der går lidt tid inden man kommer igennem - ca.15 sekunder for at sortere fejlopkald fra.</a:t>
            </a:r>
            <a:endParaRPr lang="da-DK" b="0">
              <a:effectLst/>
              <a:latin typeface="Arial"/>
              <a:cs typeface="Arial"/>
            </a:endParaRPr>
          </a:p>
          <a:p>
            <a:pPr rtl="0">
              <a:spcBef>
                <a:spcPts val="0"/>
              </a:spcBef>
              <a:spcAft>
                <a:spcPts val="0"/>
              </a:spcAft>
            </a:pPr>
            <a:br>
              <a:rPr lang="da-DK" b="0">
                <a:effectLst/>
                <a:cs typeface="+mn-lt"/>
              </a:rPr>
            </a:br>
            <a:r>
              <a:rPr lang="da-DK" sz="1800" b="0" i="0" u="none" strike="noStrike">
                <a:solidFill>
                  <a:srgbClr val="000000"/>
                </a:solidFill>
                <a:effectLst/>
                <a:latin typeface="Arial"/>
                <a:cs typeface="Arial"/>
              </a:rPr>
              <a:t>Forklar hvad man skal sige - roligt:</a:t>
            </a:r>
            <a:endParaRPr lang="da-DK" b="0">
              <a:effectLst/>
              <a:latin typeface="Arial"/>
              <a:cs typeface="Arial"/>
            </a:endParaRPr>
          </a:p>
          <a:p>
            <a:pPr rtl="0">
              <a:spcBef>
                <a:spcPts val="0"/>
              </a:spcBef>
              <a:spcAft>
                <a:spcPts val="0"/>
              </a:spcAft>
            </a:pPr>
            <a:r>
              <a:rPr lang="da-DK" sz="1800" b="1" i="0" u="none" strike="noStrike">
                <a:solidFill>
                  <a:srgbClr val="000000"/>
                </a:solidFill>
                <a:effectLst/>
                <a:latin typeface="Arial"/>
                <a:cs typeface="Arial"/>
              </a:rPr>
              <a:t>Hvem</a:t>
            </a:r>
            <a:r>
              <a:rPr lang="da-DK" sz="1800" b="0" i="0" u="none" strike="noStrike">
                <a:solidFill>
                  <a:srgbClr val="000000"/>
                </a:solidFill>
                <a:effectLst/>
                <a:latin typeface="Arial"/>
                <a:cs typeface="Arial"/>
              </a:rPr>
              <a:t> - præsenter dig med navn</a:t>
            </a:r>
            <a:endParaRPr lang="da-DK" b="0">
              <a:effectLst/>
              <a:latin typeface="Arial"/>
              <a:cs typeface="Arial"/>
            </a:endParaRPr>
          </a:p>
          <a:p>
            <a:pPr rtl="0">
              <a:spcBef>
                <a:spcPts val="0"/>
              </a:spcBef>
              <a:spcAft>
                <a:spcPts val="0"/>
              </a:spcAft>
            </a:pPr>
            <a:r>
              <a:rPr lang="da-DK" sz="1800" b="1" i="0" u="none" strike="noStrike">
                <a:solidFill>
                  <a:srgbClr val="000000"/>
                </a:solidFill>
                <a:effectLst/>
                <a:latin typeface="Arial"/>
                <a:cs typeface="Arial"/>
              </a:rPr>
              <a:t>Hvor</a:t>
            </a:r>
            <a:r>
              <a:rPr lang="da-DK" sz="1800" b="0" i="0" u="none" strike="noStrike">
                <a:solidFill>
                  <a:srgbClr val="000000"/>
                </a:solidFill>
                <a:effectLst/>
                <a:latin typeface="Arial"/>
                <a:cs typeface="Arial"/>
              </a:rPr>
              <a:t> - befinder du dig - så ambulancen kan finde frem</a:t>
            </a:r>
            <a:endParaRPr lang="da-DK" b="0">
              <a:effectLst/>
              <a:latin typeface="Arial"/>
              <a:cs typeface="Arial"/>
            </a:endParaRPr>
          </a:p>
          <a:p>
            <a:pPr rtl="0">
              <a:spcBef>
                <a:spcPts val="0"/>
              </a:spcBef>
              <a:spcAft>
                <a:spcPts val="0"/>
              </a:spcAft>
            </a:pPr>
            <a:r>
              <a:rPr lang="da-DK" sz="1800" b="1" i="0" u="none" strike="noStrike">
                <a:solidFill>
                  <a:srgbClr val="000000"/>
                </a:solidFill>
                <a:effectLst/>
                <a:latin typeface="Arial"/>
                <a:cs typeface="Arial"/>
              </a:rPr>
              <a:t>Hvad</a:t>
            </a:r>
            <a:r>
              <a:rPr lang="da-DK" sz="1800" b="0" i="0" u="none" strike="noStrike">
                <a:solidFill>
                  <a:srgbClr val="000000"/>
                </a:solidFill>
                <a:effectLst/>
                <a:latin typeface="Arial"/>
                <a:cs typeface="Arial"/>
              </a:rPr>
              <a:t> - forklar kort, hvad der er sket - sig også, hvis der ikke er normal </a:t>
            </a:r>
            <a:r>
              <a:rPr lang="da-DK" sz="1800" b="0" i="0" u="none" strike="noStrike" err="1">
                <a:solidFill>
                  <a:srgbClr val="000000"/>
                </a:solidFill>
                <a:effectLst/>
                <a:latin typeface="Arial"/>
                <a:cs typeface="Arial"/>
              </a:rPr>
              <a:t>vejtrækning</a:t>
            </a:r>
            <a:r>
              <a:rPr lang="da-DK" sz="1800" b="0" i="0" u="none" strike="noStrike">
                <a:solidFill>
                  <a:srgbClr val="000000"/>
                </a:solidFill>
                <a:effectLst/>
                <a:latin typeface="Arial"/>
                <a:cs typeface="Arial"/>
              </a:rPr>
              <a:t>, bevidstløshed osv.</a:t>
            </a:r>
            <a:endParaRPr lang="da-DK" b="0">
              <a:effectLst/>
              <a:latin typeface="Arial"/>
              <a:cs typeface="Arial"/>
            </a:endParaRPr>
          </a:p>
          <a:p>
            <a:pPr rtl="0">
              <a:spcBef>
                <a:spcPts val="0"/>
              </a:spcBef>
              <a:spcAft>
                <a:spcPts val="0"/>
              </a:spcAft>
            </a:pPr>
            <a:r>
              <a:rPr lang="da-DK" sz="1800" b="1" i="0" u="none" strike="noStrike">
                <a:solidFill>
                  <a:srgbClr val="000000"/>
                </a:solidFill>
                <a:effectLst/>
                <a:latin typeface="Arial"/>
                <a:cs typeface="Arial"/>
              </a:rPr>
              <a:t>Hvilken</a:t>
            </a:r>
            <a:r>
              <a:rPr lang="da-DK" sz="1800" b="0" i="0" u="none" strike="noStrike">
                <a:solidFill>
                  <a:srgbClr val="000000"/>
                </a:solidFill>
                <a:effectLst/>
                <a:latin typeface="Arial"/>
                <a:cs typeface="Arial"/>
              </a:rPr>
              <a:t> - forklar kort, hvilken behandling der er sket, fx at nogen er i gang med hjerte-lunge-redning</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Ved hjertestop og stroke bliver man stillet videre til den regionale vagtcentral, hvor der sidder sundhedsfagligt personale, fx sygeplejerske, ambulancebehandler, paramediciner.</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De bliver hængende i telefonen og guider dig til ambulancen kommer.</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Aktiver højtaleren på mobilen, så du har hænderne fri.</a:t>
            </a:r>
            <a:endParaRPr lang="da-DK" b="0">
              <a:effectLst/>
              <a:latin typeface="Arial"/>
              <a:cs typeface="Arial"/>
            </a:endParaRPr>
          </a:p>
          <a:p>
            <a:pPr rtl="0">
              <a:spcBef>
                <a:spcPts val="0"/>
              </a:spcBef>
              <a:spcAft>
                <a:spcPts val="0"/>
              </a:spcAft>
            </a:pPr>
            <a:r>
              <a:rPr lang="da-DK" sz="1800" b="1" i="0" u="none" strike="noStrike">
                <a:solidFill>
                  <a:srgbClr val="000000"/>
                </a:solidFill>
                <a:effectLst/>
                <a:latin typeface="Arial"/>
                <a:cs typeface="Arial"/>
              </a:rPr>
              <a:t>V</a:t>
            </a:r>
            <a:r>
              <a:rPr lang="da-DK" sz="1800" b="0" i="0" u="none" strike="noStrike">
                <a:solidFill>
                  <a:srgbClr val="000000"/>
                </a:solidFill>
                <a:effectLst/>
                <a:latin typeface="Arial"/>
                <a:cs typeface="Arial"/>
              </a:rPr>
              <a:t>ed stroke, skal du også forklare hvis personen ikke kan strække en arm, snakker mærkeligt eller har et skævt smil</a:t>
            </a:r>
            <a:endParaRPr lang="da-DK" b="0">
              <a:effectLst/>
              <a:latin typeface="Arial"/>
              <a:cs typeface="Arial"/>
            </a:endParaRPr>
          </a:p>
          <a:p>
            <a:br>
              <a:rPr lang="da-DK" b="0">
                <a:effectLst/>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21</a:t>
            </a:fld>
            <a:endParaRPr lang="da-DK"/>
          </a:p>
        </p:txBody>
      </p:sp>
    </p:spTree>
    <p:extLst>
      <p:ext uri="{BB962C8B-B14F-4D97-AF65-F5344CB8AC3E}">
        <p14:creationId xmlns:p14="http://schemas.microsoft.com/office/powerpoint/2010/main" val="33373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Mål</a:t>
            </a:r>
            <a:r>
              <a:rPr lang="en-US">
                <a:latin typeface="Calibri"/>
                <a:ea typeface="Calibri"/>
                <a:cs typeface="Calibri"/>
              </a:rPr>
              <a:t> for </a:t>
            </a:r>
            <a:r>
              <a:rPr lang="en-US" err="1">
                <a:latin typeface="Calibri"/>
                <a:ea typeface="Calibri"/>
                <a:cs typeface="Calibri"/>
              </a:rPr>
              <a:t>Førstehjælp</a:t>
            </a:r>
            <a:r>
              <a:rPr lang="en-US">
                <a:latin typeface="Calibri"/>
                <a:ea typeface="Calibri"/>
                <a:cs typeface="Calibri"/>
              </a:rPr>
              <a:t> </a:t>
            </a:r>
            <a:r>
              <a:rPr lang="en-US" err="1">
                <a:latin typeface="Calibri"/>
                <a:ea typeface="Calibri"/>
                <a:cs typeface="Calibri"/>
              </a:rPr>
              <a:t>ved</a:t>
            </a:r>
            <a:r>
              <a:rPr lang="en-US">
                <a:latin typeface="Calibri"/>
                <a:ea typeface="Calibri"/>
                <a:cs typeface="Calibri"/>
              </a:rPr>
              <a:t> stroke</a:t>
            </a:r>
          </a:p>
        </p:txBody>
      </p:sp>
      <p:sp>
        <p:nvSpPr>
          <p:cNvPr id="4" name="Slide Number Placeholder 3"/>
          <p:cNvSpPr>
            <a:spLocks noGrp="1"/>
          </p:cNvSpPr>
          <p:nvPr>
            <p:ph type="sldNum" sz="quarter" idx="5"/>
          </p:nvPr>
        </p:nvSpPr>
        <p:spPr/>
        <p:txBody>
          <a:bodyPr/>
          <a:lstStyle/>
          <a:p>
            <a:fld id="{C3F2175B-0167-B340-A3BF-614878EE910E}" type="slidenum">
              <a:rPr lang="da-DK" smtClean="0"/>
              <a:t>3</a:t>
            </a:fld>
            <a:endParaRPr lang="da-DK"/>
          </a:p>
        </p:txBody>
      </p:sp>
    </p:spTree>
    <p:extLst>
      <p:ext uri="{BB962C8B-B14F-4D97-AF65-F5344CB8AC3E}">
        <p14:creationId xmlns:p14="http://schemas.microsoft.com/office/powerpoint/2010/main" val="187224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Baggrundsviden</a:t>
            </a:r>
          </a:p>
          <a:p>
            <a:r>
              <a:rPr lang="en-US">
                <a:latin typeface="Calibri"/>
                <a:ea typeface="Calibri"/>
                <a:cs typeface="Calibri"/>
              </a:rPr>
              <a:t>I </a:t>
            </a:r>
            <a:r>
              <a:rPr lang="en-US" err="1">
                <a:latin typeface="Calibri"/>
                <a:ea typeface="Calibri"/>
                <a:cs typeface="Calibri"/>
              </a:rPr>
              <a:t>filmen</a:t>
            </a:r>
            <a:r>
              <a:rPr lang="en-US">
                <a:latin typeface="Calibri"/>
                <a:ea typeface="Calibri"/>
                <a:cs typeface="Calibri"/>
              </a:rPr>
              <a:t> </a:t>
            </a:r>
            <a:r>
              <a:rPr lang="en-US" err="1">
                <a:latin typeface="Calibri"/>
                <a:ea typeface="Calibri"/>
                <a:cs typeface="Calibri"/>
              </a:rPr>
              <a:t>får</a:t>
            </a:r>
            <a:r>
              <a:rPr lang="en-US">
                <a:latin typeface="Calibri"/>
                <a:ea typeface="Calibri"/>
                <a:cs typeface="Calibri"/>
              </a:rPr>
              <a:t> </a:t>
            </a:r>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indblik</a:t>
            </a:r>
            <a:r>
              <a:rPr lang="en-US">
                <a:latin typeface="Calibri"/>
                <a:ea typeface="Calibri"/>
                <a:cs typeface="Calibri"/>
              </a:rPr>
              <a:t> i, </a:t>
            </a:r>
            <a:r>
              <a:rPr lang="en-US" err="1">
                <a:latin typeface="Calibri"/>
                <a:ea typeface="Calibri"/>
                <a:cs typeface="Calibri"/>
              </a:rPr>
              <a:t>hvad</a:t>
            </a:r>
            <a:r>
              <a:rPr lang="en-US">
                <a:latin typeface="Calibri"/>
                <a:ea typeface="Calibri"/>
                <a:cs typeface="Calibri"/>
              </a:rPr>
              <a:t> der </a:t>
            </a:r>
            <a:r>
              <a:rPr lang="en-US" err="1">
                <a:latin typeface="Calibri"/>
                <a:ea typeface="Calibri"/>
                <a:cs typeface="Calibri"/>
              </a:rPr>
              <a:t>sker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alarmcentral</a:t>
            </a:r>
            <a:r>
              <a:rPr lang="en-US">
                <a:latin typeface="Calibri"/>
                <a:ea typeface="Calibri"/>
                <a:cs typeface="Calibri"/>
              </a:rPr>
              <a:t>, </a:t>
            </a:r>
            <a:r>
              <a:rPr lang="en-US" err="1">
                <a:latin typeface="Calibri"/>
                <a:ea typeface="Calibri"/>
                <a:cs typeface="Calibri"/>
              </a:rPr>
              <a:t>når</a:t>
            </a:r>
            <a:r>
              <a:rPr lang="en-US">
                <a:latin typeface="Calibri"/>
                <a:ea typeface="Calibri"/>
                <a:cs typeface="Calibri"/>
              </a:rPr>
              <a:t> man ringer 1-1-2</a:t>
            </a:r>
          </a:p>
        </p:txBody>
      </p:sp>
      <p:sp>
        <p:nvSpPr>
          <p:cNvPr id="4" name="Slide Number Placeholder 3"/>
          <p:cNvSpPr>
            <a:spLocks noGrp="1"/>
          </p:cNvSpPr>
          <p:nvPr>
            <p:ph type="sldNum" sz="quarter" idx="5"/>
          </p:nvPr>
        </p:nvSpPr>
        <p:spPr/>
        <p:txBody>
          <a:bodyPr/>
          <a:lstStyle/>
          <a:p>
            <a:fld id="{C3F2175B-0167-B340-A3BF-614878EE910E}" type="slidenum">
              <a:rPr lang="da-DK" smtClean="0"/>
              <a:t>22</a:t>
            </a:fld>
            <a:endParaRPr lang="da-DK"/>
          </a:p>
        </p:txBody>
      </p:sp>
    </p:spTree>
    <p:extLst>
      <p:ext uri="{BB962C8B-B14F-4D97-AF65-F5344CB8AC3E}">
        <p14:creationId xmlns:p14="http://schemas.microsoft.com/office/powerpoint/2010/main" val="3411922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Arial"/>
                <a:cs typeface="Arial"/>
              </a:rPr>
              <a:t>Baggrundsviden</a:t>
            </a:r>
            <a:endParaRPr lang="da-DK">
              <a:solidFill>
                <a:srgbClr val="000000"/>
              </a:solidFill>
              <a:latin typeface="Arial"/>
              <a:cs typeface="Arial"/>
            </a:endParaRPr>
          </a:p>
          <a:p>
            <a:endParaRPr lang="da-DK" sz="1800">
              <a:solidFill>
                <a:srgbClr val="000000"/>
              </a:solidFill>
              <a:latin typeface="Arial"/>
              <a:cs typeface="Arial"/>
            </a:endParaRPr>
          </a:p>
          <a:p>
            <a:pPr>
              <a:spcBef>
                <a:spcPts val="0"/>
              </a:spcBef>
              <a:spcAft>
                <a:spcPts val="0"/>
              </a:spcAft>
            </a:pPr>
            <a:r>
              <a:rPr lang="da-DK" sz="1800">
                <a:solidFill>
                  <a:srgbClr val="000000"/>
                </a:solidFill>
                <a:latin typeface="Arial"/>
                <a:cs typeface="Arial"/>
              </a:rPr>
              <a:t>Hvis</a:t>
            </a:r>
            <a:r>
              <a:rPr lang="da-DK" sz="1800" b="0" i="0" u="none" strike="noStrike">
                <a:solidFill>
                  <a:srgbClr val="000000"/>
                </a:solidFill>
                <a:effectLst/>
                <a:latin typeface="Arial"/>
                <a:cs typeface="Arial"/>
              </a:rPr>
              <a:t> de ikke får det hele med, så vil 1-1-2 alarmcentralen spørge ind til de oplysninger, de mangler.</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Der går lidt tid inden man kommer igennem - ca. 15 sekunder for at sortere fejlopkald fra.</a:t>
            </a:r>
            <a:endParaRPr lang="da-DK" b="0">
              <a:effectLst/>
              <a:latin typeface="Arial"/>
              <a:cs typeface="Arial"/>
            </a:endParaRPr>
          </a:p>
          <a:p>
            <a:pPr rtl="0">
              <a:spcBef>
                <a:spcPts val="0"/>
              </a:spcBef>
              <a:spcAft>
                <a:spcPts val="1200"/>
              </a:spcAft>
            </a:pPr>
            <a:r>
              <a:rPr lang="da-DK" sz="1800" b="0" i="0" u="none" strike="noStrike">
                <a:solidFill>
                  <a:srgbClr val="595959"/>
                </a:solidFill>
                <a:effectLst/>
                <a:latin typeface="Arial"/>
                <a:cs typeface="Arial"/>
              </a:rPr>
              <a:t>Alarmcentralen vil bede dig sætte mobilen på højtaler.</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23</a:t>
            </a:fld>
            <a:endParaRPr lang="da-DK"/>
          </a:p>
        </p:txBody>
      </p:sp>
    </p:spTree>
    <p:extLst>
      <p:ext uri="{BB962C8B-B14F-4D97-AF65-F5344CB8AC3E}">
        <p14:creationId xmlns:p14="http://schemas.microsoft.com/office/powerpoint/2010/main" val="87338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8C1B5-4B4B-1A89-1258-F0C8DC1D5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1BE35-5DC4-541B-2AB0-503A0FB05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42696-1C81-4A12-D404-DC829DAB2154}"/>
              </a:ext>
            </a:extLst>
          </p:cNvPr>
          <p:cNvSpPr>
            <a:spLocks noGrp="1"/>
          </p:cNvSpPr>
          <p:nvPr>
            <p:ph type="body" idx="1"/>
          </p:nvPr>
        </p:nvSpPr>
        <p:spPr/>
        <p:txBody>
          <a:bodyPr/>
          <a:lstStyle/>
          <a:p>
            <a:r>
              <a:rPr lang="en-US" err="1"/>
              <a:t>Opmærksomhedspunkt</a:t>
            </a:r>
            <a:r>
              <a:rPr lang="en-US"/>
              <a:t>: </a:t>
            </a:r>
            <a:r>
              <a:rPr lang="en-US" err="1"/>
              <a:t>Eleverne</a:t>
            </a:r>
            <a:r>
              <a:rPr lang="en-US"/>
              <a:t> </a:t>
            </a:r>
            <a:r>
              <a:rPr lang="en-US" err="1"/>
              <a:t>skal</a:t>
            </a:r>
            <a:r>
              <a:rPr lang="en-US"/>
              <a:t> </a:t>
            </a:r>
            <a:r>
              <a:rPr lang="en-US" err="1"/>
              <a:t>ikke</a:t>
            </a:r>
            <a:r>
              <a:rPr lang="en-US"/>
              <a:t> </a:t>
            </a:r>
            <a:r>
              <a:rPr lang="en-US" err="1"/>
              <a:t>ringe</a:t>
            </a:r>
            <a:r>
              <a:rPr lang="en-US"/>
              <a:t> op </a:t>
            </a:r>
            <a:r>
              <a:rPr lang="en-US" err="1"/>
              <a:t>til</a:t>
            </a:r>
            <a:r>
              <a:rPr lang="en-US"/>
              <a:t> 1-1-2, men lade </a:t>
            </a:r>
            <a:r>
              <a:rPr lang="en-US" err="1"/>
              <a:t>som</a:t>
            </a:r>
            <a:r>
              <a:rPr lang="en-US"/>
              <a:t> </a:t>
            </a:r>
            <a:r>
              <a:rPr lang="en-US" err="1"/>
              <a:t>om.</a:t>
            </a:r>
            <a:r>
              <a:rPr lang="en-US"/>
              <a:t> </a:t>
            </a:r>
          </a:p>
        </p:txBody>
      </p:sp>
      <p:sp>
        <p:nvSpPr>
          <p:cNvPr id="4" name="Slide Number Placeholder 3">
            <a:extLst>
              <a:ext uri="{FF2B5EF4-FFF2-40B4-BE49-F238E27FC236}">
                <a16:creationId xmlns:a16="http://schemas.microsoft.com/office/drawing/2014/main" id="{8A0D0E2B-E030-3795-3BFB-CED9F9EA2A3C}"/>
              </a:ext>
            </a:extLst>
          </p:cNvPr>
          <p:cNvSpPr>
            <a:spLocks noGrp="1"/>
          </p:cNvSpPr>
          <p:nvPr>
            <p:ph type="sldNum" sz="quarter" idx="5"/>
          </p:nvPr>
        </p:nvSpPr>
        <p:spPr/>
        <p:txBody>
          <a:bodyPr/>
          <a:lstStyle/>
          <a:p>
            <a:fld id="{C3F2175B-0167-B340-A3BF-614878EE910E}" type="slidenum">
              <a:rPr lang="da-DK" smtClean="0"/>
              <a:t>24</a:t>
            </a:fld>
            <a:endParaRPr lang="da-DK"/>
          </a:p>
        </p:txBody>
      </p:sp>
    </p:spTree>
    <p:extLst>
      <p:ext uri="{BB962C8B-B14F-4D97-AF65-F5344CB8AC3E}">
        <p14:creationId xmlns:p14="http://schemas.microsoft.com/office/powerpoint/2010/main" val="4202167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Baggrundsviden</a:t>
            </a:r>
          </a:p>
          <a:p>
            <a:r>
              <a:rPr lang="en-US">
                <a:latin typeface="Calibri"/>
                <a:ea typeface="Calibri"/>
                <a:cs typeface="Calibri"/>
              </a:rPr>
              <a:t>I </a:t>
            </a:r>
            <a:r>
              <a:rPr lang="en-US" err="1">
                <a:latin typeface="Calibri"/>
                <a:ea typeface="Calibri"/>
                <a:cs typeface="Calibri"/>
              </a:rPr>
              <a:t>filmen</a:t>
            </a:r>
            <a:r>
              <a:rPr lang="en-US">
                <a:latin typeface="Calibri"/>
                <a:ea typeface="Calibri"/>
                <a:cs typeface="Calibri"/>
              </a:rPr>
              <a:t> </a:t>
            </a:r>
            <a:r>
              <a:rPr lang="en-US" err="1">
                <a:latin typeface="Calibri"/>
                <a:ea typeface="Calibri"/>
                <a:cs typeface="Calibri"/>
              </a:rPr>
              <a:t>får</a:t>
            </a:r>
            <a:r>
              <a:rPr lang="en-US">
                <a:latin typeface="Calibri"/>
                <a:ea typeface="Calibri"/>
                <a:cs typeface="Calibri"/>
              </a:rPr>
              <a:t> </a:t>
            </a:r>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indblik</a:t>
            </a:r>
            <a:r>
              <a:rPr lang="en-US">
                <a:latin typeface="Calibri"/>
                <a:ea typeface="Calibri"/>
                <a:cs typeface="Calibri"/>
              </a:rPr>
              <a:t>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hvad</a:t>
            </a:r>
            <a:r>
              <a:rPr lang="en-US">
                <a:latin typeface="Calibri"/>
                <a:ea typeface="Calibri"/>
                <a:cs typeface="Calibri"/>
              </a:rPr>
              <a:t> der </a:t>
            </a:r>
            <a:r>
              <a:rPr lang="en-US" err="1">
                <a:latin typeface="Calibri"/>
                <a:ea typeface="Calibri"/>
                <a:cs typeface="Calibri"/>
              </a:rPr>
              <a:t>sker</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alarmcentralen</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i ambulancen, </a:t>
            </a:r>
            <a:r>
              <a:rPr lang="en-US" err="1">
                <a:latin typeface="Calibri"/>
                <a:ea typeface="Calibri"/>
                <a:cs typeface="Calibri"/>
              </a:rPr>
              <a:t>hvis</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person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fået</a:t>
            </a:r>
            <a:r>
              <a:rPr lang="en-US">
                <a:latin typeface="Calibri"/>
                <a:ea typeface="Calibri"/>
                <a:cs typeface="Calibri"/>
              </a:rPr>
              <a:t> et stroke.</a:t>
            </a:r>
          </a:p>
        </p:txBody>
      </p:sp>
      <p:sp>
        <p:nvSpPr>
          <p:cNvPr id="4" name="Slide Number Placeholder 3"/>
          <p:cNvSpPr>
            <a:spLocks noGrp="1"/>
          </p:cNvSpPr>
          <p:nvPr>
            <p:ph type="sldNum" sz="quarter" idx="5"/>
          </p:nvPr>
        </p:nvSpPr>
        <p:spPr/>
        <p:txBody>
          <a:bodyPr/>
          <a:lstStyle/>
          <a:p>
            <a:fld id="{C3F2175B-0167-B340-A3BF-614878EE910E}" type="slidenum">
              <a:rPr lang="da-DK" smtClean="0"/>
              <a:t>25</a:t>
            </a:fld>
            <a:endParaRPr lang="da-DK"/>
          </a:p>
        </p:txBody>
      </p:sp>
    </p:spTree>
    <p:extLst>
      <p:ext uri="{BB962C8B-B14F-4D97-AF65-F5344CB8AC3E}">
        <p14:creationId xmlns:p14="http://schemas.microsoft.com/office/powerpoint/2010/main" val="3798370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F726C-F931-B671-CC7C-9AFD63A7B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074AA-25B3-554C-3479-257CC79C3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D2566C-B889-4F84-7469-A458C0EB5C23}"/>
              </a:ext>
            </a:extLst>
          </p:cNvPr>
          <p:cNvSpPr>
            <a:spLocks noGrp="1"/>
          </p:cNvSpPr>
          <p:nvPr>
            <p:ph type="body" idx="1"/>
          </p:nvPr>
        </p:nvSpPr>
        <p:spPr/>
        <p:txBody>
          <a:bodyPr/>
          <a:lstStyle/>
          <a:p>
            <a:r>
              <a:rPr lang="en-US" dirty="0" err="1"/>
              <a:t>Praktisk</a:t>
            </a:r>
            <a:r>
              <a:rPr lang="en-US" dirty="0"/>
              <a:t> information</a:t>
            </a:r>
          </a:p>
          <a:p>
            <a:endParaRPr lang="en-US" dirty="0"/>
          </a:p>
          <a:p>
            <a:r>
              <a:rPr lang="en-US" dirty="0"/>
              <a:t>Print </a:t>
            </a:r>
            <a:r>
              <a:rPr lang="en-US" dirty="0" err="1"/>
              <a:t>elevark</a:t>
            </a:r>
            <a:r>
              <a:rPr lang="en-US" dirty="0"/>
              <a:t> </a:t>
            </a:r>
            <a:r>
              <a:rPr lang="en-US" dirty="0" err="1"/>
              <a:t>på</a:t>
            </a:r>
            <a:r>
              <a:rPr lang="en-US" dirty="0"/>
              <a:t> </a:t>
            </a:r>
            <a:r>
              <a:rPr lang="en-US" dirty="0" err="1"/>
              <a:t>forhånd</a:t>
            </a:r>
            <a:r>
              <a:rPr lang="en-US" dirty="0"/>
              <a:t>. </a:t>
            </a:r>
          </a:p>
        </p:txBody>
      </p:sp>
      <p:sp>
        <p:nvSpPr>
          <p:cNvPr id="4" name="Slide Number Placeholder 3">
            <a:extLst>
              <a:ext uri="{FF2B5EF4-FFF2-40B4-BE49-F238E27FC236}">
                <a16:creationId xmlns:a16="http://schemas.microsoft.com/office/drawing/2014/main" id="{6C1D0EDC-744C-D29F-869A-72BE8CB0E9FE}"/>
              </a:ext>
            </a:extLst>
          </p:cNvPr>
          <p:cNvSpPr>
            <a:spLocks noGrp="1"/>
          </p:cNvSpPr>
          <p:nvPr>
            <p:ph type="sldNum" sz="quarter" idx="5"/>
          </p:nvPr>
        </p:nvSpPr>
        <p:spPr/>
        <p:txBody>
          <a:bodyPr/>
          <a:lstStyle/>
          <a:p>
            <a:fld id="{C3F2175B-0167-B340-A3BF-614878EE910E}" type="slidenum">
              <a:rPr lang="da-DK" smtClean="0"/>
              <a:t>26</a:t>
            </a:fld>
            <a:endParaRPr lang="da-DK"/>
          </a:p>
        </p:txBody>
      </p:sp>
    </p:spTree>
    <p:extLst>
      <p:ext uri="{BB962C8B-B14F-4D97-AF65-F5344CB8AC3E}">
        <p14:creationId xmlns:p14="http://schemas.microsoft.com/office/powerpoint/2010/main" val="403182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14611-F9C1-499A-DD34-190A9E258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BB70A-3A59-40FB-4D87-37BD581B3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72337-FAA3-750E-D4B5-40F7BAA8174A}"/>
              </a:ext>
            </a:extLst>
          </p:cNvPr>
          <p:cNvSpPr>
            <a:spLocks noGrp="1"/>
          </p:cNvSpPr>
          <p:nvPr>
            <p:ph type="body" idx="1"/>
          </p:nvPr>
        </p:nvSpPr>
        <p:spPr/>
        <p:txBody>
          <a:bodyPr/>
          <a:lstStyle/>
          <a:p>
            <a:r>
              <a:rPr lang="en-US"/>
              <a:t>Ideer </a:t>
            </a:r>
            <a:r>
              <a:rPr lang="en-US" err="1"/>
              <a:t>til</a:t>
            </a:r>
            <a:r>
              <a:rPr lang="en-US"/>
              <a:t> </a:t>
            </a:r>
            <a:r>
              <a:rPr lang="en-US" err="1"/>
              <a:t>ord</a:t>
            </a:r>
            <a:endParaRPr lang="en-US"/>
          </a:p>
          <a:p>
            <a:endParaRPr lang="en-US" b="1"/>
          </a:p>
          <a:p>
            <a:endParaRPr lang="en-US" b="1"/>
          </a:p>
          <a:p>
            <a:r>
              <a:rPr lang="en-US" b="1" err="1"/>
              <a:t>Ordene</a:t>
            </a:r>
            <a:r>
              <a:rPr lang="en-US" b="1"/>
              <a:t> </a:t>
            </a:r>
            <a:r>
              <a:rPr lang="en-US" b="1" err="1"/>
              <a:t>kan</a:t>
            </a:r>
            <a:r>
              <a:rPr lang="en-US" b="1"/>
              <a:t> </a:t>
            </a:r>
            <a:r>
              <a:rPr lang="en-US" b="1" err="1"/>
              <a:t>fx</a:t>
            </a:r>
            <a:r>
              <a:rPr lang="en-US" b="1"/>
              <a:t> </a:t>
            </a:r>
            <a:r>
              <a:rPr lang="en-US" b="1" err="1"/>
              <a:t>være</a:t>
            </a:r>
            <a:r>
              <a:rPr lang="en-US" b="1"/>
              <a:t>:</a:t>
            </a:r>
            <a:r>
              <a:rPr lang="en-US"/>
              <a:t> </a:t>
            </a:r>
            <a:r>
              <a:rPr lang="en-US" err="1"/>
              <a:t>Sundhedsfaglig</a:t>
            </a:r>
            <a:r>
              <a:rPr lang="en-US"/>
              <a:t> person, </a:t>
            </a:r>
            <a:r>
              <a:rPr lang="en-US" err="1"/>
              <a:t>alarmering</a:t>
            </a:r>
            <a:endParaRPr lang="en-US"/>
          </a:p>
          <a:p>
            <a:endParaRPr lang="en-US" b="1"/>
          </a:p>
          <a:p>
            <a:endParaRPr lang="en-US" b="1"/>
          </a:p>
          <a:p>
            <a:pPr marL="171450" indent="-171450">
              <a:buFont typeface="Arial"/>
              <a:buChar char="•"/>
            </a:pPr>
            <a:endParaRPr lang="en-US"/>
          </a:p>
        </p:txBody>
      </p:sp>
      <p:sp>
        <p:nvSpPr>
          <p:cNvPr id="4" name="Slide Number Placeholder 3">
            <a:extLst>
              <a:ext uri="{FF2B5EF4-FFF2-40B4-BE49-F238E27FC236}">
                <a16:creationId xmlns:a16="http://schemas.microsoft.com/office/drawing/2014/main" id="{CEF3FC3B-5058-DE36-2814-B27E68DF6D9D}"/>
              </a:ext>
            </a:extLst>
          </p:cNvPr>
          <p:cNvSpPr>
            <a:spLocks noGrp="1"/>
          </p:cNvSpPr>
          <p:nvPr>
            <p:ph type="sldNum" sz="quarter" idx="5"/>
          </p:nvPr>
        </p:nvSpPr>
        <p:spPr/>
        <p:txBody>
          <a:bodyPr/>
          <a:lstStyle/>
          <a:p>
            <a:fld id="{C3F2175B-0167-B340-A3BF-614878EE910E}" type="slidenum">
              <a:rPr lang="da-DK" smtClean="0"/>
              <a:t>27</a:t>
            </a:fld>
            <a:endParaRPr lang="da-DK"/>
          </a:p>
        </p:txBody>
      </p:sp>
    </p:spTree>
    <p:extLst>
      <p:ext uri="{BB962C8B-B14F-4D97-AF65-F5344CB8AC3E}">
        <p14:creationId xmlns:p14="http://schemas.microsoft.com/office/powerpoint/2010/main" val="104347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37F77-DD21-C37E-493E-FD82635CF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B649D-8593-5D3F-24D5-A8B7679C1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95403-9E24-3E2F-4405-9CFEDB4443DB}"/>
              </a:ext>
            </a:extLst>
          </p:cNvPr>
          <p:cNvSpPr>
            <a:spLocks noGrp="1"/>
          </p:cNvSpPr>
          <p:nvPr>
            <p:ph type="body" idx="1"/>
          </p:nvPr>
        </p:nvSpPr>
        <p:spPr/>
        <p:txBody>
          <a:bodyPr/>
          <a:lstStyle/>
          <a:p>
            <a:r>
              <a:rPr lang="en-US" b="1" err="1"/>
              <a:t>Læg</a:t>
            </a:r>
            <a:r>
              <a:rPr lang="en-US" b="1"/>
              <a:t> </a:t>
            </a:r>
            <a:r>
              <a:rPr lang="en-US" b="1" err="1"/>
              <a:t>mærke</a:t>
            </a:r>
            <a:r>
              <a:rPr lang="en-US" b="1"/>
              <a:t> </a:t>
            </a:r>
            <a:r>
              <a:rPr lang="en-US" b="1" err="1"/>
              <a:t>til</a:t>
            </a:r>
            <a:r>
              <a:rPr lang="en-US" b="1"/>
              <a:t>:</a:t>
            </a:r>
            <a:endParaRPr lang="en-US"/>
          </a:p>
          <a:p>
            <a:pPr marL="171450" indent="-171450">
              <a:buFont typeface="Arial,Sans-Serif"/>
              <a:buChar char="•"/>
            </a:pPr>
            <a:r>
              <a:rPr lang="en-US"/>
              <a:t>Om </a:t>
            </a:r>
            <a:r>
              <a:rPr lang="en-US" err="1"/>
              <a:t>eleverne</a:t>
            </a:r>
            <a:r>
              <a:rPr lang="en-US"/>
              <a:t> </a:t>
            </a:r>
            <a:r>
              <a:rPr lang="en-US" err="1"/>
              <a:t>kan</a:t>
            </a:r>
            <a:r>
              <a:rPr lang="en-US"/>
              <a:t> </a:t>
            </a:r>
            <a:r>
              <a:rPr lang="en-US" err="1"/>
              <a:t>sætte</a:t>
            </a:r>
            <a:r>
              <a:rPr lang="en-US"/>
              <a:t> </a:t>
            </a:r>
            <a:r>
              <a:rPr lang="en-US" err="1"/>
              <a:t>ord</a:t>
            </a:r>
            <a:r>
              <a:rPr lang="en-US"/>
              <a:t> </a:t>
            </a:r>
            <a:r>
              <a:rPr lang="en-US" err="1"/>
              <a:t>på</a:t>
            </a:r>
            <a:r>
              <a:rPr lang="en-US"/>
              <a:t> de </a:t>
            </a:r>
            <a:r>
              <a:rPr lang="en-US" err="1"/>
              <a:t>udfordringer</a:t>
            </a:r>
            <a:r>
              <a:rPr lang="en-US"/>
              <a:t>, man </a:t>
            </a:r>
            <a:r>
              <a:rPr lang="en-US" err="1"/>
              <a:t>kan</a:t>
            </a:r>
            <a:r>
              <a:rPr lang="en-US"/>
              <a:t> </a:t>
            </a:r>
            <a:r>
              <a:rPr lang="en-US" err="1"/>
              <a:t>opleve</a:t>
            </a:r>
            <a:r>
              <a:rPr lang="en-US"/>
              <a:t>, </a:t>
            </a:r>
            <a:r>
              <a:rPr lang="en-US" err="1"/>
              <a:t>hvis</a:t>
            </a:r>
            <a:r>
              <a:rPr lang="en-US"/>
              <a:t> man </a:t>
            </a:r>
            <a:r>
              <a:rPr lang="en-US" err="1"/>
              <a:t>får</a:t>
            </a:r>
            <a:r>
              <a:rPr lang="en-US"/>
              <a:t> et stroke</a:t>
            </a:r>
          </a:p>
          <a:p>
            <a:endParaRPr lang="en-US" b="1"/>
          </a:p>
          <a:p>
            <a:r>
              <a:rPr lang="en-US" b="1" err="1"/>
              <a:t>Sæt</a:t>
            </a:r>
            <a:r>
              <a:rPr lang="en-US" b="1"/>
              <a:t> </a:t>
            </a:r>
            <a:r>
              <a:rPr lang="en-US" b="1" err="1"/>
              <a:t>fokus</a:t>
            </a:r>
            <a:r>
              <a:rPr lang="en-US" b="1"/>
              <a:t> </a:t>
            </a:r>
            <a:r>
              <a:rPr lang="en-US" b="1" err="1"/>
              <a:t>på</a:t>
            </a:r>
            <a:r>
              <a:rPr lang="en-US" b="1"/>
              <a:t> de </a:t>
            </a:r>
            <a:r>
              <a:rPr lang="en-US" b="1" err="1"/>
              <a:t>faglige</a:t>
            </a:r>
            <a:r>
              <a:rPr lang="en-US" b="1"/>
              <a:t> pointer: </a:t>
            </a:r>
            <a:endParaRPr lang="en-US"/>
          </a:p>
          <a:p>
            <a:pPr marL="171450" indent="-171450">
              <a:buFont typeface="Arial"/>
              <a:buChar char="•"/>
            </a:pPr>
            <a:r>
              <a:rPr lang="en-US"/>
              <a:t>et </a:t>
            </a:r>
            <a:r>
              <a:rPr lang="en-US" err="1"/>
              <a:t>et</a:t>
            </a:r>
            <a:r>
              <a:rPr lang="en-US"/>
              <a:t> stroke er </a:t>
            </a:r>
            <a:r>
              <a:rPr lang="en-US" err="1"/>
              <a:t>en</a:t>
            </a:r>
            <a:r>
              <a:rPr lang="en-US"/>
              <a:t> </a:t>
            </a:r>
            <a:r>
              <a:rPr lang="en-US" err="1"/>
              <a:t>blodprop</a:t>
            </a:r>
            <a:r>
              <a:rPr lang="en-US"/>
              <a:t> </a:t>
            </a:r>
            <a:r>
              <a:rPr lang="en-US" err="1"/>
              <a:t>eller</a:t>
            </a:r>
            <a:r>
              <a:rPr lang="en-US"/>
              <a:t> </a:t>
            </a:r>
            <a:r>
              <a:rPr lang="en-US" err="1"/>
              <a:t>blødning</a:t>
            </a:r>
            <a:r>
              <a:rPr lang="en-US"/>
              <a:t> </a:t>
            </a:r>
            <a:r>
              <a:rPr lang="en-US" err="1"/>
              <a:t>i</a:t>
            </a:r>
            <a:r>
              <a:rPr lang="en-US"/>
              <a:t> </a:t>
            </a:r>
            <a:r>
              <a:rPr lang="en-US" err="1"/>
              <a:t>hjernen</a:t>
            </a:r>
            <a:r>
              <a:rPr lang="en-US"/>
              <a:t>.</a:t>
            </a:r>
          </a:p>
          <a:p>
            <a:pPr marL="171450" indent="-171450">
              <a:buFont typeface="Arial"/>
              <a:buChar char="•"/>
            </a:pPr>
            <a:r>
              <a:rPr lang="en-US"/>
              <a:t>det giver </a:t>
            </a:r>
            <a:r>
              <a:rPr lang="en-US" err="1"/>
              <a:t>udfordringer</a:t>
            </a:r>
            <a:r>
              <a:rPr lang="en-US"/>
              <a:t> </a:t>
            </a:r>
            <a:r>
              <a:rPr lang="en-US" err="1"/>
              <a:t>i</a:t>
            </a:r>
            <a:r>
              <a:rPr lang="en-US"/>
              <a:t> </a:t>
            </a:r>
            <a:r>
              <a:rPr lang="en-US" err="1"/>
              <a:t>hverdagen</a:t>
            </a:r>
            <a:r>
              <a:rPr lang="en-US"/>
              <a:t>, </a:t>
            </a:r>
            <a:r>
              <a:rPr lang="en-US" err="1"/>
              <a:t>hvis</a:t>
            </a:r>
            <a:r>
              <a:rPr lang="en-US"/>
              <a:t> man </a:t>
            </a:r>
            <a:r>
              <a:rPr lang="en-US" err="1"/>
              <a:t>ikke</a:t>
            </a:r>
            <a:r>
              <a:rPr lang="en-US"/>
              <a:t> </a:t>
            </a:r>
            <a:r>
              <a:rPr lang="en-US" err="1"/>
              <a:t>får</a:t>
            </a:r>
            <a:r>
              <a:rPr lang="en-US"/>
              <a:t> </a:t>
            </a:r>
            <a:r>
              <a:rPr lang="en-US" err="1"/>
              <a:t>hurtig</a:t>
            </a:r>
            <a:r>
              <a:rPr lang="en-US"/>
              <a:t> </a:t>
            </a:r>
            <a:r>
              <a:rPr lang="en-US" err="1"/>
              <a:t>hjælp</a:t>
            </a:r>
            <a:r>
              <a:rPr lang="en-US"/>
              <a:t> </a:t>
            </a:r>
            <a:r>
              <a:rPr lang="en-US" err="1"/>
              <a:t>ved</a:t>
            </a:r>
            <a:r>
              <a:rPr lang="en-US"/>
              <a:t> et stroke.</a:t>
            </a:r>
          </a:p>
        </p:txBody>
      </p:sp>
      <p:sp>
        <p:nvSpPr>
          <p:cNvPr id="4" name="Slide Number Placeholder 3">
            <a:extLst>
              <a:ext uri="{FF2B5EF4-FFF2-40B4-BE49-F238E27FC236}">
                <a16:creationId xmlns:a16="http://schemas.microsoft.com/office/drawing/2014/main" id="{D6B42923-847D-277F-C764-5B823975E47F}"/>
              </a:ext>
            </a:extLst>
          </p:cNvPr>
          <p:cNvSpPr>
            <a:spLocks noGrp="1"/>
          </p:cNvSpPr>
          <p:nvPr>
            <p:ph type="sldNum" sz="quarter" idx="5"/>
          </p:nvPr>
        </p:nvSpPr>
        <p:spPr/>
        <p:txBody>
          <a:bodyPr/>
          <a:lstStyle/>
          <a:p>
            <a:fld id="{C3F2175B-0167-B340-A3BF-614878EE910E}" type="slidenum">
              <a:rPr lang="da-DK" smtClean="0"/>
              <a:t>29</a:t>
            </a:fld>
            <a:endParaRPr lang="da-DK"/>
          </a:p>
        </p:txBody>
      </p:sp>
    </p:spTree>
    <p:extLst>
      <p:ext uri="{BB962C8B-B14F-4D97-AF65-F5344CB8AC3E}">
        <p14:creationId xmlns:p14="http://schemas.microsoft.com/office/powerpoint/2010/main" val="3334939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Gennemgå</a:t>
            </a:r>
            <a:r>
              <a:rPr lang="en-US">
                <a:latin typeface="Calibri"/>
                <a:ea typeface="Calibri"/>
                <a:cs typeface="Calibri"/>
              </a:rPr>
              <a:t> </a:t>
            </a:r>
            <a:r>
              <a:rPr lang="en-US" err="1">
                <a:latin typeface="Calibri"/>
                <a:ea typeface="Calibri"/>
                <a:cs typeface="Calibri"/>
              </a:rPr>
              <a:t>programmet</a:t>
            </a:r>
            <a:r>
              <a:rPr lang="en-US">
                <a:latin typeface="Calibri"/>
                <a:ea typeface="Calibri"/>
                <a:cs typeface="Calibri"/>
              </a:rPr>
              <a:t> </a:t>
            </a:r>
            <a:r>
              <a:rPr lang="en-US" err="1">
                <a:latin typeface="Calibri"/>
                <a:ea typeface="Calibri"/>
                <a:cs typeface="Calibri"/>
              </a:rPr>
              <a:t>sammen</a:t>
            </a:r>
            <a:r>
              <a:rPr lang="en-US">
                <a:latin typeface="Calibri"/>
                <a:ea typeface="Calibri"/>
                <a:cs typeface="Calibri"/>
              </a:rPr>
              <a:t> med </a:t>
            </a:r>
            <a:r>
              <a:rPr lang="en-US" err="1">
                <a:latin typeface="Calibri"/>
                <a:ea typeface="Calibri"/>
                <a:cs typeface="Calibri"/>
              </a:rPr>
              <a:t>eleverne</a:t>
            </a:r>
          </a:p>
        </p:txBody>
      </p:sp>
      <p:sp>
        <p:nvSpPr>
          <p:cNvPr id="4" name="Slide Number Placeholder 3"/>
          <p:cNvSpPr>
            <a:spLocks noGrp="1"/>
          </p:cNvSpPr>
          <p:nvPr>
            <p:ph type="sldNum" sz="quarter" idx="5"/>
          </p:nvPr>
        </p:nvSpPr>
        <p:spPr/>
        <p:txBody>
          <a:bodyPr/>
          <a:lstStyle/>
          <a:p>
            <a:fld id="{C3F2175B-0167-B340-A3BF-614878EE910E}" type="slidenum">
              <a:rPr lang="da-DK" smtClean="0"/>
              <a:t>30</a:t>
            </a:fld>
            <a:endParaRPr lang="da-DK"/>
          </a:p>
        </p:txBody>
      </p:sp>
    </p:spTree>
    <p:extLst>
      <p:ext uri="{BB962C8B-B14F-4D97-AF65-F5344CB8AC3E}">
        <p14:creationId xmlns:p14="http://schemas.microsoft.com/office/powerpoint/2010/main" val="3675488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Arial"/>
                <a:cs typeface="Arial"/>
              </a:rPr>
              <a:t>Baggrundsviden</a:t>
            </a:r>
            <a:endParaRPr lang="da-DK">
              <a:solidFill>
                <a:srgbClr val="000000"/>
              </a:solidFill>
              <a:latin typeface="Arial"/>
              <a:cs typeface="Arial"/>
            </a:endParaRPr>
          </a:p>
          <a:p>
            <a:endParaRPr lang="da-DK" sz="1800">
              <a:solidFill>
                <a:srgbClr val="000000"/>
              </a:solidFill>
              <a:latin typeface="Arial"/>
              <a:cs typeface="Arial"/>
            </a:endParaRPr>
          </a:p>
          <a:p>
            <a:pPr>
              <a:spcBef>
                <a:spcPts val="0"/>
              </a:spcBef>
              <a:spcAft>
                <a:spcPts val="0"/>
              </a:spcAft>
            </a:pPr>
            <a:r>
              <a:rPr lang="da-DK" sz="1800">
                <a:solidFill>
                  <a:srgbClr val="000000"/>
                </a:solidFill>
                <a:latin typeface="Arial"/>
                <a:cs typeface="Arial"/>
              </a:rPr>
              <a:t>Blodprop</a:t>
            </a:r>
            <a:r>
              <a:rPr lang="da-DK" sz="1800" b="0" i="0" u="none" strike="noStrike">
                <a:solidFill>
                  <a:srgbClr val="000000"/>
                </a:solidFill>
                <a:effectLst/>
                <a:latin typeface="Arial"/>
                <a:cs typeface="Arial"/>
              </a:rPr>
              <a:t> i hjernen: Når blodet klumper sig sammen og sætter sig fast som en prop i et blodkar i hjernen.</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Blødning i hjernen: Hjerneblødning. Hvis der går hul på et blodkar, fx på et svagt sted.</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I de fleste tilfælde - 85% af </a:t>
            </a:r>
            <a:r>
              <a:rPr lang="da-DK" sz="1800" b="0" i="0" u="none" strike="noStrike" err="1">
                <a:solidFill>
                  <a:srgbClr val="000000"/>
                </a:solidFill>
                <a:effectLst/>
                <a:latin typeface="Arial"/>
                <a:cs typeface="Arial"/>
              </a:rPr>
              <a:t>stroke,skyldes</a:t>
            </a:r>
            <a:r>
              <a:rPr lang="da-DK" sz="1800" b="0" i="0" u="none" strike="noStrike">
                <a:solidFill>
                  <a:srgbClr val="000000"/>
                </a:solidFill>
                <a:effectLst/>
                <a:latin typeface="Arial"/>
                <a:cs typeface="Arial"/>
              </a:rPr>
              <a:t> en blodprop i hjernen. De øvrige tilfælde - 15 % af stroke, skyldes en hjerneblødning</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31</a:t>
            </a:fld>
            <a:endParaRPr lang="da-DK"/>
          </a:p>
        </p:txBody>
      </p:sp>
    </p:spTree>
    <p:extLst>
      <p:ext uri="{BB962C8B-B14F-4D97-AF65-F5344CB8AC3E}">
        <p14:creationId xmlns:p14="http://schemas.microsoft.com/office/powerpoint/2010/main" val="1523738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Baggrundsviden</a:t>
            </a:r>
            <a:endParaRPr lang="en-US" dirty="0"/>
          </a:p>
          <a:p>
            <a:endParaRPr lang="en-US" dirty="0">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filmen</a:t>
            </a:r>
            <a:r>
              <a:rPr lang="en-US" dirty="0">
                <a:latin typeface="Calibri"/>
                <a:ea typeface="Calibri"/>
                <a:cs typeface="Calibri"/>
              </a:rPr>
              <a:t>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eleverne</a:t>
            </a:r>
            <a:r>
              <a:rPr lang="en-US" dirty="0">
                <a:latin typeface="Calibri"/>
                <a:ea typeface="Calibri"/>
                <a:cs typeface="Calibri"/>
              </a:rPr>
              <a:t> </a:t>
            </a:r>
            <a:r>
              <a:rPr lang="en-US" dirty="0" err="1">
                <a:latin typeface="Calibri"/>
                <a:ea typeface="Calibri"/>
                <a:cs typeface="Calibri"/>
              </a:rPr>
              <a:t>viden</a:t>
            </a:r>
            <a:r>
              <a:rPr lang="en-US" dirty="0">
                <a:latin typeface="Calibri"/>
                <a:ea typeface="Calibri"/>
                <a:cs typeface="Calibri"/>
              </a:rPr>
              <a:t> om, </a:t>
            </a:r>
            <a:r>
              <a:rPr lang="en-US" dirty="0" err="1">
                <a:latin typeface="Calibri"/>
                <a:ea typeface="Calibri"/>
                <a:cs typeface="Calibri"/>
              </a:rPr>
              <a:t>hvad</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blodprop</a:t>
            </a:r>
            <a:r>
              <a:rPr lang="en-US" dirty="0">
                <a:latin typeface="Calibri"/>
                <a:ea typeface="Calibri"/>
                <a:cs typeface="Calibri"/>
              </a:rPr>
              <a:t> </a:t>
            </a:r>
            <a:r>
              <a:rPr lang="da-DK" dirty="0">
                <a:latin typeface="Calibri"/>
                <a:ea typeface="Calibri"/>
                <a:cs typeface="Calibri"/>
              </a:rPr>
              <a:t>i hjernen er.</a:t>
            </a:r>
          </a:p>
          <a:p>
            <a:endParaRPr lang="da-DK"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latin typeface="Calibri"/>
                <a:ea typeface="Calibri"/>
                <a:cs typeface="Calibri"/>
              </a:rPr>
              <a:t>Ctrl</a:t>
            </a:r>
            <a:r>
              <a:rPr lang="da-DK" dirty="0">
                <a:latin typeface="Calibri"/>
                <a:ea typeface="Calibri"/>
                <a:cs typeface="Calibri"/>
              </a:rPr>
              <a:t> + klik på billedet for at se filmen eller link til filmen her: </a:t>
            </a:r>
            <a:r>
              <a:rPr lang="da-DK" sz="1200" noProof="0" dirty="0">
                <a:latin typeface="Helvetica"/>
                <a:cs typeface="Helvetica"/>
                <a:hlinkClick r:id="rId3"/>
              </a:rPr>
              <a:t>https://www.herlevhospital.dk/afdelinger-og-klinikker/Afdeling-for-Hjerne%E2%80%90og-Nervesygdomme/boern-og-unge-paaroerende/viden-om-sygdommen/Sider/Hvad-er-en-blodprop-i-hjernen</a:t>
            </a:r>
            <a:r>
              <a:rPr lang="da-DK" sz="1200" noProof="0" dirty="0">
                <a:latin typeface="Helvetica"/>
                <a:cs typeface="Helvetica"/>
                <a:hlinkClick r:id="rId4"/>
              </a:rPr>
              <a:t>.aspx</a:t>
            </a:r>
          </a:p>
          <a:p>
            <a:endParaRPr lang="da-DK" dirty="0"/>
          </a:p>
        </p:txBody>
      </p:sp>
      <p:sp>
        <p:nvSpPr>
          <p:cNvPr id="4" name="Slide Number Placeholder 3"/>
          <p:cNvSpPr>
            <a:spLocks noGrp="1"/>
          </p:cNvSpPr>
          <p:nvPr>
            <p:ph type="sldNum" sz="quarter" idx="5"/>
          </p:nvPr>
        </p:nvSpPr>
        <p:spPr/>
        <p:txBody>
          <a:bodyPr/>
          <a:lstStyle/>
          <a:p>
            <a:fld id="{C3F2175B-0167-B340-A3BF-614878EE910E}" type="slidenum">
              <a:rPr lang="da-DK" smtClean="0"/>
              <a:t>32</a:t>
            </a:fld>
            <a:endParaRPr lang="da-DK"/>
          </a:p>
        </p:txBody>
      </p:sp>
    </p:spTree>
    <p:extLst>
      <p:ext uri="{BB962C8B-B14F-4D97-AF65-F5344CB8AC3E}">
        <p14:creationId xmlns:p14="http://schemas.microsoft.com/office/powerpoint/2010/main" val="421125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DF0AF-59EE-D0B4-F522-0350EA5E1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786BC-7183-FDEC-8456-4094A0DE0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C980D-2E0F-AA98-F362-D2CF6ACE8678}"/>
              </a:ext>
            </a:extLst>
          </p:cNvPr>
          <p:cNvSpPr>
            <a:spLocks noGrp="1"/>
          </p:cNvSpPr>
          <p:nvPr>
            <p:ph type="body" idx="1"/>
          </p:nvPr>
        </p:nvSpPr>
        <p:spPr/>
        <p:txBody>
          <a:bodyPr/>
          <a:lstStyle/>
          <a:p>
            <a:r>
              <a:rPr lang="en-US" b="1" err="1"/>
              <a:t>Læg</a:t>
            </a:r>
            <a:r>
              <a:rPr lang="en-US" b="1"/>
              <a:t> </a:t>
            </a:r>
            <a:r>
              <a:rPr lang="en-US" b="1" err="1"/>
              <a:t>mærke</a:t>
            </a:r>
            <a:r>
              <a:rPr lang="en-US" b="1"/>
              <a:t> </a:t>
            </a:r>
            <a:r>
              <a:rPr lang="en-US" b="1" err="1"/>
              <a:t>til</a:t>
            </a:r>
            <a:r>
              <a:rPr lang="en-US" b="1"/>
              <a:t>:</a:t>
            </a:r>
          </a:p>
          <a:p>
            <a:pPr marL="171450" indent="-171450">
              <a:buFont typeface="Arial"/>
              <a:buChar char="•"/>
            </a:pPr>
            <a:r>
              <a:rPr lang="en-US"/>
              <a:t>Om </a:t>
            </a:r>
            <a:r>
              <a:rPr lang="en-US" err="1"/>
              <a:t>eleverne</a:t>
            </a:r>
            <a:r>
              <a:rPr lang="en-US"/>
              <a:t> </a:t>
            </a:r>
            <a:r>
              <a:rPr lang="en-US" err="1"/>
              <a:t>ved</a:t>
            </a:r>
            <a:r>
              <a:rPr lang="en-US"/>
              <a:t> </a:t>
            </a:r>
            <a:r>
              <a:rPr lang="en-US" err="1"/>
              <a:t>noget</a:t>
            </a:r>
            <a:r>
              <a:rPr lang="en-US"/>
              <a:t> om stroke, der </a:t>
            </a:r>
            <a:r>
              <a:rPr lang="en-US" err="1"/>
              <a:t>kan</a:t>
            </a:r>
            <a:r>
              <a:rPr lang="en-US"/>
              <a:t> </a:t>
            </a:r>
            <a:r>
              <a:rPr lang="en-US" err="1"/>
              <a:t>bygges</a:t>
            </a:r>
            <a:r>
              <a:rPr lang="en-US"/>
              <a:t> </a:t>
            </a:r>
            <a:r>
              <a:rPr lang="en-US" err="1"/>
              <a:t>videre</a:t>
            </a:r>
            <a:r>
              <a:rPr lang="en-US"/>
              <a:t> </a:t>
            </a:r>
            <a:r>
              <a:rPr lang="en-US" err="1"/>
              <a:t>på</a:t>
            </a:r>
            <a:endParaRPr lang="en-US"/>
          </a:p>
          <a:p>
            <a:pPr marL="171450" indent="-171450">
              <a:buFont typeface="Arial"/>
              <a:buChar char="•"/>
            </a:pPr>
            <a:r>
              <a:rPr lang="en-US"/>
              <a:t>Om </a:t>
            </a:r>
            <a:r>
              <a:rPr lang="en-US" err="1"/>
              <a:t>nogle</a:t>
            </a:r>
            <a:r>
              <a:rPr lang="en-US"/>
              <a:t> </a:t>
            </a:r>
            <a:r>
              <a:rPr lang="en-US" err="1"/>
              <a:t>elever</a:t>
            </a:r>
            <a:r>
              <a:rPr lang="en-US"/>
              <a:t> </a:t>
            </a:r>
            <a:r>
              <a:rPr lang="en-US" err="1"/>
              <a:t>har</a:t>
            </a:r>
            <a:r>
              <a:rPr lang="en-US"/>
              <a:t> </a:t>
            </a:r>
            <a:r>
              <a:rPr lang="en-US" err="1"/>
              <a:t>oplevelser</a:t>
            </a:r>
            <a:r>
              <a:rPr lang="en-US"/>
              <a:t> </a:t>
            </a:r>
            <a:r>
              <a:rPr lang="en-US" err="1"/>
              <a:t>eller</a:t>
            </a:r>
            <a:r>
              <a:rPr lang="en-US"/>
              <a:t> </a:t>
            </a:r>
            <a:r>
              <a:rPr lang="en-US" err="1"/>
              <a:t>erfaringer</a:t>
            </a:r>
            <a:r>
              <a:rPr lang="en-US"/>
              <a:t>, der </a:t>
            </a:r>
            <a:r>
              <a:rPr lang="en-US" err="1"/>
              <a:t>skal</a:t>
            </a:r>
            <a:r>
              <a:rPr lang="en-US"/>
              <a:t> </a:t>
            </a:r>
            <a:r>
              <a:rPr lang="en-US" err="1"/>
              <a:t>følges</a:t>
            </a:r>
            <a:r>
              <a:rPr lang="en-US"/>
              <a:t> op </a:t>
            </a:r>
            <a:r>
              <a:rPr lang="en-US" err="1"/>
              <a:t>på</a:t>
            </a:r>
            <a:endParaRPr lang="en-US"/>
          </a:p>
          <a:p>
            <a:pPr marL="171450" indent="-171450">
              <a:buFont typeface="Arial"/>
              <a:buChar char="•"/>
            </a:pPr>
            <a:r>
              <a:rPr lang="en-US"/>
              <a:t>Om </a:t>
            </a:r>
            <a:r>
              <a:rPr lang="en-US" err="1"/>
              <a:t>eleverne</a:t>
            </a:r>
            <a:r>
              <a:rPr lang="en-US"/>
              <a:t> </a:t>
            </a:r>
            <a:r>
              <a:rPr lang="en-US" err="1"/>
              <a:t>kan</a:t>
            </a:r>
            <a:r>
              <a:rPr lang="en-US"/>
              <a:t> </a:t>
            </a:r>
            <a:r>
              <a:rPr lang="en-US" err="1"/>
              <a:t>udføre</a:t>
            </a:r>
            <a:r>
              <a:rPr lang="en-US"/>
              <a:t> ”</a:t>
            </a:r>
            <a:r>
              <a:rPr lang="en-US" err="1"/>
              <a:t>Stræk</a:t>
            </a:r>
            <a:r>
              <a:rPr lang="en-US"/>
              <a:t>, </a:t>
            </a:r>
            <a:r>
              <a:rPr lang="en-US" err="1"/>
              <a:t>Snak</a:t>
            </a:r>
            <a:r>
              <a:rPr lang="en-US"/>
              <a:t>, Smil”-</a:t>
            </a:r>
            <a:r>
              <a:rPr lang="en-US" err="1"/>
              <a:t>remsen</a:t>
            </a:r>
            <a:r>
              <a:rPr lang="en-US"/>
              <a:t>, </a:t>
            </a:r>
            <a:r>
              <a:rPr lang="en-US" err="1"/>
              <a:t>herunder</a:t>
            </a:r>
            <a:r>
              <a:rPr lang="en-US"/>
              <a:t> </a:t>
            </a:r>
            <a:r>
              <a:rPr lang="en-US" err="1"/>
              <a:t>får</a:t>
            </a:r>
            <a:r>
              <a:rPr lang="en-US"/>
              <a:t> </a:t>
            </a:r>
            <a:r>
              <a:rPr lang="en-US" err="1"/>
              <a:t>løftet</a:t>
            </a:r>
            <a:r>
              <a:rPr lang="en-US"/>
              <a:t> </a:t>
            </a:r>
            <a:r>
              <a:rPr lang="en-US" err="1"/>
              <a:t>armene</a:t>
            </a:r>
            <a:r>
              <a:rPr lang="en-US"/>
              <a:t> </a:t>
            </a:r>
            <a:r>
              <a:rPr lang="en-US" err="1"/>
              <a:t>rigtigt</a:t>
            </a:r>
            <a:endParaRPr lang="en-US"/>
          </a:p>
        </p:txBody>
      </p:sp>
      <p:sp>
        <p:nvSpPr>
          <p:cNvPr id="4" name="Slide Number Placeholder 3">
            <a:extLst>
              <a:ext uri="{FF2B5EF4-FFF2-40B4-BE49-F238E27FC236}">
                <a16:creationId xmlns:a16="http://schemas.microsoft.com/office/drawing/2014/main" id="{EF945FA1-32BD-F144-7D4B-296B0E459798}"/>
              </a:ext>
            </a:extLst>
          </p:cNvPr>
          <p:cNvSpPr>
            <a:spLocks noGrp="1"/>
          </p:cNvSpPr>
          <p:nvPr>
            <p:ph type="sldNum" sz="quarter" idx="5"/>
          </p:nvPr>
        </p:nvSpPr>
        <p:spPr/>
        <p:txBody>
          <a:bodyPr/>
          <a:lstStyle/>
          <a:p>
            <a:fld id="{C3F2175B-0167-B340-A3BF-614878EE910E}" type="slidenum">
              <a:rPr lang="da-DK" smtClean="0"/>
              <a:t>4</a:t>
            </a:fld>
            <a:endParaRPr lang="da-DK"/>
          </a:p>
        </p:txBody>
      </p:sp>
    </p:spTree>
    <p:extLst>
      <p:ext uri="{BB962C8B-B14F-4D97-AF65-F5344CB8AC3E}">
        <p14:creationId xmlns:p14="http://schemas.microsoft.com/office/powerpoint/2010/main" val="1549210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Baggrundsviden</a:t>
            </a:r>
          </a:p>
          <a:p>
            <a:endParaRPr lang="en-US">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filmen</a:t>
            </a:r>
            <a:r>
              <a:rPr lang="en-US" dirty="0">
                <a:latin typeface="Calibri"/>
                <a:ea typeface="Calibri"/>
                <a:cs typeface="Calibri"/>
              </a:rPr>
              <a:t> </a:t>
            </a:r>
            <a:r>
              <a:rPr lang="en-US" dirty="0" err="1">
                <a:latin typeface="Calibri"/>
                <a:ea typeface="Calibri"/>
                <a:cs typeface="Calibri"/>
              </a:rPr>
              <a:t>får</a:t>
            </a:r>
            <a:r>
              <a:rPr lang="en-US" dirty="0">
                <a:latin typeface="Calibri"/>
                <a:ea typeface="Calibri"/>
                <a:cs typeface="Calibri"/>
              </a:rPr>
              <a:t> </a:t>
            </a:r>
            <a:r>
              <a:rPr lang="en-US" dirty="0" err="1">
                <a:latin typeface="Calibri"/>
                <a:ea typeface="Calibri"/>
                <a:cs typeface="Calibri"/>
              </a:rPr>
              <a:t>eleverne</a:t>
            </a:r>
            <a:r>
              <a:rPr lang="en-US" dirty="0">
                <a:latin typeface="Calibri"/>
                <a:ea typeface="Calibri"/>
                <a:cs typeface="Calibri"/>
              </a:rPr>
              <a:t> </a:t>
            </a:r>
            <a:r>
              <a:rPr lang="en-US" dirty="0" err="1">
                <a:latin typeface="Calibri"/>
                <a:ea typeface="Calibri"/>
                <a:cs typeface="Calibri"/>
              </a:rPr>
              <a:t>indblik</a:t>
            </a:r>
            <a:r>
              <a:rPr lang="en-US" dirty="0">
                <a:latin typeface="Calibri"/>
                <a:ea typeface="Calibri"/>
                <a:cs typeface="Calibri"/>
              </a:rPr>
              <a:t> </a:t>
            </a:r>
            <a:r>
              <a:rPr lang="da-DK" dirty="0">
                <a:latin typeface="Calibri"/>
                <a:ea typeface="Calibri"/>
                <a:cs typeface="Calibri"/>
              </a:rPr>
              <a:t>i, hvad en hjerneblødning er.</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C3F2175B-0167-B340-A3BF-614878EE910E}" type="slidenum">
              <a:rPr lang="da-DK" smtClean="0"/>
              <a:t>33</a:t>
            </a:fld>
            <a:endParaRPr lang="da-DK"/>
          </a:p>
        </p:txBody>
      </p:sp>
    </p:spTree>
    <p:extLst>
      <p:ext uri="{BB962C8B-B14F-4D97-AF65-F5344CB8AC3E}">
        <p14:creationId xmlns:p14="http://schemas.microsoft.com/office/powerpoint/2010/main" val="1306424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2737C-8212-069F-C378-221B4AE0F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BD81A-F5BC-EF89-8CC9-3DC882536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9192B-2A48-63D4-2860-58614D81DD70}"/>
              </a:ext>
            </a:extLst>
          </p:cNvPr>
          <p:cNvSpPr>
            <a:spLocks noGrp="1"/>
          </p:cNvSpPr>
          <p:nvPr>
            <p:ph type="body" idx="1"/>
          </p:nvPr>
        </p:nvSpPr>
        <p:spPr/>
        <p:txBody>
          <a:bodyPr/>
          <a:lstStyle/>
          <a:p>
            <a:r>
              <a:rPr lang="en-US"/>
              <a:t>Baggrundsviden</a:t>
            </a:r>
          </a:p>
          <a:p>
            <a:endParaRPr lang="en-US"/>
          </a:p>
          <a:p>
            <a:r>
              <a:rPr lang="en-US"/>
              <a:t>Et stroke er </a:t>
            </a:r>
            <a:r>
              <a:rPr lang="en-US" err="1"/>
              <a:t>en</a:t>
            </a:r>
            <a:r>
              <a:rPr lang="en-US"/>
              <a:t> </a:t>
            </a:r>
            <a:r>
              <a:rPr lang="en-US" err="1"/>
              <a:t>blodprop</a:t>
            </a:r>
            <a:r>
              <a:rPr lang="en-US"/>
              <a:t> </a:t>
            </a:r>
            <a:r>
              <a:rPr lang="en-US" err="1"/>
              <a:t>eller</a:t>
            </a:r>
            <a:r>
              <a:rPr lang="en-US"/>
              <a:t> </a:t>
            </a:r>
            <a:r>
              <a:rPr lang="en-US" err="1"/>
              <a:t>en</a:t>
            </a:r>
            <a:r>
              <a:rPr lang="en-US"/>
              <a:t> </a:t>
            </a:r>
            <a:r>
              <a:rPr lang="en-US" err="1"/>
              <a:t>blødning</a:t>
            </a:r>
            <a:r>
              <a:rPr lang="en-US"/>
              <a:t> </a:t>
            </a:r>
            <a:r>
              <a:rPr lang="en-US" err="1"/>
              <a:t>i</a:t>
            </a:r>
            <a:r>
              <a:rPr lang="en-US"/>
              <a:t> </a:t>
            </a:r>
            <a:r>
              <a:rPr lang="en-US" err="1"/>
              <a:t>hjernen</a:t>
            </a:r>
            <a:r>
              <a:rPr lang="en-US"/>
              <a:t>. Eller det man </a:t>
            </a:r>
            <a:r>
              <a:rPr lang="en-US" err="1"/>
              <a:t>tidligere</a:t>
            </a:r>
            <a:r>
              <a:rPr lang="en-US"/>
              <a:t> </a:t>
            </a:r>
            <a:r>
              <a:rPr lang="en-US" err="1"/>
              <a:t>også</a:t>
            </a:r>
            <a:r>
              <a:rPr lang="en-US"/>
              <a:t> </a:t>
            </a:r>
            <a:r>
              <a:rPr lang="en-US" err="1"/>
              <a:t>kaldte</a:t>
            </a:r>
            <a:r>
              <a:rPr lang="en-US"/>
              <a:t> et </a:t>
            </a:r>
            <a:r>
              <a:rPr lang="en-US" err="1"/>
              <a:t>slagtilfælde</a:t>
            </a:r>
            <a:r>
              <a:rPr lang="en-US"/>
              <a:t>. Det er </a:t>
            </a:r>
            <a:r>
              <a:rPr lang="en-US" err="1"/>
              <a:t>vigtigt</a:t>
            </a:r>
            <a:r>
              <a:rPr lang="en-US"/>
              <a:t> at </a:t>
            </a:r>
            <a:r>
              <a:rPr lang="en-US" err="1"/>
              <a:t>lære</a:t>
            </a:r>
            <a:r>
              <a:rPr lang="en-US"/>
              <a:t> om </a:t>
            </a:r>
            <a:r>
              <a:rPr lang="en-US" err="1"/>
              <a:t>tegnene</a:t>
            </a:r>
            <a:r>
              <a:rPr lang="en-US"/>
              <a:t> </a:t>
            </a:r>
            <a:r>
              <a:rPr lang="en-US" err="1"/>
              <a:t>på</a:t>
            </a:r>
            <a:r>
              <a:rPr lang="en-US"/>
              <a:t> stroke, </a:t>
            </a:r>
            <a:r>
              <a:rPr lang="en-US" err="1"/>
              <a:t>fordi</a:t>
            </a:r>
            <a:r>
              <a:rPr lang="en-US"/>
              <a:t> der </a:t>
            </a:r>
            <a:r>
              <a:rPr lang="en-US" err="1"/>
              <a:t>hvert</a:t>
            </a:r>
            <a:r>
              <a:rPr lang="en-US"/>
              <a:t> </a:t>
            </a:r>
            <a:r>
              <a:rPr lang="en-US" err="1"/>
              <a:t>år</a:t>
            </a:r>
            <a:r>
              <a:rPr lang="en-US"/>
              <a:t> er 12.000 </a:t>
            </a:r>
            <a:r>
              <a:rPr lang="en-US" err="1"/>
              <a:t>mennesker</a:t>
            </a:r>
            <a:r>
              <a:rPr lang="en-US"/>
              <a:t>, der </a:t>
            </a:r>
            <a:r>
              <a:rPr lang="en-US" err="1"/>
              <a:t>indlægges</a:t>
            </a:r>
            <a:r>
              <a:rPr lang="en-US"/>
              <a:t> med et stroke, </a:t>
            </a:r>
            <a:r>
              <a:rPr lang="en-US" err="1"/>
              <a:t>dvs</a:t>
            </a:r>
            <a:r>
              <a:rPr lang="en-US"/>
              <a:t>. 33 om </a:t>
            </a:r>
            <a:r>
              <a:rPr lang="en-US" err="1"/>
              <a:t>dagen</a:t>
            </a:r>
            <a:r>
              <a:rPr lang="en-US"/>
              <a:t>. </a:t>
            </a:r>
          </a:p>
          <a:p>
            <a:r>
              <a:rPr lang="en-US" err="1"/>
              <a:t>Hvis</a:t>
            </a:r>
            <a:r>
              <a:rPr lang="en-US"/>
              <a:t> man </a:t>
            </a:r>
            <a:r>
              <a:rPr lang="en-US" err="1"/>
              <a:t>oplever</a:t>
            </a:r>
            <a:r>
              <a:rPr lang="en-US"/>
              <a:t> </a:t>
            </a:r>
            <a:r>
              <a:rPr lang="en-US" err="1"/>
              <a:t>en</a:t>
            </a:r>
            <a:r>
              <a:rPr lang="en-US"/>
              <a:t> person med </a:t>
            </a:r>
            <a:r>
              <a:rPr lang="en-US" err="1"/>
              <a:t>tegn</a:t>
            </a:r>
            <a:r>
              <a:rPr lang="en-US"/>
              <a:t> </a:t>
            </a:r>
            <a:r>
              <a:rPr lang="en-US" err="1"/>
              <a:t>på</a:t>
            </a:r>
            <a:r>
              <a:rPr lang="en-US"/>
              <a:t> et stroke </a:t>
            </a:r>
            <a:r>
              <a:rPr lang="en-US" err="1"/>
              <a:t>og</a:t>
            </a:r>
            <a:r>
              <a:rPr lang="en-US"/>
              <a:t> ringer 1-1-2 </a:t>
            </a:r>
            <a:r>
              <a:rPr lang="en-US" err="1"/>
              <a:t>hurtigt</a:t>
            </a:r>
            <a:r>
              <a:rPr lang="en-US"/>
              <a:t>, </a:t>
            </a:r>
            <a:r>
              <a:rPr lang="en-US" err="1"/>
              <a:t>kan</a:t>
            </a:r>
            <a:r>
              <a:rPr lang="en-US"/>
              <a:t> </a:t>
            </a:r>
            <a:r>
              <a:rPr lang="en-US" err="1"/>
              <a:t>deres</a:t>
            </a:r>
            <a:r>
              <a:rPr lang="en-US"/>
              <a:t> </a:t>
            </a:r>
            <a:r>
              <a:rPr lang="en-US" err="1"/>
              <a:t>skader</a:t>
            </a:r>
            <a:r>
              <a:rPr lang="en-US"/>
              <a:t> </a:t>
            </a:r>
            <a:r>
              <a:rPr lang="en-US" err="1"/>
              <a:t>på</a:t>
            </a:r>
            <a:r>
              <a:rPr lang="en-US"/>
              <a:t> </a:t>
            </a:r>
            <a:r>
              <a:rPr lang="en-US" err="1"/>
              <a:t>hjernen</a:t>
            </a:r>
            <a:r>
              <a:rPr lang="en-US"/>
              <a:t> </a:t>
            </a:r>
            <a:r>
              <a:rPr lang="en-US" err="1"/>
              <a:t>minimeres</a:t>
            </a:r>
            <a:r>
              <a:rPr lang="en-US"/>
              <a:t> </a:t>
            </a:r>
            <a:r>
              <a:rPr lang="en-US" err="1"/>
              <a:t>og</a:t>
            </a:r>
            <a:r>
              <a:rPr lang="en-US"/>
              <a:t> de </a:t>
            </a:r>
            <a:r>
              <a:rPr lang="en-US" err="1"/>
              <a:t>kan</a:t>
            </a:r>
            <a:r>
              <a:rPr lang="en-US"/>
              <a:t> </a:t>
            </a:r>
            <a:r>
              <a:rPr lang="en-US" err="1"/>
              <a:t>overleve</a:t>
            </a:r>
            <a:r>
              <a:rPr lang="en-US"/>
              <a:t> </a:t>
            </a:r>
            <a:r>
              <a:rPr lang="en-US" err="1"/>
              <a:t>til</a:t>
            </a:r>
            <a:r>
              <a:rPr lang="en-US"/>
              <a:t> et </a:t>
            </a:r>
            <a:r>
              <a:rPr lang="en-US" err="1"/>
              <a:t>godt</a:t>
            </a:r>
            <a:r>
              <a:rPr lang="en-US"/>
              <a:t> liv. </a:t>
            </a:r>
          </a:p>
          <a:p>
            <a:r>
              <a:rPr lang="en-US"/>
              <a:t>Et stroke </a:t>
            </a:r>
            <a:r>
              <a:rPr lang="en-US" err="1"/>
              <a:t>kan</a:t>
            </a:r>
            <a:r>
              <a:rPr lang="en-US"/>
              <a:t> </a:t>
            </a:r>
            <a:r>
              <a:rPr lang="en-US" err="1"/>
              <a:t>komme</a:t>
            </a:r>
            <a:r>
              <a:rPr lang="en-US"/>
              <a:t> </a:t>
            </a:r>
            <a:r>
              <a:rPr lang="en-US" err="1"/>
              <a:t>til</a:t>
            </a:r>
            <a:r>
              <a:rPr lang="en-US"/>
              <a:t> </a:t>
            </a:r>
            <a:r>
              <a:rPr lang="en-US" err="1"/>
              <a:t>udtryk</a:t>
            </a:r>
            <a:r>
              <a:rPr lang="en-US"/>
              <a:t> </a:t>
            </a:r>
            <a:r>
              <a:rPr lang="en-US" err="1"/>
              <a:t>på</a:t>
            </a:r>
            <a:r>
              <a:rPr lang="en-US"/>
              <a:t> </a:t>
            </a:r>
            <a:r>
              <a:rPr lang="en-US" err="1"/>
              <a:t>flere</a:t>
            </a:r>
            <a:r>
              <a:rPr lang="en-US"/>
              <a:t> </a:t>
            </a:r>
            <a:r>
              <a:rPr lang="en-US" err="1"/>
              <a:t>forskellige</a:t>
            </a:r>
            <a:r>
              <a:rPr lang="en-US"/>
              <a:t> </a:t>
            </a:r>
            <a:r>
              <a:rPr lang="en-US" err="1"/>
              <a:t>måder</a:t>
            </a:r>
            <a:r>
              <a:rPr lang="en-US"/>
              <a:t>. </a:t>
            </a:r>
            <a:r>
              <a:rPr lang="en-US" err="1"/>
              <a:t>Fx</a:t>
            </a:r>
            <a:r>
              <a:rPr lang="en-US"/>
              <a:t> </a:t>
            </a:r>
            <a:r>
              <a:rPr lang="en-US" err="1"/>
              <a:t>kan</a:t>
            </a:r>
            <a:r>
              <a:rPr lang="en-US"/>
              <a:t> det give:</a:t>
            </a:r>
          </a:p>
          <a:p>
            <a:pPr marL="171450" indent="-171450">
              <a:buFont typeface="Arial"/>
              <a:buChar char="•"/>
            </a:pPr>
            <a:r>
              <a:rPr lang="en-US" err="1"/>
              <a:t>Lammelser</a:t>
            </a:r>
            <a:r>
              <a:rPr lang="en-US"/>
              <a:t> </a:t>
            </a:r>
            <a:r>
              <a:rPr lang="en-US" err="1"/>
              <a:t>i</a:t>
            </a:r>
            <a:r>
              <a:rPr lang="en-US"/>
              <a:t> </a:t>
            </a:r>
            <a:r>
              <a:rPr lang="en-US" err="1"/>
              <a:t>krop</a:t>
            </a:r>
            <a:r>
              <a:rPr lang="en-US"/>
              <a:t> </a:t>
            </a:r>
            <a:r>
              <a:rPr lang="en-US" err="1"/>
              <a:t>eller</a:t>
            </a:r>
            <a:r>
              <a:rPr lang="en-US"/>
              <a:t> </a:t>
            </a:r>
            <a:r>
              <a:rPr lang="en-US" err="1"/>
              <a:t>ansigt</a:t>
            </a:r>
            <a:endParaRPr lang="en-US"/>
          </a:p>
          <a:p>
            <a:pPr marL="171450" indent="-171450">
              <a:buFont typeface="Arial"/>
              <a:buChar char="•"/>
            </a:pPr>
            <a:r>
              <a:rPr lang="en-US" err="1"/>
              <a:t>Forstyrrelser</a:t>
            </a:r>
            <a:r>
              <a:rPr lang="en-US"/>
              <a:t> </a:t>
            </a:r>
            <a:r>
              <a:rPr lang="en-US" err="1"/>
              <a:t>af</a:t>
            </a:r>
            <a:r>
              <a:rPr lang="en-US"/>
              <a:t> </a:t>
            </a:r>
            <a:r>
              <a:rPr lang="en-US" err="1"/>
              <a:t>talen</a:t>
            </a:r>
            <a:endParaRPr lang="en-US"/>
          </a:p>
          <a:p>
            <a:pPr marL="171450" indent="-171450">
              <a:buFont typeface="Arial"/>
              <a:buChar char="•"/>
            </a:pPr>
            <a:r>
              <a:rPr lang="en-US" err="1"/>
              <a:t>Problemer</a:t>
            </a:r>
            <a:r>
              <a:rPr lang="en-US"/>
              <a:t> med at </a:t>
            </a:r>
            <a:r>
              <a:rPr lang="en-US" err="1"/>
              <a:t>styre</a:t>
            </a:r>
            <a:r>
              <a:rPr lang="en-US"/>
              <a:t> </a:t>
            </a:r>
            <a:r>
              <a:rPr lang="en-US" err="1"/>
              <a:t>kroppen</a:t>
            </a:r>
            <a:endParaRPr lang="en-US"/>
          </a:p>
          <a:p>
            <a:pPr marL="171450" indent="-171450">
              <a:buFont typeface="Arial"/>
              <a:buChar char="•"/>
            </a:pPr>
            <a:r>
              <a:rPr lang="en-US" err="1"/>
              <a:t>Svimmelhed</a:t>
            </a:r>
            <a:r>
              <a:rPr lang="en-US"/>
              <a:t> </a:t>
            </a:r>
            <a:r>
              <a:rPr lang="en-US" err="1"/>
              <a:t>eller</a:t>
            </a:r>
            <a:r>
              <a:rPr lang="en-US"/>
              <a:t> </a:t>
            </a:r>
            <a:r>
              <a:rPr lang="en-US" err="1"/>
              <a:t>påvirke</a:t>
            </a:r>
            <a:r>
              <a:rPr lang="en-US"/>
              <a:t> </a:t>
            </a:r>
            <a:r>
              <a:rPr lang="en-US" err="1"/>
              <a:t>bevidstheden</a:t>
            </a:r>
            <a:endParaRPr lang="en-US"/>
          </a:p>
        </p:txBody>
      </p:sp>
      <p:sp>
        <p:nvSpPr>
          <p:cNvPr id="4" name="Slide Number Placeholder 3">
            <a:extLst>
              <a:ext uri="{FF2B5EF4-FFF2-40B4-BE49-F238E27FC236}">
                <a16:creationId xmlns:a16="http://schemas.microsoft.com/office/drawing/2014/main" id="{5479E8A1-F5A0-F2E1-1739-448F5B6F4382}"/>
              </a:ext>
            </a:extLst>
          </p:cNvPr>
          <p:cNvSpPr>
            <a:spLocks noGrp="1"/>
          </p:cNvSpPr>
          <p:nvPr>
            <p:ph type="sldNum" sz="quarter" idx="5"/>
          </p:nvPr>
        </p:nvSpPr>
        <p:spPr/>
        <p:txBody>
          <a:bodyPr/>
          <a:lstStyle/>
          <a:p>
            <a:fld id="{C3F2175B-0167-B340-A3BF-614878EE910E}" type="slidenum">
              <a:rPr lang="da-DK" smtClean="0"/>
              <a:t>34</a:t>
            </a:fld>
            <a:endParaRPr lang="da-DK"/>
          </a:p>
        </p:txBody>
      </p:sp>
    </p:spTree>
    <p:extLst>
      <p:ext uri="{BB962C8B-B14F-4D97-AF65-F5344CB8AC3E}">
        <p14:creationId xmlns:p14="http://schemas.microsoft.com/office/powerpoint/2010/main" val="304331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1E09-44EC-321F-F9BA-DC4C1C02C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94D9D-0824-5CE2-73BE-D0B4FDC09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FE8239-6E71-7E1D-13A5-F15434342A3C}"/>
              </a:ext>
            </a:extLst>
          </p:cNvPr>
          <p:cNvSpPr>
            <a:spLocks noGrp="1"/>
          </p:cNvSpPr>
          <p:nvPr>
            <p:ph type="body" idx="1"/>
          </p:nvPr>
        </p:nvSpPr>
        <p:spPr/>
        <p:txBody>
          <a:bodyPr/>
          <a:lstStyle/>
          <a:p>
            <a:r>
              <a:rPr lang="en-US"/>
              <a:t>Ideer </a:t>
            </a:r>
            <a:r>
              <a:rPr lang="en-US" err="1"/>
              <a:t>til</a:t>
            </a:r>
            <a:r>
              <a:rPr lang="en-US"/>
              <a:t> </a:t>
            </a:r>
            <a:r>
              <a:rPr lang="en-US" err="1"/>
              <a:t>samtalen</a:t>
            </a:r>
            <a:endParaRPr lang="en-US"/>
          </a:p>
          <a:p>
            <a:r>
              <a:rPr lang="en-US" err="1"/>
              <a:t>Spørg</a:t>
            </a:r>
            <a:r>
              <a:rPr lang="en-US"/>
              <a:t> om </a:t>
            </a:r>
            <a:r>
              <a:rPr lang="en-US" err="1"/>
              <a:t>eleverne</a:t>
            </a:r>
            <a:r>
              <a:rPr lang="en-US"/>
              <a:t> </a:t>
            </a:r>
            <a:r>
              <a:rPr lang="en-US" err="1"/>
              <a:t>har</a:t>
            </a:r>
            <a:r>
              <a:rPr lang="en-US"/>
              <a:t> </a:t>
            </a:r>
            <a:r>
              <a:rPr lang="en-US" err="1"/>
              <a:t>oplevet</a:t>
            </a:r>
            <a:r>
              <a:rPr lang="en-US"/>
              <a:t> folk med </a:t>
            </a:r>
            <a:r>
              <a:rPr lang="en-US" err="1"/>
              <a:t>funktionsnedsættelser</a:t>
            </a:r>
            <a:r>
              <a:rPr lang="en-US"/>
              <a:t>, </a:t>
            </a:r>
            <a:r>
              <a:rPr lang="en-US" err="1"/>
              <a:t>og</a:t>
            </a:r>
            <a:r>
              <a:rPr lang="en-US"/>
              <a:t> </a:t>
            </a:r>
            <a:r>
              <a:rPr lang="en-US" err="1"/>
              <a:t>hvordan</a:t>
            </a:r>
            <a:r>
              <a:rPr lang="en-US"/>
              <a:t> de </a:t>
            </a:r>
            <a:r>
              <a:rPr lang="en-US" err="1"/>
              <a:t>selv</a:t>
            </a:r>
            <a:r>
              <a:rPr lang="en-US"/>
              <a:t> </a:t>
            </a:r>
            <a:r>
              <a:rPr lang="en-US" err="1"/>
              <a:t>vil</a:t>
            </a:r>
            <a:r>
              <a:rPr lang="en-US"/>
              <a:t> </a:t>
            </a:r>
            <a:r>
              <a:rPr lang="en-US" err="1"/>
              <a:t>eller</a:t>
            </a:r>
            <a:r>
              <a:rPr lang="en-US"/>
              <a:t> </a:t>
            </a:r>
            <a:r>
              <a:rPr lang="en-US" err="1"/>
              <a:t>kan</a:t>
            </a:r>
            <a:r>
              <a:rPr lang="en-US"/>
              <a:t> </a:t>
            </a:r>
            <a:r>
              <a:rPr lang="en-US" err="1"/>
              <a:t>agere</a:t>
            </a:r>
            <a:r>
              <a:rPr lang="en-US"/>
              <a:t>. </a:t>
            </a:r>
          </a:p>
        </p:txBody>
      </p:sp>
      <p:sp>
        <p:nvSpPr>
          <p:cNvPr id="4" name="Slide Number Placeholder 3">
            <a:extLst>
              <a:ext uri="{FF2B5EF4-FFF2-40B4-BE49-F238E27FC236}">
                <a16:creationId xmlns:a16="http://schemas.microsoft.com/office/drawing/2014/main" id="{80326A3B-7365-70A2-B651-E3C2F62600E3}"/>
              </a:ext>
            </a:extLst>
          </p:cNvPr>
          <p:cNvSpPr>
            <a:spLocks noGrp="1"/>
          </p:cNvSpPr>
          <p:nvPr>
            <p:ph type="sldNum" sz="quarter" idx="5"/>
          </p:nvPr>
        </p:nvSpPr>
        <p:spPr/>
        <p:txBody>
          <a:bodyPr/>
          <a:lstStyle/>
          <a:p>
            <a:fld id="{C3F2175B-0167-B340-A3BF-614878EE910E}" type="slidenum">
              <a:rPr lang="da-DK" smtClean="0"/>
              <a:t>35</a:t>
            </a:fld>
            <a:endParaRPr lang="da-DK"/>
          </a:p>
        </p:txBody>
      </p:sp>
    </p:spTree>
    <p:extLst>
      <p:ext uri="{BB962C8B-B14F-4D97-AF65-F5344CB8AC3E}">
        <p14:creationId xmlns:p14="http://schemas.microsoft.com/office/powerpoint/2010/main" val="2990991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Baggrundsviden:</a:t>
            </a:r>
          </a:p>
          <a:p>
            <a:r>
              <a:rPr lang="en-US" err="1"/>
              <a:t>Pointen</a:t>
            </a:r>
            <a:r>
              <a:rPr lang="en-US"/>
              <a:t> med </a:t>
            </a:r>
            <a:r>
              <a:rPr lang="en-US" err="1"/>
              <a:t>vandflasken</a:t>
            </a:r>
            <a:r>
              <a:rPr lang="en-US"/>
              <a:t> </a:t>
            </a:r>
            <a:r>
              <a:rPr lang="en-US" err="1"/>
              <a:t>på</a:t>
            </a:r>
            <a:r>
              <a:rPr lang="en-US"/>
              <a:t> </a:t>
            </a:r>
            <a:r>
              <a:rPr lang="en-US" err="1"/>
              <a:t>armen</a:t>
            </a:r>
            <a:r>
              <a:rPr lang="en-US"/>
              <a:t> er, at </a:t>
            </a:r>
            <a:r>
              <a:rPr lang="en-US" err="1"/>
              <a:t>armen</a:t>
            </a:r>
            <a:r>
              <a:rPr lang="en-US"/>
              <a:t> er </a:t>
            </a:r>
            <a:r>
              <a:rPr lang="en-US" err="1"/>
              <a:t>tungere</a:t>
            </a:r>
            <a:r>
              <a:rPr lang="en-US"/>
              <a:t> </a:t>
            </a:r>
            <a:r>
              <a:rPr lang="en-US" err="1"/>
              <a:t>og</a:t>
            </a:r>
            <a:r>
              <a:rPr lang="en-US"/>
              <a:t> </a:t>
            </a:r>
            <a:r>
              <a:rPr lang="en-US" err="1"/>
              <a:t>derfor</a:t>
            </a:r>
            <a:r>
              <a:rPr lang="en-US"/>
              <a:t> </a:t>
            </a:r>
            <a:r>
              <a:rPr lang="en-US" err="1"/>
              <a:t>sværere</a:t>
            </a:r>
            <a:r>
              <a:rPr lang="en-US"/>
              <a:t> at </a:t>
            </a:r>
            <a:r>
              <a:rPr lang="en-US" err="1"/>
              <a:t>holde</a:t>
            </a:r>
            <a:r>
              <a:rPr lang="en-US"/>
              <a:t> </a:t>
            </a:r>
            <a:r>
              <a:rPr lang="en-US" err="1"/>
              <a:t>strakt</a:t>
            </a:r>
            <a:r>
              <a:rPr lang="en-US"/>
              <a:t>. </a:t>
            </a:r>
          </a:p>
          <a:p>
            <a:r>
              <a:rPr lang="en-US"/>
              <a:t>Ved </a:t>
            </a:r>
            <a:r>
              <a:rPr lang="en-US" err="1"/>
              <a:t>snak</a:t>
            </a:r>
            <a:r>
              <a:rPr lang="en-US"/>
              <a:t> </a:t>
            </a:r>
            <a:r>
              <a:rPr lang="en-US" err="1"/>
              <a:t>og</a:t>
            </a:r>
            <a:r>
              <a:rPr lang="en-US"/>
              <a:t> </a:t>
            </a:r>
            <a:r>
              <a:rPr lang="en-US" err="1"/>
              <a:t>smil</a:t>
            </a:r>
            <a:r>
              <a:rPr lang="en-US"/>
              <a:t> </a:t>
            </a:r>
            <a:r>
              <a:rPr lang="en-US" err="1"/>
              <a:t>forstyrres</a:t>
            </a:r>
            <a:r>
              <a:rPr lang="en-US"/>
              <a:t> den </a:t>
            </a:r>
            <a:r>
              <a:rPr lang="en-US" err="1"/>
              <a:t>normale</a:t>
            </a:r>
            <a:r>
              <a:rPr lang="en-US"/>
              <a:t> </a:t>
            </a:r>
            <a:r>
              <a:rPr lang="en-US" err="1"/>
              <a:t>brug</a:t>
            </a:r>
            <a:r>
              <a:rPr lang="en-US"/>
              <a:t> </a:t>
            </a:r>
            <a:r>
              <a:rPr lang="en-US" err="1"/>
              <a:t>af</a:t>
            </a:r>
            <a:r>
              <a:rPr lang="en-US"/>
              <a:t> </a:t>
            </a:r>
            <a:r>
              <a:rPr lang="en-US" err="1"/>
              <a:t>munden</a:t>
            </a:r>
            <a:r>
              <a:rPr lang="en-US"/>
              <a:t>, </a:t>
            </a:r>
            <a:r>
              <a:rPr lang="en-US" err="1"/>
              <a:t>så</a:t>
            </a:r>
            <a:r>
              <a:rPr lang="en-US"/>
              <a:t> </a:t>
            </a:r>
            <a:r>
              <a:rPr lang="en-US" err="1"/>
              <a:t>eleverne</a:t>
            </a:r>
            <a:r>
              <a:rPr lang="en-US"/>
              <a:t> </a:t>
            </a:r>
            <a:r>
              <a:rPr lang="en-US" err="1"/>
              <a:t>kan</a:t>
            </a:r>
            <a:r>
              <a:rPr lang="en-US"/>
              <a:t> </a:t>
            </a:r>
            <a:r>
              <a:rPr lang="en-US" err="1"/>
              <a:t>prøve</a:t>
            </a:r>
            <a:r>
              <a:rPr lang="en-US"/>
              <a:t> at </a:t>
            </a:r>
            <a:r>
              <a:rPr lang="en-US" err="1"/>
              <a:t>lyde</a:t>
            </a:r>
            <a:r>
              <a:rPr lang="en-US"/>
              <a:t> </a:t>
            </a:r>
            <a:r>
              <a:rPr lang="en-US" err="1"/>
              <a:t>som</a:t>
            </a:r>
            <a:r>
              <a:rPr lang="en-US"/>
              <a:t> </a:t>
            </a:r>
            <a:r>
              <a:rPr lang="en-US" err="1"/>
              <a:t>én</a:t>
            </a:r>
            <a:r>
              <a:rPr lang="en-US"/>
              <a:t> med </a:t>
            </a:r>
            <a:r>
              <a:rPr lang="en-US" err="1"/>
              <a:t>talebesvær</a:t>
            </a:r>
            <a:r>
              <a:rPr lang="en-US"/>
              <a:t> </a:t>
            </a:r>
            <a:r>
              <a:rPr lang="en-US" err="1"/>
              <a:t>og</a:t>
            </a:r>
            <a:r>
              <a:rPr lang="en-US"/>
              <a:t> se </a:t>
            </a:r>
            <a:r>
              <a:rPr lang="en-US" err="1"/>
              <a:t>ud</a:t>
            </a:r>
            <a:r>
              <a:rPr lang="en-US"/>
              <a:t> </a:t>
            </a:r>
            <a:r>
              <a:rPr lang="en-US" err="1"/>
              <a:t>som</a:t>
            </a:r>
            <a:r>
              <a:rPr lang="en-US"/>
              <a:t> </a:t>
            </a:r>
            <a:r>
              <a:rPr lang="en-US" err="1"/>
              <a:t>en</a:t>
            </a:r>
            <a:r>
              <a:rPr lang="en-US"/>
              <a:t> med </a:t>
            </a:r>
            <a:r>
              <a:rPr lang="en-US" err="1"/>
              <a:t>halvsidig</a:t>
            </a:r>
            <a:r>
              <a:rPr lang="en-US"/>
              <a:t> </a:t>
            </a:r>
            <a:r>
              <a:rPr lang="en-US" err="1"/>
              <a:t>lammelse</a:t>
            </a:r>
            <a:r>
              <a:rPr lang="en-US"/>
              <a:t>. </a:t>
            </a:r>
          </a:p>
          <a:p>
            <a:endParaRPr lang="en-US"/>
          </a:p>
          <a:p>
            <a:r>
              <a:rPr lang="en-US"/>
              <a:t>Et stroke </a:t>
            </a:r>
            <a:r>
              <a:rPr lang="en-US" err="1"/>
              <a:t>kan</a:t>
            </a:r>
            <a:r>
              <a:rPr lang="en-US"/>
              <a:t> </a:t>
            </a:r>
            <a:r>
              <a:rPr lang="en-US" err="1"/>
              <a:t>gøre</a:t>
            </a:r>
            <a:r>
              <a:rPr lang="en-US"/>
              <a:t> </a:t>
            </a:r>
            <a:r>
              <a:rPr lang="en-US" err="1"/>
              <a:t>helt</a:t>
            </a:r>
            <a:r>
              <a:rPr lang="en-US"/>
              <a:t> </a:t>
            </a:r>
            <a:r>
              <a:rPr lang="en-US" err="1"/>
              <a:t>almindelige</a:t>
            </a:r>
            <a:r>
              <a:rPr lang="en-US"/>
              <a:t> </a:t>
            </a:r>
            <a:r>
              <a:rPr lang="en-US" err="1"/>
              <a:t>gøremål</a:t>
            </a:r>
            <a:r>
              <a:rPr lang="en-US"/>
              <a:t> </a:t>
            </a:r>
            <a:r>
              <a:rPr lang="en-US" err="1"/>
              <a:t>som</a:t>
            </a:r>
            <a:r>
              <a:rPr lang="en-US"/>
              <a:t> </a:t>
            </a:r>
            <a:r>
              <a:rPr lang="en-US" err="1"/>
              <a:t>fx</a:t>
            </a:r>
            <a:r>
              <a:rPr lang="en-US"/>
              <a:t> at </a:t>
            </a:r>
            <a:r>
              <a:rPr lang="en-US" err="1"/>
              <a:t>knappe</a:t>
            </a:r>
            <a:r>
              <a:rPr lang="en-US"/>
              <a:t> </a:t>
            </a:r>
            <a:r>
              <a:rPr lang="en-US" err="1"/>
              <a:t>en</a:t>
            </a:r>
            <a:r>
              <a:rPr lang="en-US"/>
              <a:t> </a:t>
            </a:r>
            <a:r>
              <a:rPr lang="en-US" err="1"/>
              <a:t>skjorte</a:t>
            </a:r>
            <a:r>
              <a:rPr lang="en-US"/>
              <a:t> </a:t>
            </a:r>
            <a:r>
              <a:rPr lang="en-US" err="1"/>
              <a:t>eller</a:t>
            </a:r>
            <a:r>
              <a:rPr lang="en-US"/>
              <a:t> </a:t>
            </a:r>
            <a:r>
              <a:rPr lang="en-US" err="1"/>
              <a:t>læse</a:t>
            </a:r>
            <a:r>
              <a:rPr lang="en-US"/>
              <a:t> </a:t>
            </a:r>
            <a:r>
              <a:rPr lang="en-US" err="1"/>
              <a:t>en</a:t>
            </a:r>
            <a:r>
              <a:rPr lang="en-US"/>
              <a:t> bog </a:t>
            </a:r>
            <a:r>
              <a:rPr lang="en-US" err="1"/>
              <a:t>vanskeligt</a:t>
            </a:r>
            <a:r>
              <a:rPr lang="en-US"/>
              <a:t>. </a:t>
            </a:r>
            <a:r>
              <a:rPr lang="en-US" err="1"/>
              <a:t>Hvad</a:t>
            </a:r>
            <a:r>
              <a:rPr lang="en-US"/>
              <a:t>, der ender med at </a:t>
            </a:r>
            <a:r>
              <a:rPr lang="en-US" err="1"/>
              <a:t>blive</a:t>
            </a:r>
            <a:r>
              <a:rPr lang="en-US"/>
              <a:t> </a:t>
            </a:r>
            <a:r>
              <a:rPr lang="en-US" err="1"/>
              <a:t>vanskeligt</a:t>
            </a:r>
            <a:r>
              <a:rPr lang="en-US"/>
              <a:t>, </a:t>
            </a:r>
            <a:r>
              <a:rPr lang="en-US" err="1"/>
              <a:t>afgøres</a:t>
            </a:r>
            <a:r>
              <a:rPr lang="en-US"/>
              <a:t> </a:t>
            </a:r>
            <a:r>
              <a:rPr lang="en-US" err="1"/>
              <a:t>af</a:t>
            </a:r>
            <a:r>
              <a:rPr lang="en-US"/>
              <a:t>, </a:t>
            </a:r>
            <a:r>
              <a:rPr lang="en-US" err="1"/>
              <a:t>hvilket</a:t>
            </a:r>
            <a:r>
              <a:rPr lang="en-US"/>
              <a:t> </a:t>
            </a:r>
            <a:r>
              <a:rPr lang="en-US" err="1"/>
              <a:t>område</a:t>
            </a:r>
            <a:r>
              <a:rPr lang="en-US"/>
              <a:t> </a:t>
            </a:r>
            <a:r>
              <a:rPr lang="en-US" err="1"/>
              <a:t>i</a:t>
            </a:r>
            <a:r>
              <a:rPr lang="en-US"/>
              <a:t> </a:t>
            </a:r>
            <a:r>
              <a:rPr lang="en-US" err="1"/>
              <a:t>hjernen</a:t>
            </a:r>
            <a:r>
              <a:rPr lang="en-US"/>
              <a:t> der er </a:t>
            </a:r>
            <a:r>
              <a:rPr lang="en-US" err="1"/>
              <a:t>blevet</a:t>
            </a:r>
            <a:r>
              <a:rPr lang="en-US"/>
              <a:t> </a:t>
            </a:r>
            <a:r>
              <a:rPr lang="en-US" err="1"/>
              <a:t>ramt</a:t>
            </a:r>
            <a:r>
              <a:rPr lang="en-US"/>
              <a:t> </a:t>
            </a:r>
            <a:r>
              <a:rPr lang="en-US" err="1"/>
              <a:t>ved</a:t>
            </a:r>
            <a:r>
              <a:rPr lang="en-US"/>
              <a:t> et stroke.</a:t>
            </a:r>
          </a:p>
        </p:txBody>
      </p:sp>
      <p:sp>
        <p:nvSpPr>
          <p:cNvPr id="4" name="Slide Number Placeholder 3"/>
          <p:cNvSpPr>
            <a:spLocks noGrp="1"/>
          </p:cNvSpPr>
          <p:nvPr>
            <p:ph type="sldNum" sz="quarter" idx="5"/>
          </p:nvPr>
        </p:nvSpPr>
        <p:spPr/>
        <p:txBody>
          <a:bodyPr/>
          <a:lstStyle/>
          <a:p>
            <a:fld id="{C3F2175B-0167-B340-A3BF-614878EE910E}" type="slidenum">
              <a:rPr lang="da-DK" smtClean="0"/>
              <a:t>36</a:t>
            </a:fld>
            <a:endParaRPr lang="da-DK"/>
          </a:p>
        </p:txBody>
      </p:sp>
    </p:spTree>
    <p:extLst>
      <p:ext uri="{BB962C8B-B14F-4D97-AF65-F5344CB8AC3E}">
        <p14:creationId xmlns:p14="http://schemas.microsoft.com/office/powerpoint/2010/main" val="24887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8125E-D708-3A65-3955-A8402B3A6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A804B-660A-2A20-5092-8B972B567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500CB-E826-7126-0CAF-EE5096434BD5}"/>
              </a:ext>
            </a:extLst>
          </p:cNvPr>
          <p:cNvSpPr>
            <a:spLocks noGrp="1"/>
          </p:cNvSpPr>
          <p:nvPr>
            <p:ph type="body" idx="1"/>
          </p:nvPr>
        </p:nvSpPr>
        <p:spPr/>
        <p:txBody>
          <a:bodyPr/>
          <a:lstStyle/>
          <a:p>
            <a:r>
              <a:rPr lang="en-US"/>
              <a:t>Ideer </a:t>
            </a:r>
            <a:r>
              <a:rPr lang="en-US" err="1"/>
              <a:t>til</a:t>
            </a:r>
            <a:r>
              <a:rPr lang="en-US"/>
              <a:t> </a:t>
            </a:r>
            <a:r>
              <a:rPr lang="en-US" err="1"/>
              <a:t>ord</a:t>
            </a:r>
            <a:endParaRPr lang="en-US"/>
          </a:p>
          <a:p>
            <a:endParaRPr lang="en-US" b="1"/>
          </a:p>
          <a:p>
            <a:r>
              <a:rPr lang="en-US" b="1" err="1"/>
              <a:t>Ordene</a:t>
            </a:r>
            <a:r>
              <a:rPr lang="en-US" b="1"/>
              <a:t> </a:t>
            </a:r>
            <a:r>
              <a:rPr lang="en-US" b="1" err="1"/>
              <a:t>kan</a:t>
            </a:r>
            <a:r>
              <a:rPr lang="en-US" b="1"/>
              <a:t> </a:t>
            </a:r>
            <a:r>
              <a:rPr lang="en-US" b="1" err="1"/>
              <a:t>fx</a:t>
            </a:r>
            <a:r>
              <a:rPr lang="en-US" b="1"/>
              <a:t> </a:t>
            </a:r>
            <a:r>
              <a:rPr lang="en-US" b="1" err="1"/>
              <a:t>være</a:t>
            </a:r>
            <a:r>
              <a:rPr lang="en-US"/>
              <a:t>: </a:t>
            </a:r>
            <a:r>
              <a:rPr lang="en-US" err="1"/>
              <a:t>Blodprop</a:t>
            </a:r>
            <a:r>
              <a:rPr lang="en-US"/>
              <a:t>,  </a:t>
            </a:r>
            <a:r>
              <a:rPr lang="en-US" err="1"/>
              <a:t>Hjerneblødning</a:t>
            </a:r>
            <a:endParaRPr lang="en-US"/>
          </a:p>
          <a:p>
            <a:endParaRPr lang="en-US" b="1"/>
          </a:p>
          <a:p>
            <a:endParaRPr lang="en-US" b="1"/>
          </a:p>
          <a:p>
            <a:pPr marL="171450" indent="-171450">
              <a:buFont typeface="Arial"/>
              <a:buChar char="•"/>
            </a:pPr>
            <a:endParaRPr lang="en-US"/>
          </a:p>
        </p:txBody>
      </p:sp>
      <p:sp>
        <p:nvSpPr>
          <p:cNvPr id="4" name="Slide Number Placeholder 3">
            <a:extLst>
              <a:ext uri="{FF2B5EF4-FFF2-40B4-BE49-F238E27FC236}">
                <a16:creationId xmlns:a16="http://schemas.microsoft.com/office/drawing/2014/main" id="{100EFE79-D6A4-BE12-E053-23037C947A33}"/>
              </a:ext>
            </a:extLst>
          </p:cNvPr>
          <p:cNvSpPr>
            <a:spLocks noGrp="1"/>
          </p:cNvSpPr>
          <p:nvPr>
            <p:ph type="sldNum" sz="quarter" idx="5"/>
          </p:nvPr>
        </p:nvSpPr>
        <p:spPr/>
        <p:txBody>
          <a:bodyPr/>
          <a:lstStyle/>
          <a:p>
            <a:fld id="{C3F2175B-0167-B340-A3BF-614878EE910E}" type="slidenum">
              <a:rPr lang="da-DK" smtClean="0"/>
              <a:t>37</a:t>
            </a:fld>
            <a:endParaRPr lang="da-DK"/>
          </a:p>
        </p:txBody>
      </p:sp>
    </p:spTree>
    <p:extLst>
      <p:ext uri="{BB962C8B-B14F-4D97-AF65-F5344CB8AC3E}">
        <p14:creationId xmlns:p14="http://schemas.microsoft.com/office/powerpoint/2010/main" val="224722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75524-BC06-1B6B-21D4-4F614391D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684FF-377B-2F58-CAC0-EB97BEFA08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6D072-6597-3A89-00B0-2A66C9A4A5BA}"/>
              </a:ext>
            </a:extLst>
          </p:cNvPr>
          <p:cNvSpPr>
            <a:spLocks noGrp="1"/>
          </p:cNvSpPr>
          <p:nvPr>
            <p:ph type="body" idx="1"/>
          </p:nvPr>
        </p:nvSpPr>
        <p:spPr/>
        <p:txBody>
          <a:bodyPr/>
          <a:lstStyle/>
          <a:p>
            <a:r>
              <a:rPr lang="en-US" b="1" err="1"/>
              <a:t>Læg</a:t>
            </a:r>
            <a:r>
              <a:rPr lang="en-US" b="1"/>
              <a:t> </a:t>
            </a:r>
            <a:r>
              <a:rPr lang="en-US" b="1" err="1"/>
              <a:t>mærke</a:t>
            </a:r>
            <a:r>
              <a:rPr lang="en-US" b="1"/>
              <a:t> </a:t>
            </a:r>
            <a:r>
              <a:rPr lang="en-US" b="1" err="1"/>
              <a:t>til</a:t>
            </a:r>
            <a:r>
              <a:rPr lang="en-US" b="1"/>
              <a:t>:</a:t>
            </a:r>
          </a:p>
          <a:p>
            <a:pPr marL="171450" indent="-171450">
              <a:buFont typeface="Arial"/>
              <a:buChar char="•"/>
            </a:pPr>
            <a:r>
              <a:rPr lang="en-US"/>
              <a:t>Om </a:t>
            </a:r>
            <a:r>
              <a:rPr lang="en-US" err="1"/>
              <a:t>eleverne</a:t>
            </a:r>
            <a:r>
              <a:rPr lang="en-US"/>
              <a:t> </a:t>
            </a:r>
            <a:r>
              <a:rPr lang="en-US" err="1"/>
              <a:t>har</a:t>
            </a:r>
            <a:r>
              <a:rPr lang="en-US"/>
              <a:t> </a:t>
            </a:r>
            <a:r>
              <a:rPr lang="en-US" err="1"/>
              <a:t>forstået</a:t>
            </a:r>
            <a:r>
              <a:rPr lang="en-US"/>
              <a:t> ”</a:t>
            </a:r>
            <a:r>
              <a:rPr lang="en-US" err="1"/>
              <a:t>Stræk</a:t>
            </a:r>
            <a:r>
              <a:rPr lang="en-US"/>
              <a:t>, Snak, Smil”-</a:t>
            </a:r>
            <a:r>
              <a:rPr lang="en-US" err="1"/>
              <a:t>remsen</a:t>
            </a:r>
            <a:r>
              <a:rPr lang="en-US"/>
              <a:t> </a:t>
            </a:r>
            <a:r>
              <a:rPr lang="en-US" err="1"/>
              <a:t>korrekt</a:t>
            </a:r>
            <a:endParaRPr lang="en-US"/>
          </a:p>
          <a:p>
            <a:pPr marL="171450" indent="-171450">
              <a:buFont typeface="Arial"/>
              <a:buChar char="•"/>
            </a:pPr>
            <a:r>
              <a:rPr lang="en-US"/>
              <a:t>Om </a:t>
            </a:r>
            <a:r>
              <a:rPr lang="en-US" err="1"/>
              <a:t>eleverne</a:t>
            </a:r>
            <a:r>
              <a:rPr lang="en-US"/>
              <a:t> </a:t>
            </a:r>
            <a:r>
              <a:rPr lang="en-US" err="1"/>
              <a:t>kan</a:t>
            </a:r>
            <a:r>
              <a:rPr lang="en-US"/>
              <a:t> </a:t>
            </a:r>
            <a:r>
              <a:rPr lang="en-US" err="1"/>
              <a:t>forklare</a:t>
            </a:r>
            <a:r>
              <a:rPr lang="en-US"/>
              <a:t>, </a:t>
            </a:r>
            <a:r>
              <a:rPr lang="en-US" err="1"/>
              <a:t>hvad</a:t>
            </a:r>
            <a:r>
              <a:rPr lang="en-US"/>
              <a:t> man </a:t>
            </a:r>
            <a:r>
              <a:rPr lang="en-US" err="1"/>
              <a:t>skal</a:t>
            </a:r>
            <a:r>
              <a:rPr lang="en-US"/>
              <a:t> </a:t>
            </a:r>
            <a:r>
              <a:rPr lang="en-US" err="1"/>
              <a:t>være</a:t>
            </a:r>
            <a:r>
              <a:rPr lang="en-US"/>
              <a:t> </a:t>
            </a:r>
            <a:r>
              <a:rPr lang="en-US" err="1"/>
              <a:t>opmærksom</a:t>
            </a:r>
            <a:r>
              <a:rPr lang="en-US"/>
              <a:t> </a:t>
            </a:r>
            <a:r>
              <a:rPr lang="en-US" err="1"/>
              <a:t>på</a:t>
            </a:r>
            <a:r>
              <a:rPr lang="en-US"/>
              <a:t> </a:t>
            </a:r>
            <a:r>
              <a:rPr lang="en-US" err="1"/>
              <a:t>ved</a:t>
            </a:r>
            <a:r>
              <a:rPr lang="en-US"/>
              <a:t> et stroke</a:t>
            </a:r>
          </a:p>
          <a:p>
            <a:pPr marL="171450" indent="-171450">
              <a:buFont typeface="Arial"/>
              <a:buChar char="•"/>
            </a:pPr>
            <a:r>
              <a:rPr lang="en-US" err="1"/>
              <a:t>Hvad</a:t>
            </a:r>
            <a:r>
              <a:rPr lang="en-US"/>
              <a:t> </a:t>
            </a:r>
            <a:r>
              <a:rPr lang="en-US" err="1"/>
              <a:t>eleverne</a:t>
            </a:r>
            <a:r>
              <a:rPr lang="en-US"/>
              <a:t> </a:t>
            </a:r>
            <a:r>
              <a:rPr lang="en-US" err="1"/>
              <a:t>selv</a:t>
            </a:r>
            <a:r>
              <a:rPr lang="en-US"/>
              <a:t> </a:t>
            </a:r>
            <a:r>
              <a:rPr lang="en-US" err="1"/>
              <a:t>fremhæver</a:t>
            </a:r>
            <a:r>
              <a:rPr lang="en-US"/>
              <a:t>, de </a:t>
            </a:r>
            <a:r>
              <a:rPr lang="en-US" err="1"/>
              <a:t>har</a:t>
            </a:r>
            <a:r>
              <a:rPr lang="en-US"/>
              <a:t> </a:t>
            </a:r>
            <a:r>
              <a:rPr lang="en-US" err="1"/>
              <a:t>fået</a:t>
            </a:r>
            <a:r>
              <a:rPr lang="en-US"/>
              <a:t> </a:t>
            </a:r>
            <a:r>
              <a:rPr lang="en-US" err="1"/>
              <a:t>ud</a:t>
            </a:r>
            <a:r>
              <a:rPr lang="en-US"/>
              <a:t> </a:t>
            </a:r>
            <a:r>
              <a:rPr lang="en-US" err="1"/>
              <a:t>af</a:t>
            </a:r>
            <a:r>
              <a:rPr lang="en-US"/>
              <a:t> </a:t>
            </a:r>
            <a:r>
              <a:rPr lang="en-US" err="1"/>
              <a:t>forløbet</a:t>
            </a:r>
            <a:r>
              <a:rPr lang="en-US"/>
              <a:t> </a:t>
            </a:r>
            <a:r>
              <a:rPr lang="en-US" err="1"/>
              <a:t>og</a:t>
            </a:r>
            <a:r>
              <a:rPr lang="en-US"/>
              <a:t> </a:t>
            </a:r>
            <a:r>
              <a:rPr lang="en-US" err="1"/>
              <a:t>stilladsér</a:t>
            </a:r>
            <a:r>
              <a:rPr lang="en-US"/>
              <a:t> dem </a:t>
            </a:r>
            <a:r>
              <a:rPr lang="en-US" err="1"/>
              <a:t>eventuelt</a:t>
            </a:r>
            <a:r>
              <a:rPr lang="en-US"/>
              <a:t> </a:t>
            </a:r>
            <a:r>
              <a:rPr lang="en-US" err="1"/>
              <a:t>til</a:t>
            </a:r>
            <a:r>
              <a:rPr lang="en-US"/>
              <a:t> at </a:t>
            </a:r>
            <a:r>
              <a:rPr lang="en-US" err="1"/>
              <a:t>komme</a:t>
            </a:r>
            <a:r>
              <a:rPr lang="en-US"/>
              <a:t> </a:t>
            </a:r>
            <a:r>
              <a:rPr lang="en-US" err="1"/>
              <a:t>i</a:t>
            </a:r>
            <a:r>
              <a:rPr lang="en-US"/>
              <a:t> </a:t>
            </a:r>
            <a:r>
              <a:rPr lang="en-US" err="1"/>
              <a:t>tanke</a:t>
            </a:r>
            <a:r>
              <a:rPr lang="en-US"/>
              <a:t> om centrale </a:t>
            </a:r>
            <a:r>
              <a:rPr lang="en-US" err="1"/>
              <a:t>ord</a:t>
            </a:r>
            <a:r>
              <a:rPr lang="en-US"/>
              <a:t> </a:t>
            </a:r>
            <a:r>
              <a:rPr lang="en-US" err="1"/>
              <a:t>og</a:t>
            </a:r>
            <a:r>
              <a:rPr lang="en-US"/>
              <a:t> </a:t>
            </a:r>
            <a:r>
              <a:rPr lang="en-US" err="1"/>
              <a:t>begreber</a:t>
            </a:r>
            <a:r>
              <a:rPr lang="en-US"/>
              <a:t>, de </a:t>
            </a:r>
            <a:r>
              <a:rPr lang="en-US" err="1"/>
              <a:t>har</a:t>
            </a:r>
            <a:r>
              <a:rPr lang="en-US"/>
              <a:t> </a:t>
            </a:r>
            <a:r>
              <a:rPr lang="en-US" err="1"/>
              <a:t>lært</a:t>
            </a:r>
            <a:r>
              <a:rPr lang="en-US"/>
              <a:t> </a:t>
            </a:r>
            <a:r>
              <a:rPr lang="en-US" err="1"/>
              <a:t>i</a:t>
            </a:r>
            <a:r>
              <a:rPr lang="en-US"/>
              <a:t> </a:t>
            </a:r>
            <a:r>
              <a:rPr lang="en-US" err="1"/>
              <a:t>forløbet</a:t>
            </a:r>
            <a:endParaRPr lang="en-US"/>
          </a:p>
          <a:p>
            <a:pPr marL="171450" indent="-171450">
              <a:buFont typeface="Arial"/>
              <a:buChar char="•"/>
            </a:pPr>
            <a:endParaRPr lang="en-US"/>
          </a:p>
          <a:p>
            <a:r>
              <a:rPr lang="en-US" b="1" err="1"/>
              <a:t>Sæt</a:t>
            </a:r>
            <a:r>
              <a:rPr lang="en-US" b="1"/>
              <a:t> </a:t>
            </a:r>
            <a:r>
              <a:rPr lang="en-US" b="1" err="1"/>
              <a:t>fokus</a:t>
            </a:r>
            <a:r>
              <a:rPr lang="en-US" b="1"/>
              <a:t> </a:t>
            </a:r>
            <a:r>
              <a:rPr lang="en-US" b="1" err="1"/>
              <a:t>på</a:t>
            </a:r>
            <a:r>
              <a:rPr lang="en-US" b="1"/>
              <a:t> de </a:t>
            </a:r>
            <a:r>
              <a:rPr lang="en-US" b="1" err="1"/>
              <a:t>faglige</a:t>
            </a:r>
            <a:r>
              <a:rPr lang="en-US" b="1"/>
              <a:t> pointer: </a:t>
            </a:r>
          </a:p>
          <a:p>
            <a:pPr marL="171450" indent="-171450">
              <a:buFont typeface="Arial"/>
              <a:buChar char="•"/>
            </a:pPr>
            <a:r>
              <a:rPr lang="en-US"/>
              <a:t>at "</a:t>
            </a:r>
            <a:r>
              <a:rPr lang="en-US" err="1"/>
              <a:t>Stræk</a:t>
            </a:r>
            <a:r>
              <a:rPr lang="en-US"/>
              <a:t>, Snak, Smil"-</a:t>
            </a:r>
            <a:r>
              <a:rPr lang="en-US" err="1"/>
              <a:t>remsen</a:t>
            </a:r>
            <a:r>
              <a:rPr lang="en-US"/>
              <a:t> er </a:t>
            </a:r>
            <a:r>
              <a:rPr lang="en-US" err="1"/>
              <a:t>en</a:t>
            </a:r>
            <a:r>
              <a:rPr lang="en-US"/>
              <a:t> god </a:t>
            </a:r>
            <a:r>
              <a:rPr lang="en-US" err="1"/>
              <a:t>huskeregel</a:t>
            </a:r>
            <a:r>
              <a:rPr lang="en-US"/>
              <a:t>, </a:t>
            </a:r>
            <a:r>
              <a:rPr lang="en-US" err="1"/>
              <a:t>så</a:t>
            </a:r>
            <a:r>
              <a:rPr lang="en-US"/>
              <a:t> man </a:t>
            </a:r>
            <a:r>
              <a:rPr lang="en-US" err="1"/>
              <a:t>kan</a:t>
            </a:r>
            <a:r>
              <a:rPr lang="en-US"/>
              <a:t> </a:t>
            </a:r>
            <a:r>
              <a:rPr lang="en-US" err="1"/>
              <a:t>træde</a:t>
            </a:r>
            <a:r>
              <a:rPr lang="en-US"/>
              <a:t> </a:t>
            </a:r>
            <a:r>
              <a:rPr lang="en-US" err="1"/>
              <a:t>til</a:t>
            </a:r>
            <a:r>
              <a:rPr lang="en-US"/>
              <a:t>, </a:t>
            </a:r>
            <a:r>
              <a:rPr lang="en-US" err="1"/>
              <a:t>hvis</a:t>
            </a:r>
            <a:r>
              <a:rPr lang="en-US"/>
              <a:t> man </a:t>
            </a:r>
            <a:r>
              <a:rPr lang="en-US" err="1"/>
              <a:t>oplever</a:t>
            </a:r>
            <a:r>
              <a:rPr lang="en-US"/>
              <a:t> </a:t>
            </a:r>
            <a:r>
              <a:rPr lang="en-US" err="1"/>
              <a:t>personer</a:t>
            </a:r>
            <a:r>
              <a:rPr lang="en-US"/>
              <a:t> med et stroke. </a:t>
            </a:r>
          </a:p>
        </p:txBody>
      </p:sp>
      <p:sp>
        <p:nvSpPr>
          <p:cNvPr id="4" name="Slide Number Placeholder 3">
            <a:extLst>
              <a:ext uri="{FF2B5EF4-FFF2-40B4-BE49-F238E27FC236}">
                <a16:creationId xmlns:a16="http://schemas.microsoft.com/office/drawing/2014/main" id="{BFA87586-4C11-35C2-0F70-AFE6AAD8386E}"/>
              </a:ext>
            </a:extLst>
          </p:cNvPr>
          <p:cNvSpPr>
            <a:spLocks noGrp="1"/>
          </p:cNvSpPr>
          <p:nvPr>
            <p:ph type="sldNum" sz="quarter" idx="5"/>
          </p:nvPr>
        </p:nvSpPr>
        <p:spPr/>
        <p:txBody>
          <a:bodyPr/>
          <a:lstStyle/>
          <a:p>
            <a:fld id="{C3F2175B-0167-B340-A3BF-614878EE910E}" type="slidenum">
              <a:rPr lang="da-DK" smtClean="0"/>
              <a:t>39</a:t>
            </a:fld>
            <a:endParaRPr lang="da-DK"/>
          </a:p>
        </p:txBody>
      </p:sp>
    </p:spTree>
    <p:extLst>
      <p:ext uri="{BB962C8B-B14F-4D97-AF65-F5344CB8AC3E}">
        <p14:creationId xmlns:p14="http://schemas.microsoft.com/office/powerpoint/2010/main" val="2105662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Gennemgå</a:t>
            </a:r>
            <a:r>
              <a:rPr lang="en-US">
                <a:latin typeface="Calibri"/>
                <a:ea typeface="Calibri"/>
                <a:cs typeface="Calibri"/>
              </a:rPr>
              <a:t> </a:t>
            </a:r>
            <a:r>
              <a:rPr lang="en-US" err="1">
                <a:latin typeface="Calibri"/>
                <a:ea typeface="Calibri"/>
                <a:cs typeface="Calibri"/>
              </a:rPr>
              <a:t>programmet</a:t>
            </a:r>
            <a:r>
              <a:rPr lang="en-US">
                <a:latin typeface="Calibri"/>
                <a:ea typeface="Calibri"/>
                <a:cs typeface="Calibri"/>
              </a:rPr>
              <a:t> </a:t>
            </a:r>
            <a:r>
              <a:rPr lang="en-US" err="1">
                <a:latin typeface="Calibri"/>
                <a:ea typeface="Calibri"/>
                <a:cs typeface="Calibri"/>
              </a:rPr>
              <a:t>sammen</a:t>
            </a:r>
            <a:r>
              <a:rPr lang="en-US">
                <a:latin typeface="Calibri"/>
                <a:ea typeface="Calibri"/>
                <a:cs typeface="Calibri"/>
              </a:rPr>
              <a:t> med </a:t>
            </a:r>
            <a:r>
              <a:rPr lang="en-US" err="1">
                <a:latin typeface="Calibri"/>
                <a:ea typeface="Calibri"/>
                <a:cs typeface="Calibri"/>
              </a:rPr>
              <a:t>eleverne</a:t>
            </a:r>
          </a:p>
        </p:txBody>
      </p:sp>
      <p:sp>
        <p:nvSpPr>
          <p:cNvPr id="4" name="Slide Number Placeholder 3"/>
          <p:cNvSpPr>
            <a:spLocks noGrp="1"/>
          </p:cNvSpPr>
          <p:nvPr>
            <p:ph type="sldNum" sz="quarter" idx="5"/>
          </p:nvPr>
        </p:nvSpPr>
        <p:spPr/>
        <p:txBody>
          <a:bodyPr/>
          <a:lstStyle/>
          <a:p>
            <a:fld id="{C3F2175B-0167-B340-A3BF-614878EE910E}" type="slidenum">
              <a:rPr lang="da-DK" smtClean="0"/>
              <a:t>40</a:t>
            </a:fld>
            <a:endParaRPr lang="da-DK"/>
          </a:p>
        </p:txBody>
      </p:sp>
    </p:spTree>
    <p:extLst>
      <p:ext uri="{BB962C8B-B14F-4D97-AF65-F5344CB8AC3E}">
        <p14:creationId xmlns:p14="http://schemas.microsoft.com/office/powerpoint/2010/main" val="3096101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Praktisk</a:t>
            </a:r>
            <a:r>
              <a:rPr lang="en-US">
                <a:latin typeface="Calibri"/>
                <a:ea typeface="Calibri"/>
                <a:cs typeface="Calibri"/>
              </a:rPr>
              <a:t> information</a:t>
            </a:r>
            <a:endParaRPr lang="en-US"/>
          </a:p>
          <a:p>
            <a:r>
              <a:rPr lang="en-US">
                <a:latin typeface="Calibri"/>
                <a:ea typeface="Calibri"/>
                <a:cs typeface="Calibri"/>
              </a:rPr>
              <a:t>Se </a:t>
            </a:r>
            <a:r>
              <a:rPr lang="en-US" err="1">
                <a:latin typeface="Calibri"/>
                <a:ea typeface="Calibri"/>
                <a:cs typeface="Calibri"/>
              </a:rPr>
              <a:t>filmen</a:t>
            </a:r>
            <a:r>
              <a:rPr lang="en-US">
                <a:latin typeface="Calibri"/>
                <a:ea typeface="Calibri"/>
                <a:cs typeface="Calibri"/>
              </a:rPr>
              <a:t> </a:t>
            </a:r>
            <a:r>
              <a:rPr lang="en-US" err="1">
                <a:latin typeface="Calibri"/>
                <a:ea typeface="Calibri"/>
                <a:cs typeface="Calibri"/>
              </a:rPr>
              <a:t>som</a:t>
            </a:r>
            <a:r>
              <a:rPr lang="en-US">
                <a:latin typeface="Calibri"/>
                <a:ea typeface="Calibri"/>
                <a:cs typeface="Calibri"/>
              </a:rPr>
              <a:t> inspiration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elevernes</a:t>
            </a:r>
            <a:r>
              <a:rPr lang="en-US">
                <a:latin typeface="Calibri"/>
                <a:ea typeface="Calibri"/>
                <a:cs typeface="Calibri"/>
              </a:rPr>
              <a:t> </a:t>
            </a:r>
            <a:r>
              <a:rPr lang="en-US" err="1">
                <a:latin typeface="Calibri"/>
                <a:ea typeface="Calibri"/>
                <a:cs typeface="Calibri"/>
              </a:rPr>
              <a:t>egne</a:t>
            </a:r>
            <a:r>
              <a:rPr lang="en-US">
                <a:latin typeface="Calibri"/>
                <a:ea typeface="Calibri"/>
                <a:cs typeface="Calibri"/>
              </a:rPr>
              <a:t> film.</a:t>
            </a:r>
            <a:endParaRPr lang="en-US"/>
          </a:p>
        </p:txBody>
      </p:sp>
      <p:sp>
        <p:nvSpPr>
          <p:cNvPr id="4" name="Slide Number Placeholder 3"/>
          <p:cNvSpPr>
            <a:spLocks noGrp="1"/>
          </p:cNvSpPr>
          <p:nvPr>
            <p:ph type="sldNum" sz="quarter" idx="5"/>
          </p:nvPr>
        </p:nvSpPr>
        <p:spPr/>
        <p:txBody>
          <a:bodyPr/>
          <a:lstStyle/>
          <a:p>
            <a:fld id="{C3F2175B-0167-B340-A3BF-614878EE910E}" type="slidenum">
              <a:rPr lang="da-DK" smtClean="0"/>
              <a:t>41</a:t>
            </a:fld>
            <a:endParaRPr lang="da-DK"/>
          </a:p>
        </p:txBody>
      </p:sp>
    </p:spTree>
    <p:extLst>
      <p:ext uri="{BB962C8B-B14F-4D97-AF65-F5344CB8AC3E}">
        <p14:creationId xmlns:p14="http://schemas.microsoft.com/office/powerpoint/2010/main" val="2036919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Læg</a:t>
            </a:r>
            <a:r>
              <a:rPr lang="en-US" b="1"/>
              <a:t> </a:t>
            </a:r>
            <a:r>
              <a:rPr lang="en-US" b="1" err="1"/>
              <a:t>mærke</a:t>
            </a:r>
            <a:r>
              <a:rPr lang="en-US" b="1"/>
              <a:t> </a:t>
            </a:r>
            <a:r>
              <a:rPr lang="en-US" b="1" err="1"/>
              <a:t>til</a:t>
            </a:r>
            <a:r>
              <a:rPr lang="en-US" b="1"/>
              <a:t>:</a:t>
            </a:r>
          </a:p>
          <a:p>
            <a:pPr marL="171450" indent="-171450">
              <a:buFont typeface="Arial"/>
              <a:buChar char="•"/>
            </a:pPr>
            <a:r>
              <a:rPr lang="en-US"/>
              <a:t>Om </a:t>
            </a:r>
            <a:r>
              <a:rPr lang="en-US" err="1"/>
              <a:t>eleverne</a:t>
            </a:r>
            <a:r>
              <a:rPr lang="en-US"/>
              <a:t> med </a:t>
            </a:r>
            <a:r>
              <a:rPr lang="en-US" err="1"/>
              <a:t>egne</a:t>
            </a:r>
            <a:r>
              <a:rPr lang="en-US"/>
              <a:t> </a:t>
            </a:r>
            <a:r>
              <a:rPr lang="en-US" err="1"/>
              <a:t>ord</a:t>
            </a:r>
            <a:r>
              <a:rPr lang="en-US"/>
              <a:t> </a:t>
            </a:r>
            <a:r>
              <a:rPr lang="en-US" err="1"/>
              <a:t>kan</a:t>
            </a:r>
            <a:r>
              <a:rPr lang="en-US"/>
              <a:t> </a:t>
            </a:r>
            <a:r>
              <a:rPr lang="en-US" err="1"/>
              <a:t>beskrive</a:t>
            </a:r>
            <a:r>
              <a:rPr lang="en-US"/>
              <a:t>, </a:t>
            </a:r>
            <a:r>
              <a:rPr lang="en-US" err="1"/>
              <a:t>hvad</a:t>
            </a:r>
            <a:r>
              <a:rPr lang="en-US"/>
              <a:t> de </a:t>
            </a:r>
            <a:r>
              <a:rPr lang="en-US" err="1"/>
              <a:t>har</a:t>
            </a:r>
            <a:r>
              <a:rPr lang="en-US"/>
              <a:t> </a:t>
            </a:r>
            <a:r>
              <a:rPr lang="en-US" err="1"/>
              <a:t>lært</a:t>
            </a:r>
            <a:r>
              <a:rPr lang="en-US"/>
              <a:t> om stroke </a:t>
            </a:r>
            <a:r>
              <a:rPr lang="en-US" err="1"/>
              <a:t>gennem</a:t>
            </a:r>
            <a:r>
              <a:rPr lang="en-US"/>
              <a:t> </a:t>
            </a:r>
            <a:r>
              <a:rPr lang="en-US" err="1"/>
              <a:t>forløbet</a:t>
            </a:r>
            <a:endParaRPr lang="en-US"/>
          </a:p>
          <a:p>
            <a:pPr marL="171450" indent="-171450">
              <a:buFont typeface="Arial"/>
              <a:buChar char="•"/>
            </a:pPr>
            <a:r>
              <a:rPr lang="en-US"/>
              <a:t>Om </a:t>
            </a:r>
            <a:r>
              <a:rPr lang="en-US" err="1"/>
              <a:t>eleverne</a:t>
            </a:r>
            <a:r>
              <a:rPr lang="en-US"/>
              <a:t> </a:t>
            </a:r>
            <a:r>
              <a:rPr lang="en-US" err="1"/>
              <a:t>kan</a:t>
            </a:r>
            <a:r>
              <a:rPr lang="en-US"/>
              <a:t> </a:t>
            </a:r>
            <a:r>
              <a:rPr lang="en-US" err="1"/>
              <a:t>gengive</a:t>
            </a:r>
            <a:r>
              <a:rPr lang="en-US"/>
              <a:t> ”</a:t>
            </a:r>
            <a:r>
              <a:rPr lang="en-US" err="1"/>
              <a:t>Stræk</a:t>
            </a:r>
            <a:r>
              <a:rPr lang="en-US"/>
              <a:t>, Snak, Smil”-</a:t>
            </a:r>
            <a:r>
              <a:rPr lang="en-US" err="1"/>
              <a:t>remsen</a:t>
            </a:r>
            <a:r>
              <a:rPr lang="en-US"/>
              <a:t> </a:t>
            </a:r>
            <a:r>
              <a:rPr lang="en-US" err="1"/>
              <a:t>og</a:t>
            </a:r>
            <a:r>
              <a:rPr lang="en-US"/>
              <a:t> </a:t>
            </a:r>
            <a:r>
              <a:rPr lang="en-US" err="1"/>
              <a:t>forklare</a:t>
            </a:r>
            <a:r>
              <a:rPr lang="en-US"/>
              <a:t>, </a:t>
            </a:r>
            <a:r>
              <a:rPr lang="en-US" err="1"/>
              <a:t>hvad</a:t>
            </a:r>
            <a:r>
              <a:rPr lang="en-US"/>
              <a:t> den </a:t>
            </a:r>
            <a:r>
              <a:rPr lang="en-US" err="1"/>
              <a:t>betyder</a:t>
            </a:r>
            <a:r>
              <a:rPr lang="en-US"/>
              <a:t> </a:t>
            </a:r>
          </a:p>
          <a:p>
            <a:pPr marL="171450" indent="-171450">
              <a:buFont typeface="Arial"/>
              <a:buChar char="•"/>
            </a:pPr>
            <a:r>
              <a:rPr lang="en-US"/>
              <a:t>Om </a:t>
            </a:r>
            <a:r>
              <a:rPr lang="en-US" err="1"/>
              <a:t>eleverne</a:t>
            </a:r>
            <a:r>
              <a:rPr lang="en-US"/>
              <a:t> </a:t>
            </a:r>
            <a:r>
              <a:rPr lang="en-US" err="1"/>
              <a:t>ved</a:t>
            </a:r>
            <a:r>
              <a:rPr lang="en-US"/>
              <a:t>, </a:t>
            </a:r>
            <a:r>
              <a:rPr lang="en-US" err="1"/>
              <a:t>hvad</a:t>
            </a:r>
            <a:r>
              <a:rPr lang="en-US"/>
              <a:t> de </a:t>
            </a:r>
            <a:r>
              <a:rPr lang="en-US" err="1"/>
              <a:t>skal</a:t>
            </a:r>
            <a:r>
              <a:rPr lang="en-US"/>
              <a:t> </a:t>
            </a:r>
            <a:r>
              <a:rPr lang="en-US" err="1"/>
              <a:t>gøre</a:t>
            </a:r>
            <a:r>
              <a:rPr lang="en-US"/>
              <a:t>, </a:t>
            </a:r>
            <a:r>
              <a:rPr lang="en-US" err="1"/>
              <a:t>hvis</a:t>
            </a:r>
            <a:r>
              <a:rPr lang="en-US"/>
              <a:t> de </a:t>
            </a:r>
            <a:r>
              <a:rPr lang="en-US" err="1"/>
              <a:t>oplever</a:t>
            </a:r>
            <a:r>
              <a:rPr lang="en-US"/>
              <a:t> </a:t>
            </a:r>
            <a:r>
              <a:rPr lang="en-US" err="1"/>
              <a:t>nogen</a:t>
            </a:r>
            <a:r>
              <a:rPr lang="en-US"/>
              <a:t>, der </a:t>
            </a:r>
            <a:r>
              <a:rPr lang="en-US" err="1"/>
              <a:t>viser</a:t>
            </a:r>
            <a:r>
              <a:rPr lang="en-US"/>
              <a:t> </a:t>
            </a:r>
            <a:r>
              <a:rPr lang="en-US" err="1"/>
              <a:t>tegn</a:t>
            </a:r>
            <a:r>
              <a:rPr lang="en-US"/>
              <a:t> </a:t>
            </a:r>
            <a:r>
              <a:rPr lang="en-US" err="1"/>
              <a:t>på</a:t>
            </a:r>
            <a:r>
              <a:rPr lang="en-US"/>
              <a:t> stroke</a:t>
            </a:r>
          </a:p>
          <a:p>
            <a:pPr marL="171450" indent="-171450">
              <a:buFont typeface="Arial"/>
              <a:buChar char="•"/>
            </a:pPr>
            <a:endParaRPr lang="en-US"/>
          </a:p>
          <a:p>
            <a:r>
              <a:rPr lang="en-US" err="1"/>
              <a:t>Praktisk</a:t>
            </a:r>
            <a:r>
              <a:rPr lang="en-US"/>
              <a:t> information: </a:t>
            </a:r>
          </a:p>
          <a:p>
            <a:r>
              <a:rPr lang="en-US"/>
              <a:t> </a:t>
            </a:r>
          </a:p>
          <a:p>
            <a:r>
              <a:rPr lang="en-US"/>
              <a:t>Husk </a:t>
            </a:r>
            <a:r>
              <a:rPr lang="en-US" err="1"/>
              <a:t>eleverne</a:t>
            </a:r>
            <a:r>
              <a:rPr lang="en-US"/>
              <a:t> </a:t>
            </a:r>
            <a:r>
              <a:rPr lang="en-US" err="1"/>
              <a:t>på</a:t>
            </a:r>
            <a:r>
              <a:rPr lang="en-US"/>
              <a:t> at </a:t>
            </a:r>
            <a:r>
              <a:rPr lang="en-US" err="1"/>
              <a:t>få</a:t>
            </a:r>
            <a:r>
              <a:rPr lang="en-US"/>
              <a:t> </a:t>
            </a:r>
            <a:r>
              <a:rPr lang="en-US" err="1"/>
              <a:t>gemt</a:t>
            </a:r>
            <a:r>
              <a:rPr lang="en-US"/>
              <a:t> </a:t>
            </a:r>
            <a:r>
              <a:rPr lang="en-US" err="1"/>
              <a:t>deres</a:t>
            </a:r>
            <a:r>
              <a:rPr lang="en-US"/>
              <a:t> video </a:t>
            </a:r>
            <a:r>
              <a:rPr lang="en-US" err="1"/>
              <a:t>og</a:t>
            </a:r>
            <a:r>
              <a:rPr lang="en-US"/>
              <a:t> </a:t>
            </a:r>
            <a:r>
              <a:rPr lang="en-US" err="1"/>
              <a:t>elevark</a:t>
            </a:r>
            <a:r>
              <a:rPr lang="en-US"/>
              <a:t>, </a:t>
            </a:r>
            <a:r>
              <a:rPr lang="en-US" err="1"/>
              <a:t>så</a:t>
            </a:r>
            <a:r>
              <a:rPr lang="en-US"/>
              <a:t> de </a:t>
            </a:r>
            <a:r>
              <a:rPr lang="en-US" err="1"/>
              <a:t>både</a:t>
            </a:r>
            <a:r>
              <a:rPr lang="en-US"/>
              <a:t> </a:t>
            </a:r>
            <a:r>
              <a:rPr lang="en-US" err="1"/>
              <a:t>kan</a:t>
            </a:r>
            <a:r>
              <a:rPr lang="en-US"/>
              <a:t> </a:t>
            </a:r>
            <a:r>
              <a:rPr lang="en-US" err="1"/>
              <a:t>bruges</a:t>
            </a:r>
            <a:r>
              <a:rPr lang="en-US"/>
              <a:t> </a:t>
            </a:r>
            <a:r>
              <a:rPr lang="en-US" err="1"/>
              <a:t>hjemme</a:t>
            </a:r>
            <a:r>
              <a:rPr lang="en-US"/>
              <a:t> </a:t>
            </a:r>
            <a:r>
              <a:rPr lang="en-US" err="1"/>
              <a:t>til</a:t>
            </a:r>
            <a:r>
              <a:rPr lang="en-US"/>
              <a:t> </a:t>
            </a:r>
            <a:r>
              <a:rPr lang="en-US" err="1"/>
              <a:t>præsentationen</a:t>
            </a:r>
            <a:r>
              <a:rPr lang="en-US"/>
              <a:t> </a:t>
            </a:r>
            <a:r>
              <a:rPr lang="en-US" err="1"/>
              <a:t>og</a:t>
            </a:r>
            <a:r>
              <a:rPr lang="en-US"/>
              <a:t> </a:t>
            </a:r>
            <a:r>
              <a:rPr lang="en-US" err="1"/>
              <a:t>til</a:t>
            </a:r>
            <a:r>
              <a:rPr lang="en-US"/>
              <a:t> </a:t>
            </a:r>
            <a:r>
              <a:rPr lang="en-US" err="1"/>
              <a:t>senere</a:t>
            </a:r>
            <a:r>
              <a:rPr lang="en-US"/>
              <a:t> </a:t>
            </a:r>
            <a:r>
              <a:rPr lang="en-US" err="1"/>
              <a:t>repetitionsforløb</a:t>
            </a:r>
            <a:r>
              <a:rPr lang="en-US"/>
              <a:t>.</a:t>
            </a:r>
          </a:p>
          <a:p>
            <a:pPr>
              <a:buFont typeface="Arial"/>
            </a:pPr>
            <a:endParaRPr lang="en-US"/>
          </a:p>
        </p:txBody>
      </p:sp>
      <p:sp>
        <p:nvSpPr>
          <p:cNvPr id="4" name="Slide Number Placeholder 3"/>
          <p:cNvSpPr>
            <a:spLocks noGrp="1"/>
          </p:cNvSpPr>
          <p:nvPr>
            <p:ph type="sldNum" sz="quarter" idx="5"/>
          </p:nvPr>
        </p:nvSpPr>
        <p:spPr/>
        <p:txBody>
          <a:bodyPr/>
          <a:lstStyle/>
          <a:p>
            <a:fld id="{C3F2175B-0167-B340-A3BF-614878EE910E}" type="slidenum">
              <a:rPr lang="da-DK" smtClean="0"/>
              <a:t>42</a:t>
            </a:fld>
            <a:endParaRPr lang="da-DK"/>
          </a:p>
        </p:txBody>
      </p:sp>
    </p:spTree>
    <p:extLst>
      <p:ext uri="{BB962C8B-B14F-4D97-AF65-F5344CB8AC3E}">
        <p14:creationId xmlns:p14="http://schemas.microsoft.com/office/powerpoint/2010/main" val="16148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Praktisk</a:t>
            </a:r>
            <a:r>
              <a:rPr lang="en-US">
                <a:latin typeface="Calibri"/>
                <a:ea typeface="Calibri"/>
                <a:cs typeface="Calibri"/>
              </a:rPr>
              <a:t> information</a:t>
            </a:r>
          </a:p>
          <a:p>
            <a:r>
              <a:rPr lang="en-US" err="1">
                <a:latin typeface="Calibri"/>
                <a:ea typeface="Calibri"/>
                <a:cs typeface="Calibri"/>
              </a:rPr>
              <a:t>Læs</a:t>
            </a:r>
            <a:r>
              <a:rPr lang="en-US">
                <a:latin typeface="Calibri"/>
                <a:ea typeface="Calibri"/>
                <a:cs typeface="Calibri"/>
              </a:rPr>
              <a:t> </a:t>
            </a:r>
            <a:r>
              <a:rPr lang="en-US" err="1">
                <a:latin typeface="Calibri"/>
                <a:ea typeface="Calibri"/>
                <a:cs typeface="Calibri"/>
              </a:rPr>
              <a:t>artiklen</a:t>
            </a:r>
            <a:r>
              <a:rPr lang="en-US">
                <a:latin typeface="Calibri"/>
                <a:ea typeface="Calibri"/>
                <a:cs typeface="Calibri"/>
              </a:rPr>
              <a:t> </a:t>
            </a:r>
            <a:r>
              <a:rPr lang="en-US" err="1">
                <a:latin typeface="Calibri"/>
                <a:ea typeface="Calibri"/>
                <a:cs typeface="Calibri"/>
              </a:rPr>
              <a:t>højt</a:t>
            </a:r>
            <a:r>
              <a:rPr lang="en-US">
                <a:latin typeface="Calibri"/>
                <a:ea typeface="Calibri"/>
                <a:cs typeface="Calibri"/>
              </a:rPr>
              <a:t> for </a:t>
            </a:r>
            <a:r>
              <a:rPr lang="en-US" err="1">
                <a:latin typeface="Calibri"/>
                <a:ea typeface="Calibri"/>
                <a:cs typeface="Calibri"/>
              </a:rPr>
              <a:t>eleverne</a:t>
            </a:r>
            <a:r>
              <a:rPr lang="en-US">
                <a:latin typeface="Calibri"/>
                <a:ea typeface="Calibri"/>
                <a:cs typeface="Calibri"/>
              </a:rPr>
              <a:t>, lad dem </a:t>
            </a:r>
            <a:r>
              <a:rPr lang="en-US" err="1">
                <a:latin typeface="Calibri"/>
                <a:ea typeface="Calibri"/>
                <a:cs typeface="Calibri"/>
              </a:rPr>
              <a:t>læse</a:t>
            </a:r>
            <a:r>
              <a:rPr lang="en-US">
                <a:latin typeface="Calibri"/>
                <a:ea typeface="Calibri"/>
                <a:cs typeface="Calibri"/>
              </a:rPr>
              <a:t> </a:t>
            </a:r>
            <a:r>
              <a:rPr lang="en-US" err="1">
                <a:latin typeface="Calibri"/>
                <a:ea typeface="Calibri"/>
                <a:cs typeface="Calibri"/>
              </a:rPr>
              <a:t>højt</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skift</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de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selv</a:t>
            </a:r>
            <a:r>
              <a:rPr lang="en-US">
                <a:latin typeface="Calibri"/>
                <a:ea typeface="Calibri"/>
                <a:cs typeface="Calibri"/>
              </a:rPr>
              <a:t> </a:t>
            </a:r>
            <a:r>
              <a:rPr lang="en-US" err="1">
                <a:latin typeface="Calibri"/>
                <a:ea typeface="Calibri"/>
                <a:cs typeface="Calibri"/>
              </a:rPr>
              <a:t>læse</a:t>
            </a:r>
            <a:r>
              <a:rPr lang="en-US">
                <a:latin typeface="Calibri"/>
                <a:ea typeface="Calibri"/>
                <a:cs typeface="Calibri"/>
              </a:rPr>
              <a:t> artiken. </a:t>
            </a:r>
          </a:p>
        </p:txBody>
      </p:sp>
      <p:sp>
        <p:nvSpPr>
          <p:cNvPr id="4" name="Slide Number Placeholder 3"/>
          <p:cNvSpPr>
            <a:spLocks noGrp="1"/>
          </p:cNvSpPr>
          <p:nvPr>
            <p:ph type="sldNum" sz="quarter" idx="5"/>
          </p:nvPr>
        </p:nvSpPr>
        <p:spPr/>
        <p:txBody>
          <a:bodyPr/>
          <a:lstStyle/>
          <a:p>
            <a:fld id="{C3F2175B-0167-B340-A3BF-614878EE910E}" type="slidenum">
              <a:rPr lang="da-DK" smtClean="0"/>
              <a:t>44</a:t>
            </a:fld>
            <a:endParaRPr lang="da-DK"/>
          </a:p>
        </p:txBody>
      </p:sp>
    </p:spTree>
    <p:extLst>
      <p:ext uri="{BB962C8B-B14F-4D97-AF65-F5344CB8AC3E}">
        <p14:creationId xmlns:p14="http://schemas.microsoft.com/office/powerpoint/2010/main" val="95326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Gennemgå</a:t>
            </a:r>
            <a:r>
              <a:rPr lang="en-US">
                <a:latin typeface="Calibri"/>
                <a:ea typeface="Calibri"/>
                <a:cs typeface="Calibri"/>
              </a:rPr>
              <a:t> </a:t>
            </a:r>
            <a:r>
              <a:rPr lang="en-US" err="1">
                <a:latin typeface="Calibri"/>
                <a:ea typeface="Calibri"/>
                <a:cs typeface="Calibri"/>
              </a:rPr>
              <a:t>programmet</a:t>
            </a:r>
            <a:r>
              <a:rPr lang="en-US">
                <a:latin typeface="Calibri"/>
                <a:ea typeface="Calibri"/>
                <a:cs typeface="Calibri"/>
              </a:rPr>
              <a:t> </a:t>
            </a:r>
            <a:r>
              <a:rPr lang="en-US" err="1">
                <a:latin typeface="Calibri"/>
                <a:ea typeface="Calibri"/>
                <a:cs typeface="Calibri"/>
              </a:rPr>
              <a:t>sammen</a:t>
            </a:r>
            <a:r>
              <a:rPr lang="en-US">
                <a:latin typeface="Calibri"/>
                <a:ea typeface="Calibri"/>
                <a:cs typeface="Calibri"/>
              </a:rPr>
              <a:t> med </a:t>
            </a:r>
            <a:r>
              <a:rPr lang="en-US" err="1">
                <a:latin typeface="Calibri"/>
                <a:ea typeface="Calibri"/>
                <a:cs typeface="Calibri"/>
              </a:rPr>
              <a:t>eleverne</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C3F2175B-0167-B340-A3BF-614878EE910E}" type="slidenum">
              <a:rPr lang="da-DK" smtClean="0"/>
              <a:t>5</a:t>
            </a:fld>
            <a:endParaRPr lang="da-DK"/>
          </a:p>
        </p:txBody>
      </p:sp>
    </p:spTree>
    <p:extLst>
      <p:ext uri="{BB962C8B-B14F-4D97-AF65-F5344CB8AC3E}">
        <p14:creationId xmlns:p14="http://schemas.microsoft.com/office/powerpoint/2010/main" val="4038411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Praktisk</a:t>
            </a:r>
            <a:r>
              <a:rPr lang="en-US">
                <a:latin typeface="Calibri"/>
                <a:ea typeface="Calibri"/>
                <a:cs typeface="Calibri"/>
              </a:rPr>
              <a:t> information</a:t>
            </a:r>
          </a:p>
          <a:p>
            <a:r>
              <a:rPr lang="en-US">
                <a:latin typeface="Calibri"/>
                <a:ea typeface="Calibri"/>
                <a:cs typeface="Calibri"/>
              </a:rPr>
              <a:t>Lad </a:t>
            </a:r>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gå</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tur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lokalområdet</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C3F2175B-0167-B340-A3BF-614878EE910E}" type="slidenum">
              <a:rPr lang="da-DK" smtClean="0"/>
              <a:t>45</a:t>
            </a:fld>
            <a:endParaRPr lang="da-DK"/>
          </a:p>
        </p:txBody>
      </p:sp>
    </p:spTree>
    <p:extLst>
      <p:ext uri="{BB962C8B-B14F-4D97-AF65-F5344CB8AC3E}">
        <p14:creationId xmlns:p14="http://schemas.microsoft.com/office/powerpoint/2010/main" val="2166497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Praktisk information</a:t>
            </a:r>
            <a:endParaRPr lang="en-US"/>
          </a:p>
          <a:p>
            <a:endParaRPr lang="da-DK"/>
          </a:p>
          <a:p>
            <a:r>
              <a:rPr lang="da-DK"/>
              <a:t>Ved hjælp af elevarket, kan I  bruge CL-strukturen </a:t>
            </a:r>
            <a:r>
              <a:rPr lang="da-DK" b="1"/>
              <a:t>Mix og Match</a:t>
            </a:r>
            <a:r>
              <a:rPr lang="da-DK"/>
              <a:t>, hvor eleverne med hver sit kort går rundt og skal finde et match (halvdelen af eleverne har et billede – den anden halvdel har en beskrivelse, der passer til billedet). </a:t>
            </a:r>
            <a:endParaRPr lang="en-US"/>
          </a:p>
        </p:txBody>
      </p:sp>
      <p:sp>
        <p:nvSpPr>
          <p:cNvPr id="4" name="Slide Number Placeholder 3"/>
          <p:cNvSpPr>
            <a:spLocks noGrp="1"/>
          </p:cNvSpPr>
          <p:nvPr>
            <p:ph type="sldNum" sz="quarter" idx="5"/>
          </p:nvPr>
        </p:nvSpPr>
        <p:spPr/>
        <p:txBody>
          <a:bodyPr/>
          <a:lstStyle/>
          <a:p>
            <a:fld id="{C3F2175B-0167-B340-A3BF-614878EE910E}" type="slidenum">
              <a:rPr lang="da-DK" smtClean="0"/>
              <a:t>47</a:t>
            </a:fld>
            <a:endParaRPr lang="da-DK"/>
          </a:p>
        </p:txBody>
      </p:sp>
    </p:spTree>
    <p:extLst>
      <p:ext uri="{BB962C8B-B14F-4D97-AF65-F5344CB8AC3E}">
        <p14:creationId xmlns:p14="http://schemas.microsoft.com/office/powerpoint/2010/main" val="1588151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995F-B6EF-852B-6B72-1D889712F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B7936-F902-C1B3-382F-E16BD70DF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507D8-B5D7-0445-9868-A71BDEF64A77}"/>
              </a:ext>
            </a:extLst>
          </p:cNvPr>
          <p:cNvSpPr>
            <a:spLocks noGrp="1"/>
          </p:cNvSpPr>
          <p:nvPr>
            <p:ph type="body" idx="1"/>
          </p:nvPr>
        </p:nvSpPr>
        <p:spPr/>
        <p:txBody>
          <a:bodyPr/>
          <a:lstStyle/>
          <a:p>
            <a:r>
              <a:rPr lang="da-DK"/>
              <a:t>Praktisk information</a:t>
            </a:r>
            <a:endParaRPr lang="en-US"/>
          </a:p>
          <a:p>
            <a:endParaRPr lang="da-DK"/>
          </a:p>
          <a:p>
            <a:r>
              <a:rPr lang="da-DK"/>
              <a:t>I kan lave</a:t>
            </a:r>
            <a:r>
              <a:rPr lang="da-DK" b="1"/>
              <a:t> Levende vendespil,</a:t>
            </a:r>
            <a:r>
              <a:rPr lang="da-DK"/>
              <a:t> hvor to elever skal forsøge at samle stik (to kort, der passer sammen med billede og beskrivelse). Resten af eleverne er levende brikker og skal - når spurgt - fortælle eller beskrive, hvad der er på deres kort. Hvis to brikker matcher, så er der et stik. </a:t>
            </a:r>
            <a:endParaRPr lang="en-US"/>
          </a:p>
        </p:txBody>
      </p:sp>
      <p:sp>
        <p:nvSpPr>
          <p:cNvPr id="4" name="Slide Number Placeholder 3">
            <a:extLst>
              <a:ext uri="{FF2B5EF4-FFF2-40B4-BE49-F238E27FC236}">
                <a16:creationId xmlns:a16="http://schemas.microsoft.com/office/drawing/2014/main" id="{BD0AE672-3FC4-9BB8-E968-543B2B7BA531}"/>
              </a:ext>
            </a:extLst>
          </p:cNvPr>
          <p:cNvSpPr>
            <a:spLocks noGrp="1"/>
          </p:cNvSpPr>
          <p:nvPr>
            <p:ph type="sldNum" sz="quarter" idx="5"/>
          </p:nvPr>
        </p:nvSpPr>
        <p:spPr/>
        <p:txBody>
          <a:bodyPr/>
          <a:lstStyle/>
          <a:p>
            <a:fld id="{C3F2175B-0167-B340-A3BF-614878EE910E}" type="slidenum">
              <a:rPr lang="da-DK" smtClean="0"/>
              <a:t>48</a:t>
            </a:fld>
            <a:endParaRPr lang="da-DK"/>
          </a:p>
        </p:txBody>
      </p:sp>
    </p:spTree>
    <p:extLst>
      <p:ext uri="{BB962C8B-B14F-4D97-AF65-F5344CB8AC3E}">
        <p14:creationId xmlns:p14="http://schemas.microsoft.com/office/powerpoint/2010/main" val="22756558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Praktisk</a:t>
            </a:r>
            <a:r>
              <a:rPr lang="en-US">
                <a:latin typeface="Calibri"/>
                <a:ea typeface="Calibri"/>
                <a:cs typeface="Calibri"/>
              </a:rPr>
              <a:t> information</a:t>
            </a:r>
          </a:p>
          <a:p>
            <a:endParaRPr lang="en-US">
              <a:latin typeface="Calibri"/>
              <a:ea typeface="Calibri"/>
              <a:cs typeface="Calibri"/>
            </a:endParaRPr>
          </a:p>
          <a:p>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skrive</a:t>
            </a:r>
            <a:r>
              <a:rPr lang="en-US">
                <a:latin typeface="Calibri"/>
                <a:ea typeface="Calibri"/>
                <a:cs typeface="Calibri"/>
              </a:rPr>
              <a:t> et </a:t>
            </a:r>
            <a:r>
              <a:rPr lang="en-US" err="1">
                <a:latin typeface="Calibri"/>
                <a:ea typeface="Calibri"/>
                <a:cs typeface="Calibri"/>
              </a:rPr>
              <a:t>postkort</a:t>
            </a:r>
            <a:r>
              <a:rPr lang="en-US">
                <a:latin typeface="Calibri"/>
                <a:ea typeface="Calibri"/>
                <a:cs typeface="Calibri"/>
              </a:rPr>
              <a:t> </a:t>
            </a:r>
            <a:r>
              <a:rPr lang="en-US" err="1">
                <a:latin typeface="Calibri"/>
                <a:ea typeface="Calibri"/>
                <a:cs typeface="Calibri"/>
              </a:rPr>
              <a:t>istedet</a:t>
            </a:r>
            <a:r>
              <a:rPr lang="en-US">
                <a:latin typeface="Calibri"/>
                <a:ea typeface="Calibri"/>
                <a:cs typeface="Calibri"/>
              </a:rPr>
              <a:t> for at lave </a:t>
            </a:r>
            <a:r>
              <a:rPr lang="en-US" err="1">
                <a:latin typeface="Calibri"/>
                <a:ea typeface="Calibri"/>
                <a:cs typeface="Calibri"/>
              </a:rPr>
              <a:t>en</a:t>
            </a:r>
            <a:r>
              <a:rPr lang="en-US">
                <a:latin typeface="Calibri"/>
                <a:ea typeface="Calibri"/>
                <a:cs typeface="Calibri"/>
              </a:rPr>
              <a:t> video, </a:t>
            </a:r>
            <a:r>
              <a:rPr lang="en-US" err="1">
                <a:latin typeface="Calibri"/>
                <a:ea typeface="Calibri"/>
                <a:cs typeface="Calibri"/>
              </a:rPr>
              <a:t>hvis</a:t>
            </a:r>
            <a:r>
              <a:rPr lang="en-US">
                <a:latin typeface="Calibri"/>
                <a:ea typeface="Calibri"/>
                <a:cs typeface="Calibri"/>
              </a:rPr>
              <a:t> I </a:t>
            </a:r>
            <a:r>
              <a:rPr lang="en-US" err="1">
                <a:latin typeface="Calibri"/>
                <a:ea typeface="Calibri"/>
                <a:cs typeface="Calibri"/>
              </a:rPr>
              <a:t>ikke</a:t>
            </a:r>
            <a:r>
              <a:rPr lang="en-US">
                <a:latin typeface="Calibri"/>
                <a:ea typeface="Calibri"/>
                <a:cs typeface="Calibri"/>
              </a:rPr>
              <a:t> </a:t>
            </a:r>
            <a:r>
              <a:rPr lang="en-US" err="1">
                <a:latin typeface="Calibri"/>
                <a:ea typeface="Calibri"/>
                <a:cs typeface="Calibri"/>
              </a:rPr>
              <a:t>har</a:t>
            </a:r>
            <a:r>
              <a:rPr lang="en-US">
                <a:latin typeface="Calibri"/>
                <a:ea typeface="Calibri"/>
                <a:cs typeface="Calibri"/>
              </a:rPr>
              <a:t> </a:t>
            </a:r>
            <a:r>
              <a:rPr lang="en-US" err="1">
                <a:latin typeface="Calibri"/>
                <a:ea typeface="Calibri"/>
                <a:cs typeface="Calibri"/>
              </a:rPr>
              <a:t>så</a:t>
            </a:r>
            <a:r>
              <a:rPr lang="en-US">
                <a:latin typeface="Calibri"/>
                <a:ea typeface="Calibri"/>
                <a:cs typeface="Calibri"/>
              </a:rPr>
              <a:t> </a:t>
            </a:r>
            <a:r>
              <a:rPr lang="en-US" err="1">
                <a:latin typeface="Calibri"/>
                <a:ea typeface="Calibri"/>
                <a:cs typeface="Calibri"/>
              </a:rPr>
              <a:t>meget</a:t>
            </a:r>
            <a:r>
              <a:rPr lang="en-US">
                <a:latin typeface="Calibri"/>
                <a:ea typeface="Calibri"/>
                <a:cs typeface="Calibri"/>
              </a:rPr>
              <a:t> </a:t>
            </a:r>
            <a:r>
              <a:rPr lang="en-US" err="1">
                <a:latin typeface="Calibri"/>
                <a:ea typeface="Calibri"/>
                <a:cs typeface="Calibri"/>
              </a:rPr>
              <a:t>tid</a:t>
            </a:r>
            <a:r>
              <a:rPr lang="en-US">
                <a:latin typeface="Calibri"/>
                <a:ea typeface="Calibri"/>
                <a:cs typeface="Calibri"/>
              </a:rPr>
              <a:t> </a:t>
            </a:r>
            <a:r>
              <a:rPr lang="en-US" err="1">
                <a:latin typeface="Calibri"/>
                <a:ea typeface="Calibri"/>
                <a:cs typeface="Calibri"/>
              </a:rPr>
              <a:t>eller</a:t>
            </a:r>
            <a:r>
              <a:rPr lang="en-US">
                <a:latin typeface="Calibri"/>
                <a:ea typeface="Calibri"/>
                <a:cs typeface="Calibri"/>
              </a:rPr>
              <a:t> </a:t>
            </a:r>
            <a:r>
              <a:rPr lang="en-US" err="1">
                <a:latin typeface="Calibri"/>
                <a:ea typeface="Calibri"/>
                <a:cs typeface="Calibri"/>
              </a:rPr>
              <a:t>foretrækker</a:t>
            </a:r>
            <a:r>
              <a:rPr lang="en-US">
                <a:latin typeface="Calibri"/>
                <a:ea typeface="Calibri"/>
                <a:cs typeface="Calibri"/>
              </a:rPr>
              <a:t> at lave </a:t>
            </a:r>
            <a:r>
              <a:rPr lang="en-US" err="1">
                <a:latin typeface="Calibri"/>
                <a:ea typeface="Calibri"/>
                <a:cs typeface="Calibri"/>
              </a:rPr>
              <a:t>opsamlingen</a:t>
            </a:r>
            <a:r>
              <a:rPr lang="en-US">
                <a:latin typeface="Calibri"/>
                <a:ea typeface="Calibri"/>
                <a:cs typeface="Calibri"/>
              </a:rPr>
              <a:t> analog. </a:t>
            </a:r>
          </a:p>
        </p:txBody>
      </p:sp>
      <p:sp>
        <p:nvSpPr>
          <p:cNvPr id="4" name="Slide Number Placeholder 3"/>
          <p:cNvSpPr>
            <a:spLocks noGrp="1"/>
          </p:cNvSpPr>
          <p:nvPr>
            <p:ph type="sldNum" sz="quarter" idx="5"/>
          </p:nvPr>
        </p:nvSpPr>
        <p:spPr/>
        <p:txBody>
          <a:bodyPr/>
          <a:lstStyle/>
          <a:p>
            <a:fld id="{C3F2175B-0167-B340-A3BF-614878EE910E}" type="slidenum">
              <a:rPr lang="da-DK" smtClean="0"/>
              <a:t>49</a:t>
            </a:fld>
            <a:endParaRPr lang="da-DK"/>
          </a:p>
        </p:txBody>
      </p:sp>
    </p:spTree>
    <p:extLst>
      <p:ext uri="{BB962C8B-B14F-4D97-AF65-F5344CB8AC3E}">
        <p14:creationId xmlns:p14="http://schemas.microsoft.com/office/powerpoint/2010/main" val="168895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Praktisk</a:t>
            </a:r>
            <a:r>
              <a:rPr lang="en-US">
                <a:latin typeface="Calibri"/>
                <a:ea typeface="Calibri"/>
                <a:cs typeface="Calibri"/>
              </a:rPr>
              <a:t> information</a:t>
            </a:r>
          </a:p>
          <a:p>
            <a:endParaRPr lang="en-US">
              <a:latin typeface="Calibri"/>
              <a:ea typeface="Calibri"/>
              <a:cs typeface="Calibri"/>
            </a:endParaRPr>
          </a:p>
          <a:p>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kan</a:t>
            </a:r>
            <a:r>
              <a:rPr lang="en-US">
                <a:latin typeface="Calibri"/>
                <a:ea typeface="Calibri"/>
                <a:cs typeface="Calibri"/>
              </a:rPr>
              <a:t> lave </a:t>
            </a:r>
            <a:r>
              <a:rPr lang="en-US" err="1">
                <a:latin typeface="Calibri"/>
                <a:ea typeface="Calibri"/>
                <a:cs typeface="Calibri"/>
              </a:rPr>
              <a:t>flotte</a:t>
            </a:r>
            <a:r>
              <a:rPr lang="en-US">
                <a:latin typeface="Calibri"/>
                <a:ea typeface="Calibri"/>
                <a:cs typeface="Calibri"/>
              </a:rPr>
              <a:t> </a:t>
            </a:r>
            <a:r>
              <a:rPr lang="en-US" err="1">
                <a:latin typeface="Calibri"/>
                <a:ea typeface="Calibri"/>
                <a:cs typeface="Calibri"/>
              </a:rPr>
              <a:t>digitale</a:t>
            </a:r>
            <a:r>
              <a:rPr lang="en-US">
                <a:latin typeface="Calibri"/>
                <a:ea typeface="Calibri"/>
                <a:cs typeface="Calibri"/>
              </a:rPr>
              <a:t> </a:t>
            </a:r>
            <a:r>
              <a:rPr lang="en-US" err="1">
                <a:latin typeface="Calibri"/>
                <a:ea typeface="Calibri"/>
                <a:cs typeface="Calibri"/>
              </a:rPr>
              <a:t>ordskyer</a:t>
            </a:r>
            <a:r>
              <a:rPr lang="en-US">
                <a:latin typeface="Calibri"/>
                <a:ea typeface="Calibri"/>
                <a:cs typeface="Calibri"/>
              </a:rPr>
              <a:t>, der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printes</a:t>
            </a:r>
            <a:r>
              <a:rPr lang="en-US">
                <a:latin typeface="Calibri"/>
                <a:ea typeface="Calibri"/>
                <a:cs typeface="Calibri"/>
              </a:rPr>
              <a:t> </a:t>
            </a:r>
            <a:r>
              <a:rPr lang="en-US" err="1">
                <a:latin typeface="Calibri"/>
                <a:ea typeface="Calibri"/>
                <a:cs typeface="Calibri"/>
              </a:rPr>
              <a:t>ud</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hænges</a:t>
            </a:r>
            <a:r>
              <a:rPr lang="en-US">
                <a:latin typeface="Calibri"/>
                <a:ea typeface="Calibri"/>
                <a:cs typeface="Calibri"/>
              </a:rPr>
              <a:t> op </a:t>
            </a:r>
            <a:r>
              <a:rPr lang="en-US" err="1">
                <a:latin typeface="Calibri"/>
                <a:ea typeface="Calibri"/>
                <a:cs typeface="Calibri"/>
              </a:rPr>
              <a:t>i</a:t>
            </a:r>
            <a:r>
              <a:rPr lang="en-US">
                <a:latin typeface="Calibri"/>
                <a:ea typeface="Calibri"/>
                <a:cs typeface="Calibri"/>
              </a:rPr>
              <a:t> </a:t>
            </a:r>
            <a:r>
              <a:rPr lang="en-US" err="1">
                <a:latin typeface="Calibri"/>
                <a:ea typeface="Calibri"/>
                <a:cs typeface="Calibri"/>
              </a:rPr>
              <a:t>klassen</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tages</a:t>
            </a:r>
            <a:r>
              <a:rPr lang="en-US">
                <a:latin typeface="Calibri"/>
                <a:ea typeface="Calibri"/>
                <a:cs typeface="Calibri"/>
              </a:rPr>
              <a:t> med </a:t>
            </a:r>
            <a:r>
              <a:rPr lang="en-US" err="1">
                <a:latin typeface="Calibri"/>
                <a:ea typeface="Calibri"/>
                <a:cs typeface="Calibri"/>
              </a:rPr>
              <a:t>hjem</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familien</a:t>
            </a:r>
            <a:r>
              <a:rPr lang="en-US">
                <a:latin typeface="Calibri"/>
                <a:ea typeface="Calibri"/>
                <a:cs typeface="Calibri"/>
              </a:rPr>
              <a:t>.</a:t>
            </a:r>
          </a:p>
        </p:txBody>
      </p:sp>
      <p:sp>
        <p:nvSpPr>
          <p:cNvPr id="4" name="Slide Number Placeholder 3"/>
          <p:cNvSpPr>
            <a:spLocks noGrp="1"/>
          </p:cNvSpPr>
          <p:nvPr>
            <p:ph type="sldNum" sz="quarter" idx="5"/>
          </p:nvPr>
        </p:nvSpPr>
        <p:spPr/>
        <p:txBody>
          <a:bodyPr/>
          <a:lstStyle/>
          <a:p>
            <a:fld id="{C3F2175B-0167-B340-A3BF-614878EE910E}" type="slidenum">
              <a:rPr lang="da-DK" smtClean="0"/>
              <a:t>50</a:t>
            </a:fld>
            <a:endParaRPr lang="da-DK"/>
          </a:p>
        </p:txBody>
      </p:sp>
    </p:spTree>
    <p:extLst>
      <p:ext uri="{BB962C8B-B14F-4D97-AF65-F5344CB8AC3E}">
        <p14:creationId xmlns:p14="http://schemas.microsoft.com/office/powerpoint/2010/main" val="3496364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err="1">
                <a:latin typeface="Calibri"/>
                <a:ea typeface="Calibri"/>
                <a:cs typeface="Calibri"/>
              </a:rPr>
              <a:t>Praktisk</a:t>
            </a:r>
            <a:r>
              <a:rPr lang="en-US" dirty="0">
                <a:latin typeface="Calibri"/>
                <a:ea typeface="Calibri"/>
                <a:cs typeface="Calibri"/>
              </a:rPr>
              <a:t> information</a:t>
            </a:r>
          </a:p>
          <a:p>
            <a:endParaRPr lang="en-US" dirty="0">
              <a:latin typeface="Calibri"/>
              <a:ea typeface="Calibri"/>
              <a:cs typeface="Calibri"/>
            </a:endParaRPr>
          </a:p>
          <a:p>
            <a:r>
              <a:rPr lang="en-US" dirty="0">
                <a:latin typeface="Calibri"/>
                <a:ea typeface="Calibri"/>
                <a:cs typeface="Calibri"/>
              </a:rPr>
              <a:t>I </a:t>
            </a:r>
            <a:r>
              <a:rPr lang="en-US" dirty="0" err="1">
                <a:latin typeface="Calibri"/>
                <a:ea typeface="Calibri"/>
                <a:cs typeface="Calibri"/>
              </a:rPr>
              <a:t>kan</a:t>
            </a:r>
            <a:r>
              <a:rPr lang="en-US" dirty="0">
                <a:latin typeface="Calibri"/>
                <a:ea typeface="Calibri"/>
                <a:cs typeface="Calibri"/>
              </a:rPr>
              <a:t> lave </a:t>
            </a:r>
            <a:r>
              <a:rPr lang="en-US" dirty="0" err="1">
                <a:latin typeface="Calibri"/>
                <a:ea typeface="Calibri"/>
                <a:cs typeface="Calibri"/>
              </a:rPr>
              <a:t>kahoot</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opsamling</a:t>
            </a:r>
            <a:r>
              <a:rPr lang="en-US" dirty="0">
                <a:latin typeface="Calibri"/>
                <a:ea typeface="Calibri"/>
                <a:cs typeface="Calibri"/>
              </a:rPr>
              <a:t> </a:t>
            </a:r>
            <a:r>
              <a:rPr lang="en-US" dirty="0" err="1">
                <a:latin typeface="Calibri"/>
                <a:ea typeface="Calibri"/>
                <a:cs typeface="Calibri"/>
              </a:rPr>
              <a:t>på</a:t>
            </a:r>
            <a:r>
              <a:rPr lang="en-US" dirty="0">
                <a:latin typeface="Calibri"/>
                <a:ea typeface="Calibri"/>
                <a:cs typeface="Calibri"/>
              </a:rPr>
              <a:t> </a:t>
            </a:r>
            <a:r>
              <a:rPr lang="en-US" dirty="0" err="1">
                <a:latin typeface="Calibri"/>
                <a:ea typeface="Calibri"/>
                <a:cs typeface="Calibri"/>
              </a:rPr>
              <a:t>forløbet</a:t>
            </a:r>
            <a:r>
              <a:rPr lang="en-US" dirty="0">
                <a:latin typeface="Calibri"/>
                <a:ea typeface="Calibri"/>
                <a:cs typeface="Calibri"/>
              </a:rPr>
              <a:t>. Den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også</a:t>
            </a:r>
            <a:r>
              <a:rPr lang="en-US" dirty="0">
                <a:latin typeface="Calibri"/>
                <a:ea typeface="Calibri"/>
                <a:cs typeface="Calibri"/>
              </a:rPr>
              <a:t> </a:t>
            </a:r>
            <a:r>
              <a:rPr lang="en-US" dirty="0" err="1">
                <a:latin typeface="Calibri"/>
                <a:ea typeface="Calibri"/>
                <a:cs typeface="Calibri"/>
              </a:rPr>
              <a:t>bruges</a:t>
            </a:r>
            <a:r>
              <a:rPr lang="en-US" dirty="0">
                <a:latin typeface="Calibri"/>
                <a:ea typeface="Calibri"/>
                <a:cs typeface="Calibri"/>
              </a:rPr>
              <a:t> </a:t>
            </a:r>
            <a:r>
              <a:rPr lang="en-US" dirty="0" err="1">
                <a:latin typeface="Calibri"/>
                <a:ea typeface="Calibri"/>
                <a:cs typeface="Calibri"/>
              </a:rPr>
              <a:t>som</a:t>
            </a:r>
            <a:r>
              <a:rPr lang="en-US" dirty="0">
                <a:latin typeface="Calibri"/>
                <a:ea typeface="Calibri"/>
                <a:cs typeface="Calibri"/>
              </a:rPr>
              <a:t> </a:t>
            </a:r>
            <a:r>
              <a:rPr lang="en-US" dirty="0" err="1">
                <a:latin typeface="Calibri"/>
                <a:ea typeface="Calibri"/>
                <a:cs typeface="Calibri"/>
              </a:rPr>
              <a:t>opstart</a:t>
            </a:r>
            <a:r>
              <a:rPr lang="en-US" dirty="0">
                <a:latin typeface="Calibri"/>
                <a:ea typeface="Calibri"/>
                <a:cs typeface="Calibri"/>
              </a:rPr>
              <a:t> </a:t>
            </a:r>
            <a:r>
              <a:rPr lang="en-US" dirty="0" err="1">
                <a:latin typeface="Calibri"/>
                <a:ea typeface="Calibri"/>
                <a:cs typeface="Calibri"/>
              </a:rPr>
              <a:t>på</a:t>
            </a:r>
            <a:r>
              <a:rPr lang="en-US" dirty="0">
                <a:latin typeface="Calibri"/>
                <a:ea typeface="Calibri"/>
                <a:cs typeface="Calibri"/>
              </a:rPr>
              <a:t> </a:t>
            </a:r>
            <a:r>
              <a:rPr lang="en-US" dirty="0" err="1">
                <a:latin typeface="Calibri"/>
                <a:ea typeface="Calibri"/>
                <a:cs typeface="Calibri"/>
              </a:rPr>
              <a:t>forløbet</a:t>
            </a:r>
            <a:r>
              <a:rPr lang="en-US" dirty="0">
                <a:latin typeface="Calibri"/>
                <a:ea typeface="Calibri"/>
                <a:cs typeface="Calibri"/>
              </a:rPr>
              <a:t>, </a:t>
            </a:r>
            <a:r>
              <a:rPr lang="en-US" dirty="0" err="1">
                <a:latin typeface="Calibri"/>
                <a:ea typeface="Calibri"/>
                <a:cs typeface="Calibri"/>
              </a:rPr>
              <a:t>på</a:t>
            </a:r>
            <a:r>
              <a:rPr lang="en-US" dirty="0">
                <a:latin typeface="Calibri"/>
                <a:ea typeface="Calibri"/>
                <a:cs typeface="Calibri"/>
              </a:rPr>
              <a:t> den </a:t>
            </a:r>
            <a:r>
              <a:rPr lang="en-US" dirty="0" err="1">
                <a:latin typeface="Calibri"/>
                <a:ea typeface="Calibri"/>
                <a:cs typeface="Calibri"/>
              </a:rPr>
              <a:t>måde</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eleverne</a:t>
            </a:r>
            <a:r>
              <a:rPr lang="en-US" dirty="0">
                <a:latin typeface="Calibri"/>
                <a:ea typeface="Calibri"/>
                <a:cs typeface="Calibri"/>
              </a:rPr>
              <a:t> </a:t>
            </a:r>
            <a:r>
              <a:rPr lang="en-US" dirty="0" err="1">
                <a:latin typeface="Calibri"/>
                <a:ea typeface="Calibri"/>
                <a:cs typeface="Calibri"/>
              </a:rPr>
              <a:t>afslutningsvis</a:t>
            </a:r>
            <a:r>
              <a:rPr lang="en-US" dirty="0">
                <a:latin typeface="Calibri"/>
                <a:ea typeface="Calibri"/>
                <a:cs typeface="Calibri"/>
              </a:rPr>
              <a:t> </a:t>
            </a:r>
            <a:r>
              <a:rPr lang="en-US" dirty="0" err="1">
                <a:latin typeface="Calibri"/>
                <a:ea typeface="Calibri"/>
                <a:cs typeface="Calibri"/>
              </a:rPr>
              <a:t>få</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fornemmelse</a:t>
            </a:r>
            <a:r>
              <a:rPr lang="en-US" dirty="0">
                <a:latin typeface="Calibri"/>
                <a:ea typeface="Calibri"/>
                <a:cs typeface="Calibri"/>
              </a:rPr>
              <a:t> </a:t>
            </a:r>
            <a:r>
              <a:rPr lang="en-US" dirty="0" err="1">
                <a:latin typeface="Calibri"/>
                <a:ea typeface="Calibri"/>
                <a:cs typeface="Calibri"/>
              </a:rPr>
              <a:t>af</a:t>
            </a:r>
            <a:r>
              <a:rPr lang="en-US" dirty="0">
                <a:latin typeface="Calibri"/>
                <a:ea typeface="Calibri"/>
                <a:cs typeface="Calibri"/>
              </a:rPr>
              <a:t>, </a:t>
            </a:r>
            <a:r>
              <a:rPr lang="en-US" dirty="0" err="1">
                <a:latin typeface="Calibri"/>
                <a:ea typeface="Calibri"/>
                <a:cs typeface="Calibri"/>
              </a:rPr>
              <a:t>hvor</a:t>
            </a:r>
            <a:r>
              <a:rPr lang="en-US" dirty="0">
                <a:latin typeface="Calibri"/>
                <a:ea typeface="Calibri"/>
                <a:cs typeface="Calibri"/>
              </a:rPr>
              <a:t> </a:t>
            </a:r>
            <a:r>
              <a:rPr lang="en-US" dirty="0" err="1">
                <a:latin typeface="Calibri"/>
                <a:ea typeface="Calibri"/>
                <a:cs typeface="Calibri"/>
              </a:rPr>
              <a:t>meget</a:t>
            </a:r>
            <a:r>
              <a:rPr lang="en-US" dirty="0">
                <a:latin typeface="Calibri"/>
                <a:ea typeface="Calibri"/>
                <a:cs typeface="Calibri"/>
              </a:rPr>
              <a:t> de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lært</a:t>
            </a:r>
            <a:r>
              <a:rPr lang="en-US" dirty="0">
                <a:latin typeface="Calibri"/>
                <a:ea typeface="Calibri"/>
                <a:cs typeface="Calibri"/>
              </a:rPr>
              <a:t>.</a:t>
            </a:r>
          </a:p>
          <a:p>
            <a:r>
              <a:rPr lang="en-US" dirty="0" err="1">
                <a:latin typeface="Calibri"/>
                <a:ea typeface="Calibri"/>
                <a:cs typeface="Calibri"/>
              </a:rPr>
              <a:t>Hvis</a:t>
            </a:r>
            <a:r>
              <a:rPr lang="en-US" dirty="0">
                <a:latin typeface="Calibri"/>
                <a:ea typeface="Calibri"/>
                <a:cs typeface="Calibri"/>
              </a:rPr>
              <a:t> I </a:t>
            </a:r>
            <a:r>
              <a:rPr lang="en-US" dirty="0" err="1">
                <a:latin typeface="Calibri"/>
                <a:ea typeface="Calibri"/>
                <a:cs typeface="Calibri"/>
              </a:rPr>
              <a:t>ikke</a:t>
            </a:r>
            <a:r>
              <a:rPr lang="en-US" dirty="0">
                <a:latin typeface="Calibri"/>
                <a:ea typeface="Calibri"/>
                <a:cs typeface="Calibri"/>
              </a:rPr>
              <a:t> </a:t>
            </a:r>
            <a:r>
              <a:rPr lang="en-US" dirty="0" err="1">
                <a:latin typeface="Calibri"/>
                <a:ea typeface="Calibri"/>
                <a:cs typeface="Calibri"/>
              </a:rPr>
              <a:t>har</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kahootkonto</a:t>
            </a:r>
            <a:r>
              <a:rPr lang="en-US" dirty="0">
                <a:latin typeface="Calibri"/>
                <a:ea typeface="Calibri"/>
                <a:cs typeface="Calibri"/>
              </a:rPr>
              <a:t>, </a:t>
            </a:r>
            <a:r>
              <a:rPr lang="en-US" dirty="0" err="1">
                <a:latin typeface="Calibri"/>
                <a:ea typeface="Calibri"/>
                <a:cs typeface="Calibri"/>
              </a:rPr>
              <a:t>kan</a:t>
            </a:r>
            <a:r>
              <a:rPr lang="en-US" dirty="0">
                <a:latin typeface="Calibri"/>
                <a:ea typeface="Calibri"/>
                <a:cs typeface="Calibri"/>
              </a:rPr>
              <a:t> </a:t>
            </a:r>
            <a:r>
              <a:rPr lang="en-US" dirty="0" err="1">
                <a:latin typeface="Calibri"/>
                <a:ea typeface="Calibri"/>
                <a:cs typeface="Calibri"/>
              </a:rPr>
              <a:t>spørgsmålene</a:t>
            </a:r>
            <a:r>
              <a:rPr lang="en-US" dirty="0">
                <a:latin typeface="Calibri"/>
                <a:ea typeface="Calibri"/>
                <a:cs typeface="Calibri"/>
              </a:rPr>
              <a:t> </a:t>
            </a:r>
            <a:r>
              <a:rPr lang="en-US" dirty="0" err="1">
                <a:latin typeface="Calibri"/>
                <a:ea typeface="Calibri"/>
                <a:cs typeface="Calibri"/>
              </a:rPr>
              <a:t>bruges</a:t>
            </a:r>
            <a:r>
              <a:rPr lang="en-US" dirty="0">
                <a:latin typeface="Calibri"/>
                <a:ea typeface="Calibri"/>
                <a:cs typeface="Calibri"/>
              </a:rPr>
              <a:t> </a:t>
            </a:r>
            <a:r>
              <a:rPr lang="en-US" dirty="0" err="1">
                <a:latin typeface="Calibri"/>
                <a:ea typeface="Calibri"/>
                <a:cs typeface="Calibri"/>
              </a:rPr>
              <a:t>til</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quiz </a:t>
            </a:r>
            <a:r>
              <a:rPr lang="en-US" dirty="0" err="1">
                <a:latin typeface="Calibri"/>
                <a:ea typeface="Calibri"/>
                <a:cs typeface="Calibri"/>
              </a:rPr>
              <a:t>i</a:t>
            </a:r>
            <a:r>
              <a:rPr lang="en-US" dirty="0">
                <a:latin typeface="Calibri"/>
                <a:ea typeface="Calibri"/>
                <a:cs typeface="Calibri"/>
              </a:rPr>
              <a:t> </a:t>
            </a:r>
            <a:r>
              <a:rPr lang="en-US" dirty="0" err="1">
                <a:latin typeface="Calibri"/>
                <a:ea typeface="Calibri"/>
                <a:cs typeface="Calibri"/>
              </a:rPr>
              <a:t>klassen</a:t>
            </a:r>
            <a:r>
              <a:rPr lang="en-US" dirty="0">
                <a:latin typeface="Calibri"/>
                <a:ea typeface="Calibri"/>
                <a:cs typeface="Calibri"/>
              </a:rPr>
              <a:t>.</a:t>
            </a:r>
          </a:p>
          <a:p>
            <a:endParaRPr lang="da-DK" dirty="0"/>
          </a:p>
        </p:txBody>
      </p:sp>
      <p:sp>
        <p:nvSpPr>
          <p:cNvPr id="4" name="Pladsholder til slidenummer 3"/>
          <p:cNvSpPr>
            <a:spLocks noGrp="1"/>
          </p:cNvSpPr>
          <p:nvPr>
            <p:ph type="sldNum" sz="quarter" idx="5"/>
          </p:nvPr>
        </p:nvSpPr>
        <p:spPr/>
        <p:txBody>
          <a:bodyPr/>
          <a:lstStyle/>
          <a:p>
            <a:fld id="{C3F2175B-0167-B340-A3BF-614878EE910E}" type="slidenum">
              <a:rPr lang="da-DK" smtClean="0"/>
              <a:t>51</a:t>
            </a:fld>
            <a:endParaRPr lang="da-DK"/>
          </a:p>
        </p:txBody>
      </p:sp>
    </p:spTree>
    <p:extLst>
      <p:ext uri="{BB962C8B-B14F-4D97-AF65-F5344CB8AC3E}">
        <p14:creationId xmlns:p14="http://schemas.microsoft.com/office/powerpoint/2010/main" val="402283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Praktisk</a:t>
            </a:r>
            <a:r>
              <a:rPr lang="en-US"/>
              <a:t> information</a:t>
            </a:r>
          </a:p>
          <a:p>
            <a:endParaRPr lang="en-US"/>
          </a:p>
          <a:p>
            <a:r>
              <a:rPr lang="en-US" err="1"/>
              <a:t>Læs</a:t>
            </a:r>
            <a:r>
              <a:rPr lang="en-US"/>
              <a:t> </a:t>
            </a:r>
            <a:r>
              <a:rPr lang="en-US" err="1"/>
              <a:t>situationen</a:t>
            </a:r>
            <a:r>
              <a:rPr lang="en-US"/>
              <a:t> </a:t>
            </a:r>
            <a:r>
              <a:rPr lang="en-US" err="1"/>
              <a:t>højt</a:t>
            </a:r>
            <a:r>
              <a:rPr lang="en-US"/>
              <a:t> for </a:t>
            </a:r>
            <a:r>
              <a:rPr lang="en-US" err="1"/>
              <a:t>eleverne</a:t>
            </a:r>
            <a:r>
              <a:rPr lang="en-US"/>
              <a:t>, lad </a:t>
            </a:r>
            <a:r>
              <a:rPr lang="en-US" err="1"/>
              <a:t>en</a:t>
            </a:r>
            <a:r>
              <a:rPr lang="en-US"/>
              <a:t> </a:t>
            </a:r>
            <a:r>
              <a:rPr lang="en-US" err="1"/>
              <a:t>elev</a:t>
            </a:r>
            <a:r>
              <a:rPr lang="en-US"/>
              <a:t> </a:t>
            </a:r>
            <a:r>
              <a:rPr lang="en-US" err="1"/>
              <a:t>læse</a:t>
            </a:r>
            <a:r>
              <a:rPr lang="en-US"/>
              <a:t> den op, </a:t>
            </a:r>
            <a:r>
              <a:rPr lang="en-US" err="1"/>
              <a:t>eller</a:t>
            </a:r>
            <a:r>
              <a:rPr lang="en-US"/>
              <a:t> lad dem </a:t>
            </a:r>
            <a:r>
              <a:rPr lang="en-US" err="1"/>
              <a:t>selv</a:t>
            </a:r>
            <a:r>
              <a:rPr lang="en-US"/>
              <a:t> </a:t>
            </a:r>
            <a:r>
              <a:rPr lang="en-US" err="1"/>
              <a:t>læse</a:t>
            </a:r>
            <a:r>
              <a:rPr lang="en-US"/>
              <a:t> </a:t>
            </a:r>
            <a:r>
              <a:rPr lang="en-US" err="1"/>
              <a:t>situationen</a:t>
            </a:r>
            <a:r>
              <a:rPr lang="en-US"/>
              <a:t>.</a:t>
            </a:r>
          </a:p>
        </p:txBody>
      </p:sp>
      <p:sp>
        <p:nvSpPr>
          <p:cNvPr id="4" name="Slide Number Placeholder 3"/>
          <p:cNvSpPr>
            <a:spLocks noGrp="1"/>
          </p:cNvSpPr>
          <p:nvPr>
            <p:ph type="sldNum" sz="quarter" idx="5"/>
          </p:nvPr>
        </p:nvSpPr>
        <p:spPr/>
        <p:txBody>
          <a:bodyPr/>
          <a:lstStyle/>
          <a:p>
            <a:fld id="{C3F2175B-0167-B340-A3BF-614878EE910E}" type="slidenum">
              <a:rPr lang="da-DK" smtClean="0"/>
              <a:t>6</a:t>
            </a:fld>
            <a:endParaRPr lang="da-DK"/>
          </a:p>
        </p:txBody>
      </p:sp>
    </p:spTree>
    <p:extLst>
      <p:ext uri="{BB962C8B-B14F-4D97-AF65-F5344CB8AC3E}">
        <p14:creationId xmlns:p14="http://schemas.microsoft.com/office/powerpoint/2010/main" val="35633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Opmærksomhedspunkt</a:t>
            </a:r>
            <a:endParaRPr lang="en-US"/>
          </a:p>
          <a:p>
            <a:endParaRPr lang="en-US"/>
          </a:p>
          <a:p>
            <a:r>
              <a:rPr lang="en-US" err="1"/>
              <a:t>Læg</a:t>
            </a:r>
            <a:r>
              <a:rPr lang="en-US"/>
              <a:t> </a:t>
            </a:r>
            <a:r>
              <a:rPr lang="en-US" err="1"/>
              <a:t>mærke</a:t>
            </a:r>
            <a:r>
              <a:rPr lang="en-US"/>
              <a:t> </a:t>
            </a:r>
            <a:r>
              <a:rPr lang="en-US" err="1"/>
              <a:t>til</a:t>
            </a:r>
            <a:r>
              <a:rPr lang="en-US"/>
              <a:t>, om </a:t>
            </a:r>
            <a:r>
              <a:rPr lang="en-US" err="1"/>
              <a:t>nogle</a:t>
            </a:r>
            <a:r>
              <a:rPr lang="en-US"/>
              <a:t> </a:t>
            </a:r>
            <a:r>
              <a:rPr lang="en-US" err="1"/>
              <a:t>elever</a:t>
            </a:r>
            <a:r>
              <a:rPr lang="en-US"/>
              <a:t> </a:t>
            </a:r>
            <a:r>
              <a:rPr lang="en-US" err="1"/>
              <a:t>har</a:t>
            </a:r>
            <a:r>
              <a:rPr lang="en-US"/>
              <a:t> haft </a:t>
            </a:r>
            <a:r>
              <a:rPr lang="en-US" err="1"/>
              <a:t>personlige</a:t>
            </a:r>
            <a:r>
              <a:rPr lang="en-US"/>
              <a:t> </a:t>
            </a:r>
            <a:r>
              <a:rPr lang="en-US" err="1"/>
              <a:t>oplevelser</a:t>
            </a:r>
            <a:r>
              <a:rPr lang="en-US"/>
              <a:t> med stroke, der </a:t>
            </a:r>
            <a:r>
              <a:rPr lang="en-US" err="1"/>
              <a:t>påvirker</a:t>
            </a:r>
            <a:r>
              <a:rPr lang="en-US"/>
              <a:t> dem. Tag </a:t>
            </a:r>
            <a:r>
              <a:rPr lang="en-US" err="1"/>
              <a:t>eventuelt</a:t>
            </a:r>
            <a:r>
              <a:rPr lang="en-US"/>
              <a:t> </a:t>
            </a:r>
            <a:r>
              <a:rPr lang="en-US" err="1"/>
              <a:t>en</a:t>
            </a:r>
            <a:r>
              <a:rPr lang="en-US"/>
              <a:t> dialog med dem </a:t>
            </a:r>
            <a:r>
              <a:rPr lang="en-US" err="1"/>
              <a:t>alene</a:t>
            </a:r>
            <a:r>
              <a:rPr lang="en-US"/>
              <a:t>. </a:t>
            </a:r>
          </a:p>
        </p:txBody>
      </p:sp>
      <p:sp>
        <p:nvSpPr>
          <p:cNvPr id="4" name="Slide Number Placeholder 3"/>
          <p:cNvSpPr>
            <a:spLocks noGrp="1"/>
          </p:cNvSpPr>
          <p:nvPr>
            <p:ph type="sldNum" sz="quarter" idx="5"/>
          </p:nvPr>
        </p:nvSpPr>
        <p:spPr/>
        <p:txBody>
          <a:bodyPr/>
          <a:lstStyle/>
          <a:p>
            <a:fld id="{C3F2175B-0167-B340-A3BF-614878EE910E}" type="slidenum">
              <a:rPr lang="da-DK" smtClean="0"/>
              <a:t>7</a:t>
            </a:fld>
            <a:endParaRPr lang="da-DK"/>
          </a:p>
        </p:txBody>
      </p:sp>
    </p:spTree>
    <p:extLst>
      <p:ext uri="{BB962C8B-B14F-4D97-AF65-F5344CB8AC3E}">
        <p14:creationId xmlns:p14="http://schemas.microsoft.com/office/powerpoint/2010/main" val="300752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Opmærksomhedspunkt</a:t>
            </a:r>
            <a:r>
              <a:rPr lang="en-US" dirty="0"/>
              <a:t>: </a:t>
            </a:r>
          </a:p>
          <a:p>
            <a:endParaRPr lang="en-US" dirty="0"/>
          </a:p>
          <a:p>
            <a:r>
              <a:rPr lang="en-US" dirty="0"/>
              <a:t>Her </a:t>
            </a:r>
            <a:r>
              <a:rPr lang="en-US" dirty="0" err="1"/>
              <a:t>kan</a:t>
            </a:r>
            <a:r>
              <a:rPr lang="en-US" dirty="0"/>
              <a:t> du </a:t>
            </a:r>
            <a:r>
              <a:rPr lang="en-US" dirty="0" err="1"/>
              <a:t>få</a:t>
            </a:r>
            <a:r>
              <a:rPr lang="en-US" dirty="0"/>
              <a:t> </a:t>
            </a:r>
            <a:r>
              <a:rPr lang="en-US" dirty="0" err="1"/>
              <a:t>en</a:t>
            </a:r>
            <a:r>
              <a:rPr lang="en-US" dirty="0"/>
              <a:t> ide om, at </a:t>
            </a:r>
            <a:r>
              <a:rPr lang="en-US" dirty="0" err="1"/>
              <a:t>nogle</a:t>
            </a:r>
            <a:r>
              <a:rPr lang="en-US" dirty="0"/>
              <a:t> </a:t>
            </a:r>
            <a:r>
              <a:rPr lang="en-US" dirty="0" err="1"/>
              <a:t>elever</a:t>
            </a:r>
            <a:r>
              <a:rPr lang="en-US" dirty="0"/>
              <a:t> </a:t>
            </a:r>
            <a:r>
              <a:rPr lang="en-US" dirty="0" err="1"/>
              <a:t>måske</a:t>
            </a:r>
            <a:r>
              <a:rPr lang="en-US" dirty="0"/>
              <a:t> </a:t>
            </a:r>
            <a:r>
              <a:rPr lang="en-US" dirty="0" err="1"/>
              <a:t>har</a:t>
            </a:r>
            <a:r>
              <a:rPr lang="en-US" dirty="0"/>
              <a:t> </a:t>
            </a:r>
            <a:r>
              <a:rPr lang="en-US" dirty="0" err="1"/>
              <a:t>har</a:t>
            </a:r>
            <a:r>
              <a:rPr lang="en-US" dirty="0"/>
              <a:t> </a:t>
            </a:r>
            <a:r>
              <a:rPr lang="en-US" dirty="0" err="1"/>
              <a:t>oplevelser</a:t>
            </a:r>
            <a:r>
              <a:rPr lang="en-US" dirty="0"/>
              <a:t> </a:t>
            </a:r>
            <a:r>
              <a:rPr lang="en-US" dirty="0" err="1"/>
              <a:t>tæt</a:t>
            </a:r>
            <a:r>
              <a:rPr lang="en-US" dirty="0"/>
              <a:t> </a:t>
            </a:r>
            <a:r>
              <a:rPr lang="en-US" dirty="0" err="1"/>
              <a:t>inde</a:t>
            </a:r>
            <a:r>
              <a:rPr lang="en-US" dirty="0"/>
              <a:t> </a:t>
            </a:r>
            <a:r>
              <a:rPr lang="en-US" dirty="0" err="1"/>
              <a:t>på</a:t>
            </a:r>
            <a:r>
              <a:rPr lang="en-US" dirty="0"/>
              <a:t> </a:t>
            </a:r>
            <a:r>
              <a:rPr lang="en-US" dirty="0" err="1"/>
              <a:t>livet</a:t>
            </a:r>
            <a:r>
              <a:rPr lang="en-US" dirty="0"/>
              <a:t>. </a:t>
            </a:r>
          </a:p>
        </p:txBody>
      </p:sp>
      <p:sp>
        <p:nvSpPr>
          <p:cNvPr id="4" name="Slide Number Placeholder 3"/>
          <p:cNvSpPr>
            <a:spLocks noGrp="1"/>
          </p:cNvSpPr>
          <p:nvPr>
            <p:ph type="sldNum" sz="quarter" idx="5"/>
          </p:nvPr>
        </p:nvSpPr>
        <p:spPr/>
        <p:txBody>
          <a:bodyPr/>
          <a:lstStyle/>
          <a:p>
            <a:fld id="{C3F2175B-0167-B340-A3BF-614878EE910E}" type="slidenum">
              <a:rPr lang="da-DK" smtClean="0"/>
              <a:t>8</a:t>
            </a:fld>
            <a:endParaRPr lang="da-DK"/>
          </a:p>
        </p:txBody>
      </p:sp>
    </p:spTree>
    <p:extLst>
      <p:ext uri="{BB962C8B-B14F-4D97-AF65-F5344CB8AC3E}">
        <p14:creationId xmlns:p14="http://schemas.microsoft.com/office/powerpoint/2010/main" val="250312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Baggrundsviden</a:t>
            </a:r>
          </a:p>
          <a:p>
            <a:r>
              <a:rPr lang="en-US">
                <a:latin typeface="Calibri"/>
                <a:ea typeface="Calibri"/>
                <a:cs typeface="Calibri"/>
              </a:rPr>
              <a:t>I </a:t>
            </a:r>
            <a:r>
              <a:rPr lang="en-US" err="1">
                <a:latin typeface="Calibri"/>
                <a:ea typeface="Calibri"/>
                <a:cs typeface="Calibri"/>
              </a:rPr>
              <a:t>filmen</a:t>
            </a:r>
            <a:r>
              <a:rPr lang="en-US">
                <a:latin typeface="Calibri"/>
                <a:ea typeface="Calibri"/>
                <a:cs typeface="Calibri"/>
              </a:rPr>
              <a:t> </a:t>
            </a:r>
            <a:r>
              <a:rPr lang="en-US" err="1">
                <a:latin typeface="Calibri"/>
                <a:ea typeface="Calibri"/>
                <a:cs typeface="Calibri"/>
              </a:rPr>
              <a:t>får</a:t>
            </a:r>
            <a:r>
              <a:rPr lang="en-US">
                <a:latin typeface="Calibri"/>
                <a:ea typeface="Calibri"/>
                <a:cs typeface="Calibri"/>
              </a:rPr>
              <a:t> </a:t>
            </a:r>
            <a:r>
              <a:rPr lang="en-US" err="1">
                <a:latin typeface="Calibri"/>
                <a:ea typeface="Calibri"/>
                <a:cs typeface="Calibri"/>
              </a:rPr>
              <a:t>eleverne</a:t>
            </a:r>
            <a:r>
              <a:rPr lang="en-US">
                <a:latin typeface="Calibri"/>
                <a:ea typeface="Calibri"/>
                <a:cs typeface="Calibri"/>
              </a:rPr>
              <a:t> </a:t>
            </a:r>
            <a:r>
              <a:rPr lang="en-US" err="1">
                <a:latin typeface="Calibri"/>
                <a:ea typeface="Calibri"/>
                <a:cs typeface="Calibri"/>
              </a:rPr>
              <a:t>en</a:t>
            </a:r>
            <a:r>
              <a:rPr lang="en-US">
                <a:latin typeface="Calibri"/>
                <a:ea typeface="Calibri"/>
                <a:cs typeface="Calibri"/>
              </a:rPr>
              <a:t> </a:t>
            </a:r>
            <a:r>
              <a:rPr lang="en-US" err="1">
                <a:latin typeface="Calibri"/>
                <a:ea typeface="Calibri"/>
                <a:cs typeface="Calibri"/>
              </a:rPr>
              <a:t>faglig</a:t>
            </a:r>
            <a:r>
              <a:rPr lang="en-US">
                <a:latin typeface="Calibri"/>
                <a:ea typeface="Calibri"/>
                <a:cs typeface="Calibri"/>
              </a:rPr>
              <a:t> </a:t>
            </a:r>
            <a:r>
              <a:rPr lang="en-US" err="1">
                <a:latin typeface="Calibri"/>
                <a:ea typeface="Calibri"/>
                <a:cs typeface="Calibri"/>
              </a:rPr>
              <a:t>introduktion</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hvad</a:t>
            </a:r>
            <a:r>
              <a:rPr lang="en-US">
                <a:latin typeface="Calibri"/>
                <a:ea typeface="Calibri"/>
                <a:cs typeface="Calibri"/>
              </a:rPr>
              <a:t> stroke er.</a:t>
            </a:r>
          </a:p>
        </p:txBody>
      </p:sp>
      <p:sp>
        <p:nvSpPr>
          <p:cNvPr id="4" name="Slide Number Placeholder 3"/>
          <p:cNvSpPr>
            <a:spLocks noGrp="1"/>
          </p:cNvSpPr>
          <p:nvPr>
            <p:ph type="sldNum" sz="quarter" idx="5"/>
          </p:nvPr>
        </p:nvSpPr>
        <p:spPr/>
        <p:txBody>
          <a:bodyPr/>
          <a:lstStyle/>
          <a:p>
            <a:fld id="{C3F2175B-0167-B340-A3BF-614878EE910E}" type="slidenum">
              <a:rPr lang="da-DK" smtClean="0"/>
              <a:t>9</a:t>
            </a:fld>
            <a:endParaRPr lang="da-DK"/>
          </a:p>
        </p:txBody>
      </p:sp>
    </p:spTree>
    <p:extLst>
      <p:ext uri="{BB962C8B-B14F-4D97-AF65-F5344CB8AC3E}">
        <p14:creationId xmlns:p14="http://schemas.microsoft.com/office/powerpoint/2010/main" val="267640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1FFF8-2ADF-9F02-75C2-2134E43AE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2BD1D-2980-DA85-18E2-5B5F8C23A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4C89A-A805-DE85-96EB-09189744A895}"/>
              </a:ext>
            </a:extLst>
          </p:cNvPr>
          <p:cNvSpPr>
            <a:spLocks noGrp="1"/>
          </p:cNvSpPr>
          <p:nvPr>
            <p:ph type="body" idx="1"/>
          </p:nvPr>
        </p:nvSpPr>
        <p:spPr/>
        <p:txBody>
          <a:bodyPr/>
          <a:lstStyle/>
          <a:p>
            <a:r>
              <a:rPr lang="en-US"/>
              <a:t>Baggrundsviden</a:t>
            </a:r>
          </a:p>
          <a:p>
            <a:endParaRPr lang="en-US"/>
          </a:p>
          <a:p>
            <a:r>
              <a:rPr lang="en-US"/>
              <a:t>Et stroke er </a:t>
            </a:r>
            <a:r>
              <a:rPr lang="en-US" err="1"/>
              <a:t>en</a:t>
            </a:r>
            <a:r>
              <a:rPr lang="en-US"/>
              <a:t> </a:t>
            </a:r>
            <a:r>
              <a:rPr lang="en-US" err="1"/>
              <a:t>blodprop</a:t>
            </a:r>
            <a:r>
              <a:rPr lang="en-US"/>
              <a:t> </a:t>
            </a:r>
            <a:r>
              <a:rPr lang="en-US" err="1"/>
              <a:t>eller</a:t>
            </a:r>
            <a:r>
              <a:rPr lang="en-US"/>
              <a:t> </a:t>
            </a:r>
            <a:r>
              <a:rPr lang="en-US" err="1"/>
              <a:t>en</a:t>
            </a:r>
            <a:r>
              <a:rPr lang="en-US"/>
              <a:t> </a:t>
            </a:r>
            <a:r>
              <a:rPr lang="en-US" err="1"/>
              <a:t>blødning</a:t>
            </a:r>
            <a:r>
              <a:rPr lang="en-US"/>
              <a:t> </a:t>
            </a:r>
            <a:r>
              <a:rPr lang="en-US" err="1"/>
              <a:t>i</a:t>
            </a:r>
            <a:r>
              <a:rPr lang="en-US"/>
              <a:t> </a:t>
            </a:r>
            <a:r>
              <a:rPr lang="en-US" err="1"/>
              <a:t>hjernen</a:t>
            </a:r>
            <a:r>
              <a:rPr lang="en-US"/>
              <a:t>. Eller det man </a:t>
            </a:r>
            <a:r>
              <a:rPr lang="en-US" err="1"/>
              <a:t>tidligere</a:t>
            </a:r>
            <a:r>
              <a:rPr lang="en-US"/>
              <a:t> </a:t>
            </a:r>
            <a:r>
              <a:rPr lang="en-US" err="1"/>
              <a:t>også</a:t>
            </a:r>
            <a:r>
              <a:rPr lang="en-US"/>
              <a:t> </a:t>
            </a:r>
            <a:r>
              <a:rPr lang="en-US" err="1"/>
              <a:t>kaldte</a:t>
            </a:r>
            <a:r>
              <a:rPr lang="en-US"/>
              <a:t> et </a:t>
            </a:r>
            <a:r>
              <a:rPr lang="en-US" err="1"/>
              <a:t>slagtilfælde</a:t>
            </a:r>
            <a:r>
              <a:rPr lang="en-US"/>
              <a:t>. Det er </a:t>
            </a:r>
            <a:r>
              <a:rPr lang="en-US" err="1"/>
              <a:t>vigtigt</a:t>
            </a:r>
            <a:r>
              <a:rPr lang="en-US"/>
              <a:t> at </a:t>
            </a:r>
            <a:r>
              <a:rPr lang="en-US" err="1"/>
              <a:t>lære</a:t>
            </a:r>
            <a:r>
              <a:rPr lang="en-US"/>
              <a:t> om </a:t>
            </a:r>
            <a:r>
              <a:rPr lang="en-US" err="1"/>
              <a:t>tegnene</a:t>
            </a:r>
            <a:r>
              <a:rPr lang="en-US"/>
              <a:t> </a:t>
            </a:r>
            <a:r>
              <a:rPr lang="en-US" err="1"/>
              <a:t>på</a:t>
            </a:r>
            <a:r>
              <a:rPr lang="en-US"/>
              <a:t> stroke, </a:t>
            </a:r>
            <a:r>
              <a:rPr lang="en-US" err="1"/>
              <a:t>fordi</a:t>
            </a:r>
            <a:r>
              <a:rPr lang="en-US"/>
              <a:t> der </a:t>
            </a:r>
            <a:r>
              <a:rPr lang="en-US" err="1"/>
              <a:t>hvert</a:t>
            </a:r>
            <a:r>
              <a:rPr lang="en-US"/>
              <a:t> </a:t>
            </a:r>
            <a:r>
              <a:rPr lang="en-US" err="1"/>
              <a:t>år</a:t>
            </a:r>
            <a:r>
              <a:rPr lang="en-US"/>
              <a:t> er 12.000 </a:t>
            </a:r>
            <a:r>
              <a:rPr lang="en-US" err="1"/>
              <a:t>mennesker</a:t>
            </a:r>
            <a:r>
              <a:rPr lang="en-US"/>
              <a:t>, der </a:t>
            </a:r>
            <a:r>
              <a:rPr lang="en-US" err="1"/>
              <a:t>indlægges</a:t>
            </a:r>
            <a:r>
              <a:rPr lang="en-US"/>
              <a:t> med et stroke, </a:t>
            </a:r>
            <a:r>
              <a:rPr lang="en-US" err="1"/>
              <a:t>dvs</a:t>
            </a:r>
            <a:r>
              <a:rPr lang="en-US"/>
              <a:t>. 33 om </a:t>
            </a:r>
            <a:r>
              <a:rPr lang="en-US" err="1"/>
              <a:t>dagen</a:t>
            </a:r>
            <a:r>
              <a:rPr lang="en-US"/>
              <a:t>. </a:t>
            </a:r>
          </a:p>
          <a:p>
            <a:r>
              <a:rPr lang="en-US" err="1"/>
              <a:t>Hvis</a:t>
            </a:r>
            <a:r>
              <a:rPr lang="en-US"/>
              <a:t> man </a:t>
            </a:r>
            <a:r>
              <a:rPr lang="en-US" err="1"/>
              <a:t>oplever</a:t>
            </a:r>
            <a:r>
              <a:rPr lang="en-US"/>
              <a:t> </a:t>
            </a:r>
            <a:r>
              <a:rPr lang="en-US" err="1"/>
              <a:t>en</a:t>
            </a:r>
            <a:r>
              <a:rPr lang="en-US"/>
              <a:t> person med </a:t>
            </a:r>
            <a:r>
              <a:rPr lang="en-US" err="1"/>
              <a:t>tegn</a:t>
            </a:r>
            <a:r>
              <a:rPr lang="en-US"/>
              <a:t> </a:t>
            </a:r>
            <a:r>
              <a:rPr lang="en-US" err="1"/>
              <a:t>på</a:t>
            </a:r>
            <a:r>
              <a:rPr lang="en-US"/>
              <a:t> et stroke </a:t>
            </a:r>
            <a:r>
              <a:rPr lang="en-US" err="1"/>
              <a:t>og</a:t>
            </a:r>
            <a:r>
              <a:rPr lang="en-US"/>
              <a:t> ringer 1-1-2 </a:t>
            </a:r>
            <a:r>
              <a:rPr lang="en-US" err="1"/>
              <a:t>hurtigt</a:t>
            </a:r>
            <a:r>
              <a:rPr lang="en-US"/>
              <a:t>, </a:t>
            </a:r>
            <a:r>
              <a:rPr lang="en-US" err="1"/>
              <a:t>kan</a:t>
            </a:r>
            <a:r>
              <a:rPr lang="en-US"/>
              <a:t> </a:t>
            </a:r>
            <a:r>
              <a:rPr lang="en-US" err="1"/>
              <a:t>deres</a:t>
            </a:r>
            <a:r>
              <a:rPr lang="en-US"/>
              <a:t> </a:t>
            </a:r>
            <a:r>
              <a:rPr lang="en-US" err="1"/>
              <a:t>skader</a:t>
            </a:r>
            <a:r>
              <a:rPr lang="en-US"/>
              <a:t> </a:t>
            </a:r>
            <a:r>
              <a:rPr lang="en-US" err="1"/>
              <a:t>på</a:t>
            </a:r>
            <a:r>
              <a:rPr lang="en-US"/>
              <a:t> </a:t>
            </a:r>
            <a:r>
              <a:rPr lang="en-US" err="1"/>
              <a:t>hjernen</a:t>
            </a:r>
            <a:r>
              <a:rPr lang="en-US"/>
              <a:t> </a:t>
            </a:r>
            <a:r>
              <a:rPr lang="en-US" err="1"/>
              <a:t>minimeres</a:t>
            </a:r>
            <a:r>
              <a:rPr lang="en-US"/>
              <a:t> </a:t>
            </a:r>
            <a:r>
              <a:rPr lang="en-US" err="1"/>
              <a:t>og</a:t>
            </a:r>
            <a:r>
              <a:rPr lang="en-US"/>
              <a:t> de </a:t>
            </a:r>
            <a:r>
              <a:rPr lang="en-US" err="1"/>
              <a:t>kan</a:t>
            </a:r>
            <a:r>
              <a:rPr lang="en-US"/>
              <a:t> </a:t>
            </a:r>
            <a:r>
              <a:rPr lang="en-US" err="1"/>
              <a:t>overleve</a:t>
            </a:r>
            <a:r>
              <a:rPr lang="en-US"/>
              <a:t> </a:t>
            </a:r>
            <a:r>
              <a:rPr lang="en-US" err="1"/>
              <a:t>til</a:t>
            </a:r>
            <a:r>
              <a:rPr lang="en-US"/>
              <a:t> et </a:t>
            </a:r>
            <a:r>
              <a:rPr lang="en-US" err="1"/>
              <a:t>godt</a:t>
            </a:r>
            <a:r>
              <a:rPr lang="en-US"/>
              <a:t> liv. </a:t>
            </a:r>
          </a:p>
          <a:p>
            <a:r>
              <a:rPr lang="en-US"/>
              <a:t>Et stroke </a:t>
            </a:r>
            <a:r>
              <a:rPr lang="en-US" err="1"/>
              <a:t>kan</a:t>
            </a:r>
            <a:r>
              <a:rPr lang="en-US"/>
              <a:t> </a:t>
            </a:r>
            <a:r>
              <a:rPr lang="en-US" err="1"/>
              <a:t>komme</a:t>
            </a:r>
            <a:r>
              <a:rPr lang="en-US"/>
              <a:t> </a:t>
            </a:r>
            <a:r>
              <a:rPr lang="en-US" err="1"/>
              <a:t>til</a:t>
            </a:r>
            <a:r>
              <a:rPr lang="en-US"/>
              <a:t> </a:t>
            </a:r>
            <a:r>
              <a:rPr lang="en-US" err="1"/>
              <a:t>udtryk</a:t>
            </a:r>
            <a:r>
              <a:rPr lang="en-US"/>
              <a:t> </a:t>
            </a:r>
            <a:r>
              <a:rPr lang="en-US" err="1"/>
              <a:t>på</a:t>
            </a:r>
            <a:r>
              <a:rPr lang="en-US"/>
              <a:t> </a:t>
            </a:r>
            <a:r>
              <a:rPr lang="en-US" err="1"/>
              <a:t>flere</a:t>
            </a:r>
            <a:r>
              <a:rPr lang="en-US"/>
              <a:t> </a:t>
            </a:r>
            <a:r>
              <a:rPr lang="en-US" err="1"/>
              <a:t>forskellige</a:t>
            </a:r>
            <a:r>
              <a:rPr lang="en-US"/>
              <a:t> </a:t>
            </a:r>
            <a:r>
              <a:rPr lang="en-US" err="1"/>
              <a:t>måder</a:t>
            </a:r>
            <a:r>
              <a:rPr lang="en-US"/>
              <a:t>. </a:t>
            </a:r>
            <a:r>
              <a:rPr lang="en-US" err="1"/>
              <a:t>Fx</a:t>
            </a:r>
            <a:r>
              <a:rPr lang="en-US"/>
              <a:t> </a:t>
            </a:r>
            <a:r>
              <a:rPr lang="en-US" err="1"/>
              <a:t>kan</a:t>
            </a:r>
            <a:r>
              <a:rPr lang="en-US"/>
              <a:t> det give:</a:t>
            </a:r>
          </a:p>
          <a:p>
            <a:pPr marL="171450" indent="-171450">
              <a:buFont typeface="Arial"/>
              <a:buChar char="•"/>
            </a:pPr>
            <a:r>
              <a:rPr lang="en-US" err="1"/>
              <a:t>Lammelser</a:t>
            </a:r>
            <a:r>
              <a:rPr lang="en-US"/>
              <a:t> </a:t>
            </a:r>
            <a:r>
              <a:rPr lang="en-US" err="1"/>
              <a:t>i</a:t>
            </a:r>
            <a:r>
              <a:rPr lang="en-US"/>
              <a:t> </a:t>
            </a:r>
            <a:r>
              <a:rPr lang="en-US" err="1"/>
              <a:t>krop</a:t>
            </a:r>
            <a:r>
              <a:rPr lang="en-US"/>
              <a:t> </a:t>
            </a:r>
            <a:r>
              <a:rPr lang="en-US" err="1"/>
              <a:t>eller</a:t>
            </a:r>
            <a:r>
              <a:rPr lang="en-US"/>
              <a:t> </a:t>
            </a:r>
            <a:r>
              <a:rPr lang="en-US" err="1"/>
              <a:t>ansigt</a:t>
            </a:r>
            <a:endParaRPr lang="en-US"/>
          </a:p>
          <a:p>
            <a:pPr marL="171450" indent="-171450">
              <a:buFont typeface="Arial"/>
              <a:buChar char="•"/>
            </a:pPr>
            <a:r>
              <a:rPr lang="en-US" err="1"/>
              <a:t>Forstyrrelser</a:t>
            </a:r>
            <a:r>
              <a:rPr lang="en-US"/>
              <a:t> </a:t>
            </a:r>
            <a:r>
              <a:rPr lang="en-US" err="1"/>
              <a:t>af</a:t>
            </a:r>
            <a:r>
              <a:rPr lang="en-US"/>
              <a:t> </a:t>
            </a:r>
            <a:r>
              <a:rPr lang="en-US" err="1"/>
              <a:t>talen</a:t>
            </a:r>
            <a:endParaRPr lang="en-US"/>
          </a:p>
          <a:p>
            <a:pPr marL="171450" indent="-171450">
              <a:buFont typeface="Arial"/>
              <a:buChar char="•"/>
            </a:pPr>
            <a:r>
              <a:rPr lang="en-US" err="1"/>
              <a:t>Problemer</a:t>
            </a:r>
            <a:r>
              <a:rPr lang="en-US"/>
              <a:t> med at </a:t>
            </a:r>
            <a:r>
              <a:rPr lang="en-US" err="1"/>
              <a:t>styre</a:t>
            </a:r>
            <a:r>
              <a:rPr lang="en-US"/>
              <a:t> </a:t>
            </a:r>
            <a:r>
              <a:rPr lang="en-US" err="1"/>
              <a:t>kroppen</a:t>
            </a:r>
            <a:endParaRPr lang="en-US"/>
          </a:p>
          <a:p>
            <a:pPr marL="171450" indent="-171450">
              <a:buFont typeface="Arial"/>
              <a:buChar char="•"/>
            </a:pPr>
            <a:r>
              <a:rPr lang="en-US" err="1"/>
              <a:t>Svimmelhed</a:t>
            </a:r>
            <a:r>
              <a:rPr lang="en-US"/>
              <a:t> </a:t>
            </a:r>
            <a:r>
              <a:rPr lang="en-US" err="1"/>
              <a:t>eller</a:t>
            </a:r>
            <a:r>
              <a:rPr lang="en-US"/>
              <a:t> </a:t>
            </a:r>
            <a:r>
              <a:rPr lang="en-US" err="1"/>
              <a:t>påvirke</a:t>
            </a:r>
            <a:r>
              <a:rPr lang="en-US"/>
              <a:t> </a:t>
            </a:r>
            <a:r>
              <a:rPr lang="en-US" err="1"/>
              <a:t>bevidstheden</a:t>
            </a:r>
            <a:endParaRPr lang="en-US"/>
          </a:p>
        </p:txBody>
      </p:sp>
      <p:sp>
        <p:nvSpPr>
          <p:cNvPr id="4" name="Slide Number Placeholder 3">
            <a:extLst>
              <a:ext uri="{FF2B5EF4-FFF2-40B4-BE49-F238E27FC236}">
                <a16:creationId xmlns:a16="http://schemas.microsoft.com/office/drawing/2014/main" id="{1FB0907C-26AA-E411-789A-3B250ADA44C8}"/>
              </a:ext>
            </a:extLst>
          </p:cNvPr>
          <p:cNvSpPr>
            <a:spLocks noGrp="1"/>
          </p:cNvSpPr>
          <p:nvPr>
            <p:ph type="sldNum" sz="quarter" idx="5"/>
          </p:nvPr>
        </p:nvSpPr>
        <p:spPr/>
        <p:txBody>
          <a:bodyPr/>
          <a:lstStyle/>
          <a:p>
            <a:fld id="{C3F2175B-0167-B340-A3BF-614878EE910E}" type="slidenum">
              <a:rPr lang="da-DK" smtClean="0"/>
              <a:t>10</a:t>
            </a:fld>
            <a:endParaRPr lang="da-DK"/>
          </a:p>
        </p:txBody>
      </p:sp>
    </p:spTree>
    <p:extLst>
      <p:ext uri="{BB962C8B-B14F-4D97-AF65-F5344CB8AC3E}">
        <p14:creationId xmlns:p14="http://schemas.microsoft.com/office/powerpoint/2010/main" val="874042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91703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BDCB-8697-6DF3-1F98-C878F79FD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ED68E-B183-EAD6-D54D-144A579CF8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672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19680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3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405328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2694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2457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60453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940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268699"/>
            <a:ext cx="10515600" cy="507831"/>
          </a:xfrm>
          <a:prstGeom prst="rect">
            <a:avLst/>
          </a:prstGeom>
        </p:spPr>
        <p:txBody>
          <a:bodyPr vert="horz" lIns="91440" tIns="45720" rIns="91440" bIns="45720" rtlCol="0" anchor="t" anchorCtr="0">
            <a:spAutoFit/>
          </a:bodyPr>
          <a:lstStyle/>
          <a:p>
            <a:r>
              <a:rPr lang="da-DK"/>
              <a:t>KLIK FOR AT REDIGERE TITELTYPOGRAFIEN</a:t>
            </a:r>
            <a:endParaRPr lang="en-US"/>
          </a:p>
        </p:txBody>
      </p:sp>
      <p:sp>
        <p:nvSpPr>
          <p:cNvPr id="3" name="Text Placeholder 2"/>
          <p:cNvSpPr>
            <a:spLocks noGrp="1"/>
          </p:cNvSpPr>
          <p:nvPr>
            <p:ph type="body" idx="1"/>
          </p:nvPr>
        </p:nvSpPr>
        <p:spPr>
          <a:xfrm>
            <a:off x="838200" y="2324776"/>
            <a:ext cx="10515600" cy="1485535"/>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5" y="157477"/>
            <a:ext cx="2356068" cy="369332"/>
          </a:xfrm>
          <a:prstGeom prst="rect">
            <a:avLst/>
          </a:prstGeom>
          <a:noFill/>
        </p:spPr>
        <p:txBody>
          <a:bodyPr wrap="square" rtlCol="0">
            <a:spAutoFit/>
          </a:bodyPr>
          <a:lstStyle/>
          <a:p>
            <a:r>
              <a:rPr lang="da-DK" kern="0" cap="all" spc="600" dirty="0">
                <a:solidFill>
                  <a:srgbClr val="222020"/>
                </a:solidFill>
                <a:effectLst/>
                <a:latin typeface="Obvia Expanded" panose="02000503040000020004" pitchFamily="2" charset="77"/>
              </a:rPr>
              <a:t>Hjertestop</a:t>
            </a:r>
            <a:endParaRPr lang="da-DK" dirty="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2677301869"/>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7"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5" y="157477"/>
            <a:ext cx="1543268" cy="369332"/>
          </a:xfrm>
          <a:prstGeom prst="rect">
            <a:avLst/>
          </a:prstGeom>
          <a:noFill/>
        </p:spPr>
        <p:txBody>
          <a:bodyPr wrap="square" rtlCol="0">
            <a:spAutoFit/>
          </a:bodyPr>
          <a:lstStyle/>
          <a:p>
            <a:r>
              <a:rPr lang="da-DK" kern="0" cap="all" spc="300" dirty="0">
                <a:solidFill>
                  <a:srgbClr val="222020"/>
                </a:solidFill>
                <a:effectLst/>
                <a:latin typeface="Obvia Expanded" panose="02000503040000020004" pitchFamily="2" charset="77"/>
              </a:rPr>
              <a:t>stroke</a:t>
            </a:r>
            <a:endParaRPr lang="da-DK" spc="300" dirty="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35308088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62E3C9F-19FD-004E-3DFB-2056DE78EBEF}"/>
              </a:ext>
            </a:extLst>
          </p:cNvPr>
          <p:cNvSpPr/>
          <p:nvPr userDrawn="1"/>
        </p:nvSpPr>
        <p:spPr>
          <a:xfrm>
            <a:off x="0" y="0"/>
            <a:ext cx="12192000" cy="71763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600">
                <a:solidFill>
                  <a:srgbClr val="222020"/>
                </a:solidFill>
                <a:effectLst/>
                <a:latin typeface="Obvia Expanded" panose="02000503040000020004" pitchFamily="2" charset="77"/>
              </a:rPr>
              <a:t>forebyggelse</a:t>
            </a:r>
            <a:endParaRPr lang="da-DK"/>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42716085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77369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video" Target="https://www.youtube.com/embed/9Rnw3ACtPic?feature=oembed" TargetMode="External"/><Relationship Id="rId6" Type="http://schemas.openxmlformats.org/officeDocument/2006/relationships/image" Target="../media/image24.jpe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12.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27.sv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20.xml"/><Relationship Id="rId7" Type="http://schemas.openxmlformats.org/officeDocument/2006/relationships/image" Target="../media/image12.svg"/><Relationship Id="rId2" Type="http://schemas.openxmlformats.org/officeDocument/2006/relationships/slideLayout" Target="../slideLayouts/slideLayout4.xml"/><Relationship Id="rId1" Type="http://schemas.openxmlformats.org/officeDocument/2006/relationships/video" Target="https://www.youtube.com/embed/p-HiZ2i1T8o?feature=oembed" TargetMode="Externa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3.xml"/><Relationship Id="rId7" Type="http://schemas.openxmlformats.org/officeDocument/2006/relationships/image" Target="../media/image12.svg"/><Relationship Id="rId2" Type="http://schemas.openxmlformats.org/officeDocument/2006/relationships/slideLayout" Target="../slideLayouts/slideLayout4.xml"/><Relationship Id="rId1" Type="http://schemas.openxmlformats.org/officeDocument/2006/relationships/video" Target="https://www.youtube.com/embed/9akQ-KYY8jo?feature=oembed" TargetMode="Externa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39.jpe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hyperlink" Target="https://www.herlevhospital.dk/afdelinger-og-klinikker/Afdeling-for-Hjerne%E2%80%90og-Nervesygdomme/boern-og-unge-paaroerende/viden-om-sygdommen/Sider/Hvad-er-en-blodprop-i-hjernen.asp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2.svg"/></Relationships>
</file>

<file path=ppt/slides/_rels/slide3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30.xml"/><Relationship Id="rId7" Type="http://schemas.openxmlformats.org/officeDocument/2006/relationships/image" Target="../media/image12.svg"/><Relationship Id="rId2" Type="http://schemas.openxmlformats.org/officeDocument/2006/relationships/slideLayout" Target="../slideLayouts/slideLayout4.xml"/><Relationship Id="rId1" Type="http://schemas.openxmlformats.org/officeDocument/2006/relationships/video" Target="https://www.youtube.com/embed/OzAmwzYogxA?feature=oembed" TargetMode="Externa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4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notesSlide" Target="../notesSlides/notesSlide37.xml"/><Relationship Id="rId7"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video" Target="https://www.youtube.com/embed/Fdo1bigqtcU?feature=oembed" TargetMode="External"/><Relationship Id="rId6" Type="http://schemas.openxmlformats.org/officeDocument/2006/relationships/image" Target="../media/image42.jpeg"/><Relationship Id="rId5" Type="http://schemas.openxmlformats.org/officeDocument/2006/relationships/image" Target="../media/image22.sv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https://www.hjernesagen.dk/news/det-kunne-have-aendret-vores-liv-for-evigt/" TargetMode="External"/><Relationship Id="rId7" Type="http://schemas.openxmlformats.org/officeDocument/2006/relationships/image" Target="../media/image12.sv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46.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12.sv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4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4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8.xml"/><Relationship Id="rId7" Type="http://schemas.openxmlformats.org/officeDocument/2006/relationships/image" Target="../media/image12.svg"/><Relationship Id="rId2" Type="http://schemas.openxmlformats.org/officeDocument/2006/relationships/slideLayout" Target="../slideLayouts/slideLayout4.xml"/><Relationship Id="rId1" Type="http://schemas.openxmlformats.org/officeDocument/2006/relationships/video" Target="https://www.youtube.com/embed/-E5csqJDTZo?feature=oembed" TargetMode="Externa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45E17-8D46-810B-14AA-B5FCC4E51E4A}"/>
              </a:ext>
            </a:extLst>
          </p:cNvPr>
          <p:cNvSpPr/>
          <p:nvPr/>
        </p:nvSpPr>
        <p:spPr>
          <a:xfrm>
            <a:off x="0" y="0"/>
            <a:ext cx="12192000" cy="6858000"/>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a:extLst>
              <a:ext uri="{FF2B5EF4-FFF2-40B4-BE49-F238E27FC236}">
                <a16:creationId xmlns:a16="http://schemas.microsoft.com/office/drawing/2014/main" id="{06A1CF72-A158-9D3B-C658-036F5B5318C0}"/>
              </a:ext>
            </a:extLst>
          </p:cNvPr>
          <p:cNvSpPr>
            <a:spLocks noGrp="1"/>
          </p:cNvSpPr>
          <p:nvPr>
            <p:ph type="ctrTitle"/>
          </p:nvPr>
        </p:nvSpPr>
        <p:spPr>
          <a:xfrm>
            <a:off x="0" y="2564349"/>
            <a:ext cx="12192000" cy="1017431"/>
          </a:xfrm>
        </p:spPr>
        <p:txBody>
          <a:bodyPr>
            <a:noAutofit/>
          </a:bodyPr>
          <a:lstStyle/>
          <a:p>
            <a:pPr algn="ctr"/>
            <a:r>
              <a:rPr lang="da-DK" sz="4400" kern="0" cap="all" noProof="0" dirty="0">
                <a:solidFill>
                  <a:srgbClr val="222020"/>
                </a:solidFill>
                <a:latin typeface="Obvia Expanded"/>
              </a:rPr>
              <a:t>FØRSTEHJÆLP VED </a:t>
            </a:r>
            <a:br>
              <a:rPr lang="da-DK" sz="4400" kern="0" cap="all" noProof="0" dirty="0">
                <a:solidFill>
                  <a:srgbClr val="222020"/>
                </a:solidFill>
                <a:latin typeface="Obvia Expanded"/>
              </a:rPr>
            </a:br>
            <a:r>
              <a:rPr lang="da-DK" sz="4400" kern="0" cap="all" noProof="0" dirty="0">
                <a:solidFill>
                  <a:srgbClr val="222020"/>
                </a:solidFill>
                <a:latin typeface="Obvia Expanded"/>
              </a:rPr>
              <a:t>Stroke</a:t>
            </a:r>
            <a:endParaRPr lang="da-DK" sz="4400" kern="0" cap="all" spc="600" noProof="0" dirty="0">
              <a:solidFill>
                <a:srgbClr val="222020"/>
              </a:solidFill>
              <a:effectLst/>
              <a:latin typeface="Obvia Expanded" panose="02000503040000020004" pitchFamily="2" charset="77"/>
            </a:endParaRPr>
          </a:p>
        </p:txBody>
      </p:sp>
      <p:pic>
        <p:nvPicPr>
          <p:cNvPr id="6" name="Billede 5">
            <a:extLst>
              <a:ext uri="{FF2B5EF4-FFF2-40B4-BE49-F238E27FC236}">
                <a16:creationId xmlns:a16="http://schemas.microsoft.com/office/drawing/2014/main" id="{3A21BE42-F842-16C3-120F-CF47F133EC7E}"/>
              </a:ext>
            </a:extLst>
          </p:cNvPr>
          <p:cNvPicPr>
            <a:picLocks noChangeAspect="1"/>
          </p:cNvPicPr>
          <p:nvPr/>
        </p:nvPicPr>
        <p:blipFill>
          <a:blip r:embed="rId3"/>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2DC54DDB-9C71-85D9-C601-CB3657567647}"/>
              </a:ext>
            </a:extLst>
          </p:cNvPr>
          <p:cNvPicPr>
            <a:picLocks noChangeAspect="1"/>
          </p:cNvPicPr>
          <p:nvPr/>
        </p:nvPicPr>
        <p:blipFill>
          <a:blip r:embed="rId4"/>
          <a:stretch>
            <a:fillRect/>
          </a:stretch>
        </p:blipFill>
        <p:spPr>
          <a:xfrm>
            <a:off x="0" y="6466181"/>
            <a:ext cx="12192000" cy="391819"/>
          </a:xfrm>
          <a:prstGeom prst="rect">
            <a:avLst/>
          </a:prstGeom>
        </p:spPr>
      </p:pic>
      <p:sp>
        <p:nvSpPr>
          <p:cNvPr id="5" name="Tekstfelt 4">
            <a:extLst>
              <a:ext uri="{FF2B5EF4-FFF2-40B4-BE49-F238E27FC236}">
                <a16:creationId xmlns:a16="http://schemas.microsoft.com/office/drawing/2014/main" id="{33546AA4-5A76-6624-BF91-BE64F567DDB9}"/>
              </a:ext>
            </a:extLst>
          </p:cNvPr>
          <p:cNvSpPr txBox="1"/>
          <p:nvPr/>
        </p:nvSpPr>
        <p:spPr>
          <a:xfrm>
            <a:off x="5171972" y="4175171"/>
            <a:ext cx="1848051" cy="307777"/>
          </a:xfrm>
          <a:prstGeom prst="rect">
            <a:avLst/>
          </a:prstGeom>
          <a:noFill/>
        </p:spPr>
        <p:txBody>
          <a:bodyPr wrap="square" rtlCol="0">
            <a:spAutoFit/>
          </a:bodyPr>
          <a:lstStyle/>
          <a:p>
            <a:pPr algn="ctr"/>
            <a:r>
              <a:rPr lang="da-DK" sz="1400" dirty="0">
                <a:latin typeface="Obvia Expanded" panose="02000503040000020004"/>
                <a:cs typeface="Helvetica" panose="020B0604020202020204" pitchFamily="34" charset="0"/>
              </a:rPr>
              <a:t>Projektet er støttet af:</a:t>
            </a:r>
          </a:p>
        </p:txBody>
      </p:sp>
      <p:pic>
        <p:nvPicPr>
          <p:cNvPr id="7" name="Billede 6">
            <a:extLst>
              <a:ext uri="{FF2B5EF4-FFF2-40B4-BE49-F238E27FC236}">
                <a16:creationId xmlns:a16="http://schemas.microsoft.com/office/drawing/2014/main" id="{6EF1513A-18ED-3F3A-A913-443C2A8CA4CC}"/>
              </a:ext>
            </a:extLst>
          </p:cNvPr>
          <p:cNvPicPr>
            <a:picLocks noChangeAspect="1"/>
          </p:cNvPicPr>
          <p:nvPr/>
        </p:nvPicPr>
        <p:blipFill>
          <a:blip r:embed="rId5"/>
          <a:stretch>
            <a:fillRect/>
          </a:stretch>
        </p:blipFill>
        <p:spPr>
          <a:xfrm>
            <a:off x="4782589" y="4878412"/>
            <a:ext cx="2626821" cy="147004"/>
          </a:xfrm>
          <a:prstGeom prst="rect">
            <a:avLst/>
          </a:prstGeom>
        </p:spPr>
      </p:pic>
    </p:spTree>
    <p:extLst>
      <p:ext uri="{BB962C8B-B14F-4D97-AF65-F5344CB8AC3E}">
        <p14:creationId xmlns:p14="http://schemas.microsoft.com/office/powerpoint/2010/main" val="196242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97FE8-7AC7-F127-C6B9-609E0B7C6401}"/>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BD1F50B3-A753-13B4-44F6-91DDD3CFACAC}"/>
              </a:ext>
            </a:extLst>
          </p:cNvPr>
          <p:cNvSpPr/>
          <p:nvPr/>
        </p:nvSpPr>
        <p:spPr>
          <a:xfrm>
            <a:off x="1136596" y="1825601"/>
            <a:ext cx="10231753" cy="391243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DA86C92A-E909-6E18-EB7E-E6C12FD5AE12}"/>
              </a:ext>
            </a:extLst>
          </p:cNvPr>
          <p:cNvSpPr>
            <a:spLocks noGrp="1"/>
          </p:cNvSpPr>
          <p:nvPr>
            <p:ph type="ctrTitle"/>
          </p:nvPr>
        </p:nvSpPr>
        <p:spPr>
          <a:xfrm>
            <a:off x="1080911" y="1119968"/>
            <a:ext cx="2544884" cy="507831"/>
          </a:xfrm>
        </p:spPr>
        <p:txBody>
          <a:bodyPr/>
          <a:lstStyle/>
          <a:p>
            <a:r>
              <a:rPr lang="da-DK" spc="300" noProof="0" dirty="0">
                <a:latin typeface="Obvia Expanded"/>
              </a:rPr>
              <a:t>REFLEKSION</a:t>
            </a:r>
            <a:endParaRPr lang="da-DK" spc="300" noProof="0" dirty="0"/>
          </a:p>
        </p:txBody>
      </p:sp>
      <p:sp>
        <p:nvSpPr>
          <p:cNvPr id="3" name="Subtitle 2">
            <a:extLst>
              <a:ext uri="{FF2B5EF4-FFF2-40B4-BE49-F238E27FC236}">
                <a16:creationId xmlns:a16="http://schemas.microsoft.com/office/drawing/2014/main" id="{3371E3B0-ECCD-23C6-7D04-37BE904232CC}"/>
              </a:ext>
            </a:extLst>
          </p:cNvPr>
          <p:cNvSpPr>
            <a:spLocks noGrp="1"/>
          </p:cNvSpPr>
          <p:nvPr>
            <p:ph type="subTitle" idx="1"/>
          </p:nvPr>
        </p:nvSpPr>
        <p:spPr>
          <a:xfrm>
            <a:off x="1333965" y="2013039"/>
            <a:ext cx="9721440" cy="3323987"/>
          </a:xfrm>
        </p:spPr>
        <p:txBody>
          <a:bodyPr vert="horz" wrap="square" lIns="91440" tIns="45720" rIns="91440" bIns="45720" rtlCol="0" anchor="t">
            <a:spAutoFit/>
          </a:bodyPr>
          <a:lstStyle/>
          <a:p>
            <a:pPr>
              <a:lnSpc>
                <a:spcPct val="100000"/>
              </a:lnSpc>
            </a:pPr>
            <a:r>
              <a:rPr lang="da-DK" b="1" noProof="0" dirty="0">
                <a:latin typeface="Helvetica"/>
                <a:cs typeface="Helvetica"/>
              </a:rPr>
              <a:t>Alene: </a:t>
            </a:r>
            <a:r>
              <a:rPr lang="da-DK" noProof="0" dirty="0">
                <a:latin typeface="Helvetica"/>
                <a:cs typeface="Helvetica"/>
              </a:rPr>
              <a:t>Når I har set filmen, kan du overveje:</a:t>
            </a:r>
            <a:endParaRPr lang="da-DK" noProof="0" dirty="0">
              <a:cs typeface="Helvetica"/>
            </a:endParaRPr>
          </a:p>
          <a:p>
            <a:pPr marL="342900" indent="-342900">
              <a:lnSpc>
                <a:spcPct val="100000"/>
              </a:lnSpc>
              <a:buChar char="•"/>
            </a:pPr>
            <a:r>
              <a:rPr lang="da-DK" noProof="0" dirty="0">
                <a:latin typeface="Helvetica"/>
                <a:cs typeface="Helvetica"/>
              </a:rPr>
              <a:t>Hvad er et stroke, og hvad sker der i hjernen, når en person får et stroke?</a:t>
            </a:r>
            <a:endParaRPr lang="da-DK" noProof="0" dirty="0">
              <a:cs typeface="Helvetica" pitchFamily="2" charset="0"/>
            </a:endParaRPr>
          </a:p>
          <a:p>
            <a:pPr marL="342900" indent="-342900">
              <a:lnSpc>
                <a:spcPct val="100000"/>
              </a:lnSpc>
              <a:buChar char="•"/>
            </a:pPr>
            <a:r>
              <a:rPr lang="da-DK" noProof="0" dirty="0">
                <a:latin typeface="Helvetica"/>
                <a:cs typeface="Helvetica"/>
              </a:rPr>
              <a:t>Hvad er forskellen på en blodprop i hjernen og en hjerneblødning?</a:t>
            </a:r>
            <a:endParaRPr lang="da-DK" noProof="0" dirty="0">
              <a:cs typeface="Helvetica" pitchFamily="2" charset="0"/>
            </a:endParaRPr>
          </a:p>
          <a:p>
            <a:pPr marL="342900" indent="-342900">
              <a:lnSpc>
                <a:spcPct val="100000"/>
              </a:lnSpc>
              <a:buChar char="•"/>
            </a:pPr>
            <a:r>
              <a:rPr lang="da-DK" noProof="0" dirty="0">
                <a:latin typeface="Helvetica"/>
                <a:cs typeface="Helvetica"/>
              </a:rPr>
              <a:t>Hvor mange mennesker bliver indlagt med stroke hvert år i Danmark?</a:t>
            </a:r>
            <a:endParaRPr lang="da-DK" noProof="0" dirty="0">
              <a:cs typeface="Helvetica" pitchFamily="2" charset="0"/>
            </a:endParaRPr>
          </a:p>
          <a:p>
            <a:pPr marL="342900" indent="-342900">
              <a:lnSpc>
                <a:spcPct val="100000"/>
              </a:lnSpc>
              <a:buChar char="•"/>
            </a:pPr>
            <a:r>
              <a:rPr lang="da-DK" noProof="0" dirty="0">
                <a:latin typeface="Helvetica"/>
                <a:cs typeface="Helvetica"/>
              </a:rPr>
              <a:t>Hvorfor er det vigtigt at få hurtig behandling ved stroke?</a:t>
            </a:r>
            <a:endParaRPr lang="da-DK" noProof="0" dirty="0">
              <a:cs typeface="Helvetica"/>
            </a:endParaRPr>
          </a:p>
          <a:p>
            <a:pPr>
              <a:lnSpc>
                <a:spcPct val="100000"/>
              </a:lnSpc>
            </a:pPr>
            <a:r>
              <a:rPr lang="da-DK" b="1" noProof="0" dirty="0">
                <a:latin typeface="Helvetica"/>
                <a:cs typeface="Helvetica"/>
              </a:rPr>
              <a:t>To og to: </a:t>
            </a:r>
            <a:r>
              <a:rPr lang="da-DK" noProof="0" dirty="0">
                <a:latin typeface="Helvetica"/>
                <a:cs typeface="Helvetica"/>
              </a:rPr>
              <a:t>Tal med din sidemakker om jeres overvejelser.</a:t>
            </a:r>
          </a:p>
          <a:p>
            <a:pPr>
              <a:lnSpc>
                <a:spcPct val="100000"/>
              </a:lnSpc>
            </a:pPr>
            <a:r>
              <a:rPr lang="da-DK" b="1" noProof="0" dirty="0">
                <a:latin typeface="Helvetica"/>
                <a:cs typeface="Helvetica"/>
              </a:rPr>
              <a:t>Fælles: </a:t>
            </a:r>
            <a:r>
              <a:rPr lang="da-DK" noProof="0" dirty="0">
                <a:latin typeface="Helvetica"/>
                <a:cs typeface="Helvetica"/>
              </a:rPr>
              <a:t>Del overvejelserne med resten af klassen og tal om, hvorfor det er vigtigt at lære om stroke i skolen. </a:t>
            </a:r>
          </a:p>
        </p:txBody>
      </p:sp>
      <p:pic>
        <p:nvPicPr>
          <p:cNvPr id="7" name="Graphic 6" descr="Ur med massiv udfyldning">
            <a:extLst>
              <a:ext uri="{FF2B5EF4-FFF2-40B4-BE49-F238E27FC236}">
                <a16:creationId xmlns:a16="http://schemas.microsoft.com/office/drawing/2014/main" id="{DE45E553-8BD1-E32B-4CCB-ACB0C7E16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0779" y="1204717"/>
            <a:ext cx="345846" cy="320491"/>
          </a:xfrm>
          <a:prstGeom prst="rect">
            <a:avLst/>
          </a:prstGeom>
        </p:spPr>
      </p:pic>
      <p:sp>
        <p:nvSpPr>
          <p:cNvPr id="9" name="TextBox 8">
            <a:extLst>
              <a:ext uri="{FF2B5EF4-FFF2-40B4-BE49-F238E27FC236}">
                <a16:creationId xmlns:a16="http://schemas.microsoft.com/office/drawing/2014/main" id="{B5161FED-CE22-6530-820A-E05627B7BE33}"/>
              </a:ext>
            </a:extLst>
          </p:cNvPr>
          <p:cNvSpPr txBox="1"/>
          <p:nvPr/>
        </p:nvSpPr>
        <p:spPr>
          <a:xfrm>
            <a:off x="4246625" y="1214182"/>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5 min.</a:t>
            </a:r>
          </a:p>
        </p:txBody>
      </p:sp>
      <p:pic>
        <p:nvPicPr>
          <p:cNvPr id="6" name="Graphic 5" descr="Hoved med tandhjul med massiv udfyldning">
            <a:extLst>
              <a:ext uri="{FF2B5EF4-FFF2-40B4-BE49-F238E27FC236}">
                <a16:creationId xmlns:a16="http://schemas.microsoft.com/office/drawing/2014/main" id="{CABA89A7-70E3-4651-3FE1-211418CB43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345" y="1019699"/>
            <a:ext cx="601251" cy="705633"/>
          </a:xfrm>
          <a:prstGeom prst="rect">
            <a:avLst/>
          </a:prstGeom>
        </p:spPr>
      </p:pic>
      <p:sp>
        <p:nvSpPr>
          <p:cNvPr id="8" name="TextBox 7">
            <a:extLst>
              <a:ext uri="{FF2B5EF4-FFF2-40B4-BE49-F238E27FC236}">
                <a16:creationId xmlns:a16="http://schemas.microsoft.com/office/drawing/2014/main" id="{84E82CD4-BD00-CDD8-E6CC-70929E780769}"/>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3443131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B77DF-435C-652E-8697-28C782B879FA}"/>
              </a:ext>
            </a:extLst>
          </p:cNvPr>
          <p:cNvSpPr>
            <a:spLocks noGrp="1"/>
          </p:cNvSpPr>
          <p:nvPr>
            <p:ph type="ctrTitle"/>
          </p:nvPr>
        </p:nvSpPr>
        <p:spPr>
          <a:xfrm>
            <a:off x="1076207" y="875376"/>
            <a:ext cx="3822073" cy="507831"/>
          </a:xfrm>
        </p:spPr>
        <p:txBody>
          <a:bodyPr/>
          <a:lstStyle/>
          <a:p>
            <a:r>
              <a:rPr lang="da-DK" spc="300" noProof="0" dirty="0">
                <a:latin typeface="Obvia Expanded"/>
              </a:rPr>
              <a:t>STRÆK</a:t>
            </a:r>
            <a:r>
              <a:rPr lang="da-DK" noProof="0" dirty="0">
                <a:latin typeface="Obvia Expanded"/>
              </a:rPr>
              <a:t> </a:t>
            </a:r>
            <a:r>
              <a:rPr lang="da-DK" spc="300" noProof="0" dirty="0">
                <a:latin typeface="Obvia Expanded"/>
              </a:rPr>
              <a:t>SNAK</a:t>
            </a:r>
            <a:r>
              <a:rPr lang="da-DK" noProof="0" dirty="0">
                <a:latin typeface="Obvia Expanded"/>
              </a:rPr>
              <a:t> SMIL</a:t>
            </a:r>
            <a:endParaRPr lang="da-DK" noProof="0" dirty="0"/>
          </a:p>
        </p:txBody>
      </p:sp>
      <p:pic>
        <p:nvPicPr>
          <p:cNvPr id="5" name="Graphic 4" descr="Videokamera med massiv udfyldning">
            <a:extLst>
              <a:ext uri="{FF2B5EF4-FFF2-40B4-BE49-F238E27FC236}">
                <a16:creationId xmlns:a16="http://schemas.microsoft.com/office/drawing/2014/main" id="{752D0B28-E4B7-4CA2-F6E3-B9B9522C2A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8522" y="657849"/>
            <a:ext cx="811659" cy="811659"/>
          </a:xfrm>
          <a:prstGeom prst="rect">
            <a:avLst/>
          </a:prstGeom>
        </p:spPr>
      </p:pic>
      <p:pic>
        <p:nvPicPr>
          <p:cNvPr id="6" name="Online Media 5" title="Strike. Snak. Smil.">
            <a:hlinkClick r:id="" action="ppaction://media"/>
            <a:extLst>
              <a:ext uri="{FF2B5EF4-FFF2-40B4-BE49-F238E27FC236}">
                <a16:creationId xmlns:a16="http://schemas.microsoft.com/office/drawing/2014/main" id="{F1151103-EEA8-C1F4-6B11-BC65B4F6FAAE}"/>
              </a:ext>
            </a:extLst>
          </p:cNvPr>
          <p:cNvPicPr>
            <a:picLocks noRot="1" noChangeAspect="1"/>
          </p:cNvPicPr>
          <p:nvPr>
            <a:videoFile r:link="rId1"/>
          </p:nvPr>
        </p:nvPicPr>
        <p:blipFill>
          <a:blip r:embed="rId6"/>
          <a:stretch>
            <a:fillRect/>
          </a:stretch>
        </p:blipFill>
        <p:spPr>
          <a:xfrm>
            <a:off x="1878579" y="1469508"/>
            <a:ext cx="8434842" cy="4787161"/>
          </a:xfrm>
          <a:prstGeom prst="rect">
            <a:avLst/>
          </a:prstGeom>
        </p:spPr>
      </p:pic>
      <p:pic>
        <p:nvPicPr>
          <p:cNvPr id="8" name="Graphic 7" descr="Ur med massiv udfyldning">
            <a:extLst>
              <a:ext uri="{FF2B5EF4-FFF2-40B4-BE49-F238E27FC236}">
                <a16:creationId xmlns:a16="http://schemas.microsoft.com/office/drawing/2014/main" id="{0B15ED98-D107-C46C-4C82-55F0B40974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7710" y="938822"/>
            <a:ext cx="403781" cy="388071"/>
          </a:xfrm>
          <a:prstGeom prst="rect">
            <a:avLst/>
          </a:prstGeom>
        </p:spPr>
      </p:pic>
      <p:sp>
        <p:nvSpPr>
          <p:cNvPr id="10" name="TextBox 9">
            <a:extLst>
              <a:ext uri="{FF2B5EF4-FFF2-40B4-BE49-F238E27FC236}">
                <a16:creationId xmlns:a16="http://schemas.microsoft.com/office/drawing/2014/main" id="{EB03F458-2B56-D517-22C0-5122677E1461}"/>
              </a:ext>
            </a:extLst>
          </p:cNvPr>
          <p:cNvSpPr txBox="1"/>
          <p:nvPr/>
        </p:nvSpPr>
        <p:spPr>
          <a:xfrm>
            <a:off x="5470824" y="97541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7" name="TextBox 7">
            <a:extLst>
              <a:ext uri="{FF2B5EF4-FFF2-40B4-BE49-F238E27FC236}">
                <a16:creationId xmlns:a16="http://schemas.microsoft.com/office/drawing/2014/main" id="{58943BC1-1403-F07E-0E21-25FD585EB2EE}"/>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200948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66171-ED90-FEBC-D3ED-DDD2FB2E85DD}"/>
              </a:ext>
            </a:extLst>
          </p:cNvPr>
          <p:cNvSpPr>
            <a:spLocks noGrp="1"/>
          </p:cNvSpPr>
          <p:nvPr>
            <p:ph type="ctrTitle"/>
          </p:nvPr>
        </p:nvSpPr>
        <p:spPr>
          <a:xfrm>
            <a:off x="1094895" y="1987234"/>
            <a:ext cx="2003841" cy="507831"/>
          </a:xfrm>
        </p:spPr>
        <p:txBody>
          <a:bodyPr/>
          <a:lstStyle/>
          <a:p>
            <a:r>
              <a:rPr lang="da-DK" spc="300" noProof="0" dirty="0"/>
              <a:t>STRÆK</a:t>
            </a:r>
          </a:p>
        </p:txBody>
      </p:sp>
      <p:sp>
        <p:nvSpPr>
          <p:cNvPr id="3" name="Undertitel 2">
            <a:extLst>
              <a:ext uri="{FF2B5EF4-FFF2-40B4-BE49-F238E27FC236}">
                <a16:creationId xmlns:a16="http://schemas.microsoft.com/office/drawing/2014/main" id="{AA4A6875-3A06-E81B-A5D0-2BA2524D93F9}"/>
              </a:ext>
            </a:extLst>
          </p:cNvPr>
          <p:cNvSpPr>
            <a:spLocks noGrp="1"/>
          </p:cNvSpPr>
          <p:nvPr>
            <p:ph type="subTitle" idx="1"/>
          </p:nvPr>
        </p:nvSpPr>
        <p:spPr>
          <a:xfrm>
            <a:off x="1094895" y="2691408"/>
            <a:ext cx="5254978" cy="2831544"/>
          </a:xfrm>
        </p:spPr>
        <p:txBody>
          <a:bodyPr vert="horz" lIns="91440" tIns="45720" rIns="91440" bIns="45720" rtlCol="0" anchor="t">
            <a:spAutoFit/>
          </a:bodyPr>
          <a:lstStyle/>
          <a:p>
            <a:pPr rtl="0">
              <a:lnSpc>
                <a:spcPct val="100000"/>
              </a:lnSpc>
              <a:spcBef>
                <a:spcPts val="0"/>
              </a:spcBef>
              <a:spcAft>
                <a:spcPts val="0"/>
              </a:spcAft>
            </a:pPr>
            <a:r>
              <a:rPr lang="da-DK" b="1" i="0" u="none" strike="noStrike" noProof="0" dirty="0">
                <a:solidFill>
                  <a:srgbClr val="000000"/>
                </a:solidFill>
                <a:effectLst/>
                <a:latin typeface="Helvetica"/>
                <a:cs typeface="Helvetica"/>
              </a:rPr>
              <a:t>Tegn: Hænger den ene arm?</a:t>
            </a:r>
          </a:p>
          <a:p>
            <a:pPr rtl="0">
              <a:lnSpc>
                <a:spcPct val="100000"/>
              </a:lnSpc>
              <a:spcBef>
                <a:spcPts val="0"/>
              </a:spcBef>
              <a:spcAft>
                <a:spcPts val="0"/>
              </a:spcAft>
            </a:pPr>
            <a:br>
              <a:rPr lang="da-DK" b="0" i="0" u="none" strike="noStrike" noProof="0" dirty="0">
                <a:effectLst/>
                <a:latin typeface="Helvetica"/>
              </a:rPr>
            </a:br>
            <a:r>
              <a:rPr lang="da-DK" b="0" i="0" u="none" strike="noStrike" noProof="0" dirty="0">
                <a:solidFill>
                  <a:srgbClr val="000000"/>
                </a:solidFill>
                <a:effectLst/>
                <a:latin typeface="Helvetica"/>
                <a:cs typeface="Helvetica"/>
              </a:rPr>
              <a:t>Bed personen om</a:t>
            </a:r>
            <a:r>
              <a:rPr lang="da-DK" dirty="0">
                <a:solidFill>
                  <a:srgbClr val="000000"/>
                </a:solidFill>
                <a:latin typeface="Helvetica"/>
                <a:cs typeface="Helvetica"/>
              </a:rPr>
              <a:t> </a:t>
            </a:r>
            <a:r>
              <a:rPr lang="da-DK" b="0" i="0" u="none" strike="noStrike" noProof="0" dirty="0">
                <a:solidFill>
                  <a:srgbClr val="000000"/>
                </a:solidFill>
                <a:effectLst/>
                <a:latin typeface="Helvetica"/>
                <a:cs typeface="Helvetica"/>
              </a:rPr>
              <a:t>at løfte armen ligefrem foran sig i 10 sek.</a:t>
            </a:r>
          </a:p>
          <a:p>
            <a:pPr rtl="0">
              <a:lnSpc>
                <a:spcPct val="100000"/>
              </a:lnSpc>
              <a:spcBef>
                <a:spcPts val="0"/>
              </a:spcBef>
              <a:spcAft>
                <a:spcPts val="0"/>
              </a:spcAft>
            </a:pPr>
            <a:br>
              <a:rPr lang="da-DK" b="0" i="0" u="none" strike="noStrike" noProof="0" dirty="0">
                <a:effectLst/>
                <a:latin typeface="Helvetica"/>
              </a:rPr>
            </a:br>
            <a:r>
              <a:rPr lang="da-DK" b="0" i="0" u="none" strike="noStrike" noProof="0" dirty="0">
                <a:solidFill>
                  <a:srgbClr val="000000"/>
                </a:solidFill>
                <a:effectLst/>
                <a:latin typeface="Helvetica"/>
                <a:cs typeface="Helvetica"/>
              </a:rPr>
              <a:t>Kan personen ikke holde armen strakt, </a:t>
            </a:r>
            <a:br>
              <a:rPr lang="da-DK" b="0" i="0" u="none" strike="noStrike" noProof="0" dirty="0">
                <a:effectLst/>
                <a:latin typeface="Helvetica"/>
              </a:rPr>
            </a:br>
            <a:r>
              <a:rPr lang="da-DK" b="0" i="0" u="none" strike="noStrike" noProof="0" dirty="0">
                <a:solidFill>
                  <a:srgbClr val="000000"/>
                </a:solidFill>
                <a:effectLst/>
                <a:latin typeface="Helvetica"/>
                <a:cs typeface="Helvetica"/>
              </a:rPr>
              <a:t>så </a:t>
            </a:r>
            <a:r>
              <a:rPr lang="da-DK" b="1" i="0" u="none" strike="noStrike" noProof="0" dirty="0">
                <a:solidFill>
                  <a:srgbClr val="000000"/>
                </a:solidFill>
                <a:effectLst/>
                <a:latin typeface="Helvetica"/>
                <a:cs typeface="Helvetica"/>
              </a:rPr>
              <a:t>RING 1 - 1 - 2 </a:t>
            </a:r>
            <a:r>
              <a:rPr lang="da-DK" b="0" i="0" u="none" strike="noStrike" noProof="0" dirty="0">
                <a:solidFill>
                  <a:srgbClr val="000000"/>
                </a:solidFill>
                <a:effectLst/>
                <a:latin typeface="Helvetica"/>
                <a:cs typeface="Helvetica"/>
              </a:rPr>
              <a:t>med det samme.</a:t>
            </a:r>
          </a:p>
          <a:p>
            <a:pPr rtl="0">
              <a:lnSpc>
                <a:spcPct val="100000"/>
              </a:lnSpc>
              <a:spcBef>
                <a:spcPts val="0"/>
              </a:spcBef>
              <a:spcAft>
                <a:spcPts val="0"/>
              </a:spcAft>
            </a:pPr>
            <a:br>
              <a:rPr lang="da-DK" sz="1800" b="0" i="0" u="none" strike="noStrike" noProof="0" dirty="0">
                <a:effectLst/>
                <a:latin typeface="Arial" panose="020B0604020202020204" pitchFamily="34" charset="0"/>
              </a:rPr>
            </a:br>
            <a:endParaRPr lang="da-DK" noProof="0" dirty="0"/>
          </a:p>
        </p:txBody>
      </p:sp>
      <p:pic>
        <p:nvPicPr>
          <p:cNvPr id="4" name="Billede 3">
            <a:extLst>
              <a:ext uri="{FF2B5EF4-FFF2-40B4-BE49-F238E27FC236}">
                <a16:creationId xmlns:a16="http://schemas.microsoft.com/office/drawing/2014/main" id="{2985CD50-2895-CDF5-279C-F96F2E51E1E0}"/>
              </a:ext>
            </a:extLst>
          </p:cNvPr>
          <p:cNvPicPr>
            <a:picLocks noChangeAspect="1"/>
          </p:cNvPicPr>
          <p:nvPr/>
        </p:nvPicPr>
        <p:blipFill>
          <a:blip r:embed="rId3"/>
          <a:stretch>
            <a:fillRect/>
          </a:stretch>
        </p:blipFill>
        <p:spPr>
          <a:xfrm>
            <a:off x="7863772" y="1987234"/>
            <a:ext cx="3233333" cy="3600000"/>
          </a:xfrm>
          <a:prstGeom prst="rect">
            <a:avLst/>
          </a:prstGeom>
        </p:spPr>
      </p:pic>
      <p:pic>
        <p:nvPicPr>
          <p:cNvPr id="6" name="Grafik 18" descr="Præsentation med liggende søjlediagram med massiv udfyldning">
            <a:extLst>
              <a:ext uri="{FF2B5EF4-FFF2-40B4-BE49-F238E27FC236}">
                <a16:creationId xmlns:a16="http://schemas.microsoft.com/office/drawing/2014/main" id="{049AB2FB-9363-F04A-23E2-077435031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980" y="1037644"/>
            <a:ext cx="583737" cy="583737"/>
          </a:xfrm>
          <a:prstGeom prst="rect">
            <a:avLst/>
          </a:prstGeom>
        </p:spPr>
      </p:pic>
      <p:pic>
        <p:nvPicPr>
          <p:cNvPr id="7" name="Graphic 6" descr="Ur med massiv udfyldning">
            <a:extLst>
              <a:ext uri="{FF2B5EF4-FFF2-40B4-BE49-F238E27FC236}">
                <a16:creationId xmlns:a16="http://schemas.microsoft.com/office/drawing/2014/main" id="{3C6F9CDB-CF1F-D165-F078-8B96DA6E26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8986" y="1107162"/>
            <a:ext cx="345846" cy="320491"/>
          </a:xfrm>
          <a:prstGeom prst="rect">
            <a:avLst/>
          </a:prstGeom>
        </p:spPr>
      </p:pic>
      <p:sp>
        <p:nvSpPr>
          <p:cNvPr id="9" name="TextBox 8">
            <a:extLst>
              <a:ext uri="{FF2B5EF4-FFF2-40B4-BE49-F238E27FC236}">
                <a16:creationId xmlns:a16="http://schemas.microsoft.com/office/drawing/2014/main" id="{5D81B76B-1F20-39CF-A0AC-FBEB6DEF1172}"/>
              </a:ext>
            </a:extLst>
          </p:cNvPr>
          <p:cNvSpPr txBox="1"/>
          <p:nvPr/>
        </p:nvSpPr>
        <p:spPr>
          <a:xfrm>
            <a:off x="2604342" y="113240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5" name="TextBox 4">
            <a:extLst>
              <a:ext uri="{FF2B5EF4-FFF2-40B4-BE49-F238E27FC236}">
                <a16:creationId xmlns:a16="http://schemas.microsoft.com/office/drawing/2014/main" id="{B2A779A7-59A0-282F-ACE3-0A1D9885D4C7}"/>
              </a:ext>
            </a:extLst>
          </p:cNvPr>
          <p:cNvSpPr txBox="1"/>
          <p:nvPr/>
        </p:nvSpPr>
        <p:spPr>
          <a:xfrm>
            <a:off x="1023717" y="1089617"/>
            <a:ext cx="15806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sp>
        <p:nvSpPr>
          <p:cNvPr id="11" name="TextBox 7">
            <a:extLst>
              <a:ext uri="{FF2B5EF4-FFF2-40B4-BE49-F238E27FC236}">
                <a16:creationId xmlns:a16="http://schemas.microsoft.com/office/drawing/2014/main" id="{A6E13D8F-37C2-8442-80B8-567D3727EED0}"/>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160669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AA4A6875-3A06-E81B-A5D0-2BA2524D93F9}"/>
              </a:ext>
            </a:extLst>
          </p:cNvPr>
          <p:cNvSpPr>
            <a:spLocks noGrp="1"/>
          </p:cNvSpPr>
          <p:nvPr>
            <p:ph type="subTitle" idx="1"/>
          </p:nvPr>
        </p:nvSpPr>
        <p:spPr>
          <a:xfrm>
            <a:off x="1097514" y="2727106"/>
            <a:ext cx="6388208" cy="2554545"/>
          </a:xfrm>
        </p:spPr>
        <p:txBody>
          <a:bodyPr vert="horz" wrap="square" lIns="91440" tIns="45720" rIns="91440" bIns="45720" rtlCol="0" anchor="t">
            <a:spAutoFit/>
          </a:bodyPr>
          <a:lstStyle/>
          <a:p>
            <a:pPr rtl="0">
              <a:lnSpc>
                <a:spcPct val="100000"/>
              </a:lnSpc>
              <a:spcBef>
                <a:spcPts val="0"/>
              </a:spcBef>
              <a:spcAft>
                <a:spcPts val="0"/>
              </a:spcAft>
            </a:pPr>
            <a:r>
              <a:rPr lang="da-DK" b="1" i="0" u="none" strike="noStrike" noProof="0" dirty="0">
                <a:solidFill>
                  <a:srgbClr val="000000"/>
                </a:solidFill>
                <a:effectLst/>
                <a:latin typeface="Helvetica"/>
                <a:cs typeface="Helvetica"/>
              </a:rPr>
              <a:t>Tegn: Hænger ordene ikke sammen og er det svært at forstå, hvad personen siger?</a:t>
            </a:r>
          </a:p>
          <a:p>
            <a:pPr>
              <a:lnSpc>
                <a:spcPct val="100000"/>
              </a:lnSpc>
              <a:spcBef>
                <a:spcPts val="0"/>
              </a:spcBef>
            </a:pPr>
            <a:br>
              <a:rPr lang="da-DK" b="0" i="0" u="none" strike="noStrike" noProof="0" dirty="0">
                <a:effectLst/>
                <a:latin typeface="Helvetica"/>
              </a:rPr>
            </a:br>
            <a:r>
              <a:rPr lang="da-DK" b="0" i="0" u="none" strike="noStrike" noProof="0" dirty="0">
                <a:solidFill>
                  <a:srgbClr val="000000"/>
                </a:solidFill>
                <a:effectLst/>
                <a:latin typeface="Helvetica"/>
                <a:cs typeface="Helvetica"/>
              </a:rPr>
              <a:t>Bed personen om at gentage en sætning</a:t>
            </a:r>
            <a:r>
              <a:rPr lang="da-DK" dirty="0">
                <a:solidFill>
                  <a:srgbClr val="000000"/>
                </a:solidFill>
                <a:latin typeface="Helvetica"/>
                <a:cs typeface="Helvetica"/>
              </a:rPr>
              <a:t>, f.eks. </a:t>
            </a:r>
            <a:r>
              <a:rPr lang="da-DK" b="0" i="0" u="none" strike="noStrike" noProof="0" dirty="0">
                <a:solidFill>
                  <a:srgbClr val="000000"/>
                </a:solidFill>
                <a:effectLst/>
                <a:latin typeface="Helvetica"/>
                <a:cs typeface="Helvetica"/>
              </a:rPr>
              <a:t>’Orkesteret spillede og publikum klappede’</a:t>
            </a:r>
          </a:p>
          <a:p>
            <a:pPr>
              <a:lnSpc>
                <a:spcPct val="100000"/>
              </a:lnSpc>
              <a:spcBef>
                <a:spcPts val="0"/>
              </a:spcBef>
            </a:pPr>
            <a:br>
              <a:rPr lang="da-DK" b="0" i="0" u="none" strike="noStrike" noProof="0" dirty="0">
                <a:effectLst/>
                <a:latin typeface="Helvetica"/>
              </a:rPr>
            </a:br>
            <a:r>
              <a:rPr lang="da-DK" b="0" i="0" u="none" strike="noStrike" noProof="0" dirty="0">
                <a:solidFill>
                  <a:srgbClr val="000000"/>
                </a:solidFill>
                <a:effectLst/>
                <a:latin typeface="Helvetica"/>
                <a:cs typeface="Helvetica"/>
              </a:rPr>
              <a:t>Taler personen mærkeligt eller kan personen ikke rigtig tale, så RING </a:t>
            </a:r>
            <a:r>
              <a:rPr lang="da-DK" b="1" i="0" u="none" strike="noStrike" noProof="0" dirty="0">
                <a:solidFill>
                  <a:srgbClr val="000000"/>
                </a:solidFill>
                <a:effectLst/>
                <a:latin typeface="Helvetica"/>
                <a:cs typeface="Helvetica"/>
              </a:rPr>
              <a:t>1 - 1 - 2 </a:t>
            </a:r>
            <a:r>
              <a:rPr lang="da-DK" b="0" i="0" u="none" strike="noStrike" noProof="0" dirty="0">
                <a:solidFill>
                  <a:srgbClr val="000000"/>
                </a:solidFill>
                <a:effectLst/>
                <a:latin typeface="Helvetica"/>
                <a:cs typeface="Helvetica"/>
              </a:rPr>
              <a:t>med det samme.</a:t>
            </a:r>
            <a:endParaRPr lang="da-DK" noProof="0" dirty="0">
              <a:latin typeface="Helvetica"/>
              <a:cs typeface="Helvetica"/>
            </a:endParaRPr>
          </a:p>
        </p:txBody>
      </p:sp>
      <p:pic>
        <p:nvPicPr>
          <p:cNvPr id="5" name="Billede 4">
            <a:extLst>
              <a:ext uri="{FF2B5EF4-FFF2-40B4-BE49-F238E27FC236}">
                <a16:creationId xmlns:a16="http://schemas.microsoft.com/office/drawing/2014/main" id="{A9B9E3DF-415E-8EE2-51AA-3F5B009EDE98}"/>
              </a:ext>
            </a:extLst>
          </p:cNvPr>
          <p:cNvPicPr>
            <a:picLocks noChangeAspect="1"/>
          </p:cNvPicPr>
          <p:nvPr/>
        </p:nvPicPr>
        <p:blipFill>
          <a:blip r:embed="rId3"/>
          <a:stretch>
            <a:fillRect/>
          </a:stretch>
        </p:blipFill>
        <p:spPr>
          <a:xfrm>
            <a:off x="8837972" y="1979694"/>
            <a:ext cx="2597015" cy="3600000"/>
          </a:xfrm>
          <a:prstGeom prst="rect">
            <a:avLst/>
          </a:prstGeom>
        </p:spPr>
      </p:pic>
      <p:pic>
        <p:nvPicPr>
          <p:cNvPr id="7" name="Graphic 6" descr="Ur med massiv udfyldning">
            <a:extLst>
              <a:ext uri="{FF2B5EF4-FFF2-40B4-BE49-F238E27FC236}">
                <a16:creationId xmlns:a16="http://schemas.microsoft.com/office/drawing/2014/main" id="{DEAA7378-AFFD-7FF7-B7A9-FF3E69F2E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3224" y="1136909"/>
            <a:ext cx="345846" cy="320491"/>
          </a:xfrm>
          <a:prstGeom prst="rect">
            <a:avLst/>
          </a:prstGeom>
        </p:spPr>
      </p:pic>
      <p:sp>
        <p:nvSpPr>
          <p:cNvPr id="4" name="Titel 1">
            <a:extLst>
              <a:ext uri="{FF2B5EF4-FFF2-40B4-BE49-F238E27FC236}">
                <a16:creationId xmlns:a16="http://schemas.microsoft.com/office/drawing/2014/main" id="{3CD08253-51B3-4475-6768-C39C02E5BD61}"/>
              </a:ext>
            </a:extLst>
          </p:cNvPr>
          <p:cNvSpPr txBox="1">
            <a:spLocks/>
          </p:cNvSpPr>
          <p:nvPr/>
        </p:nvSpPr>
        <p:spPr>
          <a:xfrm>
            <a:off x="1094895" y="1979694"/>
            <a:ext cx="1924360" cy="5078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000" b="0" i="0" kern="1200" spc="600">
                <a:solidFill>
                  <a:schemeClr val="tx1"/>
                </a:solidFill>
                <a:latin typeface="Obvia Expanded" panose="02000503040000020004" pitchFamily="2" charset="77"/>
                <a:ea typeface="+mj-ea"/>
                <a:cs typeface="+mj-cs"/>
              </a:defRPr>
            </a:lvl1pPr>
          </a:lstStyle>
          <a:p>
            <a:r>
              <a:rPr lang="da-DK" spc="300" dirty="0"/>
              <a:t>SNAK</a:t>
            </a:r>
          </a:p>
        </p:txBody>
      </p:sp>
      <p:pic>
        <p:nvPicPr>
          <p:cNvPr id="11" name="Grafik 18" descr="Præsentation med liggende søjlediagram med massiv udfyldning">
            <a:extLst>
              <a:ext uri="{FF2B5EF4-FFF2-40B4-BE49-F238E27FC236}">
                <a16:creationId xmlns:a16="http://schemas.microsoft.com/office/drawing/2014/main" id="{F1C334E5-84B1-9DCB-9830-F62D031024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980" y="1037644"/>
            <a:ext cx="583737" cy="583737"/>
          </a:xfrm>
          <a:prstGeom prst="rect">
            <a:avLst/>
          </a:prstGeom>
        </p:spPr>
      </p:pic>
      <p:sp>
        <p:nvSpPr>
          <p:cNvPr id="12" name="TextBox 8">
            <a:extLst>
              <a:ext uri="{FF2B5EF4-FFF2-40B4-BE49-F238E27FC236}">
                <a16:creationId xmlns:a16="http://schemas.microsoft.com/office/drawing/2014/main" id="{732570E2-02EB-7F62-B0DC-4D64CCA4CAE4}"/>
              </a:ext>
            </a:extLst>
          </p:cNvPr>
          <p:cNvSpPr txBox="1"/>
          <p:nvPr/>
        </p:nvSpPr>
        <p:spPr>
          <a:xfrm>
            <a:off x="2778079" y="1149623"/>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13" name="TextBox 4">
            <a:extLst>
              <a:ext uri="{FF2B5EF4-FFF2-40B4-BE49-F238E27FC236}">
                <a16:creationId xmlns:a16="http://schemas.microsoft.com/office/drawing/2014/main" id="{BF565FB4-88D8-81ED-604B-0E7E5BE44CF3}"/>
              </a:ext>
            </a:extLst>
          </p:cNvPr>
          <p:cNvSpPr txBox="1"/>
          <p:nvPr/>
        </p:nvSpPr>
        <p:spPr>
          <a:xfrm>
            <a:off x="1023717" y="1097745"/>
            <a:ext cx="15806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sp>
        <p:nvSpPr>
          <p:cNvPr id="17" name="TextBox 7">
            <a:extLst>
              <a:ext uri="{FF2B5EF4-FFF2-40B4-BE49-F238E27FC236}">
                <a16:creationId xmlns:a16="http://schemas.microsoft.com/office/drawing/2014/main" id="{2276ABD5-931B-89F2-5CBF-08A8D301560B}"/>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247587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AA4A6875-3A06-E81B-A5D0-2BA2524D93F9}"/>
              </a:ext>
            </a:extLst>
          </p:cNvPr>
          <p:cNvSpPr>
            <a:spLocks noGrp="1"/>
          </p:cNvSpPr>
          <p:nvPr>
            <p:ph type="subTitle" idx="1"/>
          </p:nvPr>
        </p:nvSpPr>
        <p:spPr>
          <a:xfrm>
            <a:off x="1094895" y="2763070"/>
            <a:ext cx="6561512" cy="2523768"/>
          </a:xfrm>
        </p:spPr>
        <p:txBody>
          <a:bodyPr vert="horz" wrap="square" lIns="91440" tIns="45720" rIns="91440" bIns="45720" rtlCol="0" anchor="t">
            <a:spAutoFit/>
          </a:bodyPr>
          <a:lstStyle/>
          <a:p>
            <a:pPr rtl="0">
              <a:lnSpc>
                <a:spcPct val="100000"/>
              </a:lnSpc>
              <a:spcBef>
                <a:spcPts val="0"/>
              </a:spcBef>
              <a:spcAft>
                <a:spcPts val="0"/>
              </a:spcAft>
            </a:pPr>
            <a:r>
              <a:rPr lang="da-DK" b="1" i="0" u="none" strike="noStrike" noProof="0" dirty="0">
                <a:solidFill>
                  <a:srgbClr val="000000"/>
                </a:solidFill>
                <a:effectLst/>
                <a:latin typeface="Helvetica"/>
                <a:cs typeface="Helvetica"/>
              </a:rPr>
              <a:t>Tegn: Hænger den ene mundvige?</a:t>
            </a:r>
          </a:p>
          <a:p>
            <a:pPr rtl="0">
              <a:lnSpc>
                <a:spcPct val="100000"/>
              </a:lnSpc>
              <a:spcBef>
                <a:spcPts val="0"/>
              </a:spcBef>
              <a:spcAft>
                <a:spcPts val="0"/>
              </a:spcAft>
            </a:pPr>
            <a:br>
              <a:rPr lang="da-DK" b="0" i="0" u="none" strike="noStrike" noProof="0" dirty="0">
                <a:effectLst/>
                <a:latin typeface="Helvetica"/>
              </a:rPr>
            </a:br>
            <a:r>
              <a:rPr lang="da-DK" b="0" i="0" u="none" strike="noStrike" noProof="0" dirty="0">
                <a:solidFill>
                  <a:srgbClr val="000000"/>
                </a:solidFill>
                <a:effectLst/>
                <a:latin typeface="Helvetica"/>
                <a:cs typeface="Helvetica"/>
              </a:rPr>
              <a:t>Bed personen om at prøve at smile</a:t>
            </a:r>
          </a:p>
          <a:p>
            <a:pPr>
              <a:lnSpc>
                <a:spcPct val="100000"/>
              </a:lnSpc>
              <a:spcBef>
                <a:spcPts val="0"/>
              </a:spcBef>
            </a:pPr>
            <a:br>
              <a:rPr lang="da-DK" b="0" i="0" u="none" strike="noStrike" noProof="0" dirty="0">
                <a:effectLst/>
                <a:latin typeface="Helvetica"/>
              </a:rPr>
            </a:br>
            <a:r>
              <a:rPr lang="da-DK" b="0" i="0" u="none" strike="noStrike" noProof="0" dirty="0">
                <a:solidFill>
                  <a:srgbClr val="000000"/>
                </a:solidFill>
                <a:effectLst/>
                <a:latin typeface="Helvetica"/>
                <a:cs typeface="Helvetica"/>
              </a:rPr>
              <a:t>Er smilet skævt og hænger den ene mundvige, så </a:t>
            </a:r>
            <a:r>
              <a:rPr lang="da-DK" b="1" i="0" u="none" strike="noStrike" noProof="0" dirty="0">
                <a:solidFill>
                  <a:srgbClr val="000000"/>
                </a:solidFill>
                <a:effectLst/>
                <a:latin typeface="Helvetica"/>
                <a:cs typeface="Helvetica"/>
              </a:rPr>
              <a:t>RING 1 - 1 - 2 </a:t>
            </a:r>
            <a:r>
              <a:rPr lang="da-DK" b="0" i="0" u="none" strike="noStrike" noProof="0" dirty="0">
                <a:solidFill>
                  <a:srgbClr val="000000"/>
                </a:solidFill>
                <a:effectLst/>
                <a:latin typeface="Helvetica"/>
                <a:cs typeface="Helvetica"/>
              </a:rPr>
              <a:t>med det samme.</a:t>
            </a:r>
          </a:p>
          <a:p>
            <a:pPr rtl="0">
              <a:lnSpc>
                <a:spcPct val="100000"/>
              </a:lnSpc>
              <a:spcBef>
                <a:spcPts val="0"/>
              </a:spcBef>
              <a:spcAft>
                <a:spcPts val="0"/>
              </a:spcAft>
            </a:pPr>
            <a:br>
              <a:rPr lang="da-DK" sz="1800" b="0" i="0" u="none" strike="noStrike" noProof="0" dirty="0">
                <a:effectLst/>
                <a:latin typeface="Arial" panose="020B0604020202020204" pitchFamily="34" charset="0"/>
              </a:rPr>
            </a:br>
            <a:endParaRPr lang="da-DK" noProof="0" dirty="0"/>
          </a:p>
        </p:txBody>
      </p:sp>
      <p:pic>
        <p:nvPicPr>
          <p:cNvPr id="5" name="Billede 4">
            <a:extLst>
              <a:ext uri="{FF2B5EF4-FFF2-40B4-BE49-F238E27FC236}">
                <a16:creationId xmlns:a16="http://schemas.microsoft.com/office/drawing/2014/main" id="{93169B4C-DD86-7451-DAFF-7E878896AB04}"/>
              </a:ext>
            </a:extLst>
          </p:cNvPr>
          <p:cNvPicPr>
            <a:picLocks noChangeAspect="1"/>
          </p:cNvPicPr>
          <p:nvPr/>
        </p:nvPicPr>
        <p:blipFill>
          <a:blip r:embed="rId3"/>
          <a:stretch>
            <a:fillRect/>
          </a:stretch>
        </p:blipFill>
        <p:spPr>
          <a:xfrm>
            <a:off x="8926389" y="1996117"/>
            <a:ext cx="2466667" cy="3600000"/>
          </a:xfrm>
          <a:prstGeom prst="rect">
            <a:avLst/>
          </a:prstGeom>
        </p:spPr>
      </p:pic>
      <p:pic>
        <p:nvPicPr>
          <p:cNvPr id="12" name="Graphic 6" descr="Ur med massiv udfyldning">
            <a:extLst>
              <a:ext uri="{FF2B5EF4-FFF2-40B4-BE49-F238E27FC236}">
                <a16:creationId xmlns:a16="http://schemas.microsoft.com/office/drawing/2014/main" id="{2C94E4CE-B459-D65F-5DA5-495077F8F3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1419" y="1126796"/>
            <a:ext cx="345846" cy="320491"/>
          </a:xfrm>
          <a:prstGeom prst="rect">
            <a:avLst/>
          </a:prstGeom>
        </p:spPr>
      </p:pic>
      <p:sp>
        <p:nvSpPr>
          <p:cNvPr id="13" name="Titel 1">
            <a:extLst>
              <a:ext uri="{FF2B5EF4-FFF2-40B4-BE49-F238E27FC236}">
                <a16:creationId xmlns:a16="http://schemas.microsoft.com/office/drawing/2014/main" id="{AFF5956B-DD9B-982F-28C4-8F2C8EC06513}"/>
              </a:ext>
            </a:extLst>
          </p:cNvPr>
          <p:cNvSpPr txBox="1">
            <a:spLocks/>
          </p:cNvSpPr>
          <p:nvPr/>
        </p:nvSpPr>
        <p:spPr>
          <a:xfrm>
            <a:off x="1094895" y="1979694"/>
            <a:ext cx="1924360" cy="5078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000" b="0" i="0" kern="1200" spc="600">
                <a:solidFill>
                  <a:schemeClr val="tx1"/>
                </a:solidFill>
                <a:latin typeface="Obvia Expanded" panose="02000503040000020004" pitchFamily="2" charset="77"/>
                <a:ea typeface="+mj-ea"/>
                <a:cs typeface="+mj-cs"/>
              </a:defRPr>
            </a:lvl1pPr>
          </a:lstStyle>
          <a:p>
            <a:r>
              <a:rPr lang="da-DK" spc="300" dirty="0"/>
              <a:t>SMIL</a:t>
            </a:r>
          </a:p>
        </p:txBody>
      </p:sp>
      <p:pic>
        <p:nvPicPr>
          <p:cNvPr id="14" name="Grafik 18" descr="Præsentation med liggende søjlediagram med massiv udfyldning">
            <a:extLst>
              <a:ext uri="{FF2B5EF4-FFF2-40B4-BE49-F238E27FC236}">
                <a16:creationId xmlns:a16="http://schemas.microsoft.com/office/drawing/2014/main" id="{2FF72300-15E1-8EA8-F00F-7E37AC3AD2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980" y="1037644"/>
            <a:ext cx="583737" cy="583737"/>
          </a:xfrm>
          <a:prstGeom prst="rect">
            <a:avLst/>
          </a:prstGeom>
        </p:spPr>
      </p:pic>
      <p:sp>
        <p:nvSpPr>
          <p:cNvPr id="15" name="TextBox 8">
            <a:extLst>
              <a:ext uri="{FF2B5EF4-FFF2-40B4-BE49-F238E27FC236}">
                <a16:creationId xmlns:a16="http://schemas.microsoft.com/office/drawing/2014/main" id="{B928D5BC-8295-50D1-1BF8-FB529B196CCA}"/>
              </a:ext>
            </a:extLst>
          </p:cNvPr>
          <p:cNvSpPr txBox="1"/>
          <p:nvPr/>
        </p:nvSpPr>
        <p:spPr>
          <a:xfrm>
            <a:off x="2777265" y="1139510"/>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16" name="TextBox 4">
            <a:extLst>
              <a:ext uri="{FF2B5EF4-FFF2-40B4-BE49-F238E27FC236}">
                <a16:creationId xmlns:a16="http://schemas.microsoft.com/office/drawing/2014/main" id="{9C3B2059-CD7A-B3D4-67CC-6490ABE30F32}"/>
              </a:ext>
            </a:extLst>
          </p:cNvPr>
          <p:cNvSpPr txBox="1"/>
          <p:nvPr/>
        </p:nvSpPr>
        <p:spPr>
          <a:xfrm>
            <a:off x="1023717" y="1086987"/>
            <a:ext cx="15806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sp>
        <p:nvSpPr>
          <p:cNvPr id="18" name="TextBox 7">
            <a:extLst>
              <a:ext uri="{FF2B5EF4-FFF2-40B4-BE49-F238E27FC236}">
                <a16:creationId xmlns:a16="http://schemas.microsoft.com/office/drawing/2014/main" id="{BF4140C1-F997-AA28-E077-04E55DDE929E}"/>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290227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B78CB-CF56-B53B-0DBA-EAB7B1F8F233}"/>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D59A90B2-3411-894F-C8EF-E11909A54D07}"/>
              </a:ext>
            </a:extLst>
          </p:cNvPr>
          <p:cNvSpPr/>
          <p:nvPr/>
        </p:nvSpPr>
        <p:spPr>
          <a:xfrm>
            <a:off x="1208341" y="2124462"/>
            <a:ext cx="9728599" cy="25443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AEAC8C98-C7F7-9094-6D5F-C68A5B59A174}"/>
              </a:ext>
            </a:extLst>
          </p:cNvPr>
          <p:cNvSpPr>
            <a:spLocks noGrp="1"/>
          </p:cNvSpPr>
          <p:nvPr>
            <p:ph type="ctrTitle"/>
          </p:nvPr>
        </p:nvSpPr>
        <p:spPr>
          <a:xfrm>
            <a:off x="1137355" y="1119968"/>
            <a:ext cx="2838468" cy="507831"/>
          </a:xfrm>
        </p:spPr>
        <p:txBody>
          <a:bodyPr/>
          <a:lstStyle/>
          <a:p>
            <a:r>
              <a:rPr lang="da-DK" spc="300" noProof="0" dirty="0">
                <a:latin typeface="Obvia Expanded"/>
              </a:rPr>
              <a:t>REFLEKSION</a:t>
            </a:r>
            <a:endParaRPr lang="da-DK" spc="300" noProof="0" dirty="0"/>
          </a:p>
        </p:txBody>
      </p:sp>
      <p:sp>
        <p:nvSpPr>
          <p:cNvPr id="3" name="Subtitle 2">
            <a:extLst>
              <a:ext uri="{FF2B5EF4-FFF2-40B4-BE49-F238E27FC236}">
                <a16:creationId xmlns:a16="http://schemas.microsoft.com/office/drawing/2014/main" id="{375B9C11-5D98-4CA1-2CE8-37AC36899A8C}"/>
              </a:ext>
            </a:extLst>
          </p:cNvPr>
          <p:cNvSpPr>
            <a:spLocks noGrp="1"/>
          </p:cNvSpPr>
          <p:nvPr>
            <p:ph type="subTitle" idx="1"/>
          </p:nvPr>
        </p:nvSpPr>
        <p:spPr>
          <a:xfrm>
            <a:off x="1631576" y="2375513"/>
            <a:ext cx="8848165" cy="1887696"/>
          </a:xfrm>
        </p:spPr>
        <p:txBody>
          <a:bodyPr vert="horz" wrap="square" lIns="91440" tIns="45720" rIns="91440" bIns="45720" rtlCol="0" anchor="t">
            <a:spAutoFit/>
          </a:bodyPr>
          <a:lstStyle/>
          <a:p>
            <a:pPr>
              <a:lnSpc>
                <a:spcPct val="100000"/>
              </a:lnSpc>
            </a:pPr>
            <a:r>
              <a:rPr lang="da-DK" b="1" noProof="0" dirty="0">
                <a:latin typeface="Helvetica"/>
                <a:cs typeface="Helvetica"/>
              </a:rPr>
              <a:t>Alene: </a:t>
            </a:r>
            <a:r>
              <a:rPr lang="da-DK" noProof="0" dirty="0">
                <a:latin typeface="Helvetica"/>
                <a:cs typeface="Helvetica"/>
              </a:rPr>
              <a:t>Har du hørt om Stræk, Snak, Smil før? Hvad får det dig til at tænke på? Hvordan tænker du, at remsen kan hjælpe dig med at se, om en person har fået et stroke?</a:t>
            </a:r>
            <a:endParaRPr lang="da-DK" noProof="0" dirty="0">
              <a:cs typeface="Helvetica"/>
            </a:endParaRPr>
          </a:p>
          <a:p>
            <a:pPr>
              <a:lnSpc>
                <a:spcPct val="100000"/>
              </a:lnSpc>
            </a:pPr>
            <a:r>
              <a:rPr lang="da-DK" b="1" noProof="0" dirty="0">
                <a:latin typeface="Helvetica"/>
                <a:cs typeface="Helvetica"/>
              </a:rPr>
              <a:t>To og to: </a:t>
            </a:r>
            <a:r>
              <a:rPr lang="da-DK" noProof="0" dirty="0">
                <a:latin typeface="Helvetica"/>
                <a:cs typeface="Helvetica"/>
              </a:rPr>
              <a:t>Tal med din sidemakker om jeres overvejelser.</a:t>
            </a:r>
            <a:endParaRPr lang="da-DK" noProof="0" dirty="0">
              <a:cs typeface="Helvetica"/>
            </a:endParaRPr>
          </a:p>
          <a:p>
            <a:pPr>
              <a:lnSpc>
                <a:spcPct val="100000"/>
              </a:lnSpc>
            </a:pPr>
            <a:r>
              <a:rPr lang="da-DK" b="1" noProof="0" dirty="0">
                <a:latin typeface="Helvetica"/>
                <a:cs typeface="Helvetica"/>
              </a:rPr>
              <a:t>Fælles:</a:t>
            </a:r>
            <a:r>
              <a:rPr lang="da-DK" noProof="0" dirty="0">
                <a:latin typeface="Helvetica"/>
                <a:cs typeface="Helvetica"/>
              </a:rPr>
              <a:t> Del overvejelserne med resten af klassen. </a:t>
            </a:r>
            <a:endParaRPr lang="da-DK" noProof="0" dirty="0">
              <a:latin typeface="Helvetica"/>
            </a:endParaRPr>
          </a:p>
        </p:txBody>
      </p:sp>
      <p:pic>
        <p:nvPicPr>
          <p:cNvPr id="7" name="Graphic 6" descr="Ur med massiv udfyldning">
            <a:extLst>
              <a:ext uri="{FF2B5EF4-FFF2-40B4-BE49-F238E27FC236}">
                <a16:creationId xmlns:a16="http://schemas.microsoft.com/office/drawing/2014/main" id="{AD9A63DC-6B13-DD11-2AEB-D19955C40E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8825" y="1173566"/>
            <a:ext cx="345846" cy="320491"/>
          </a:xfrm>
          <a:prstGeom prst="rect">
            <a:avLst/>
          </a:prstGeom>
        </p:spPr>
      </p:pic>
      <p:sp>
        <p:nvSpPr>
          <p:cNvPr id="9" name="TextBox 8">
            <a:extLst>
              <a:ext uri="{FF2B5EF4-FFF2-40B4-BE49-F238E27FC236}">
                <a16:creationId xmlns:a16="http://schemas.microsoft.com/office/drawing/2014/main" id="{DA02B6D2-A49E-10C0-26C5-53ABD3E58942}"/>
              </a:ext>
            </a:extLst>
          </p:cNvPr>
          <p:cNvSpPr txBox="1"/>
          <p:nvPr/>
        </p:nvSpPr>
        <p:spPr>
          <a:xfrm>
            <a:off x="4461370" y="1183443"/>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5 min.</a:t>
            </a:r>
          </a:p>
        </p:txBody>
      </p:sp>
      <p:pic>
        <p:nvPicPr>
          <p:cNvPr id="6" name="Graphic 5" descr="Hoved med tandhjul med massiv udfyldning">
            <a:extLst>
              <a:ext uri="{FF2B5EF4-FFF2-40B4-BE49-F238E27FC236}">
                <a16:creationId xmlns:a16="http://schemas.microsoft.com/office/drawing/2014/main" id="{B6F186C0-9A00-4F59-82EA-BCFAF9921F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345" y="1019699"/>
            <a:ext cx="601251" cy="705633"/>
          </a:xfrm>
          <a:prstGeom prst="rect">
            <a:avLst/>
          </a:prstGeom>
        </p:spPr>
      </p:pic>
      <p:sp>
        <p:nvSpPr>
          <p:cNvPr id="4" name="TextBox 7">
            <a:extLst>
              <a:ext uri="{FF2B5EF4-FFF2-40B4-BE49-F238E27FC236}">
                <a16:creationId xmlns:a16="http://schemas.microsoft.com/office/drawing/2014/main" id="{0413CE65-F1E9-BFB1-6EE9-037364E229C9}"/>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1939075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7305E-9CD4-3322-4B99-B8DFEB6C282B}"/>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2E612DF4-F567-8920-EAD0-2A8A9FE41259}"/>
              </a:ext>
            </a:extLst>
          </p:cNvPr>
          <p:cNvSpPr/>
          <p:nvPr/>
        </p:nvSpPr>
        <p:spPr>
          <a:xfrm>
            <a:off x="1015766" y="2096811"/>
            <a:ext cx="6334401" cy="416054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27898E11-7E28-B12F-05D8-1C6EDE6A77DA}"/>
              </a:ext>
            </a:extLst>
          </p:cNvPr>
          <p:cNvSpPr>
            <a:spLocks noGrp="1"/>
          </p:cNvSpPr>
          <p:nvPr>
            <p:ph type="ctrTitle"/>
          </p:nvPr>
        </p:nvSpPr>
        <p:spPr>
          <a:xfrm>
            <a:off x="930392" y="1129376"/>
            <a:ext cx="2780996" cy="507831"/>
          </a:xfrm>
        </p:spPr>
        <p:txBody>
          <a:bodyPr/>
          <a:lstStyle/>
          <a:p>
            <a:r>
              <a:rPr lang="da-DK" spc="300" noProof="0" dirty="0">
                <a:latin typeface="Obvia Expanded"/>
              </a:rPr>
              <a:t>OPSAMLING</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07149720-B8CB-1D98-024B-BE4AC7C63640}"/>
              </a:ext>
            </a:extLst>
          </p:cNvPr>
          <p:cNvSpPr>
            <a:spLocks noGrp="1"/>
          </p:cNvSpPr>
          <p:nvPr>
            <p:ph type="subTitle" idx="1"/>
          </p:nvPr>
        </p:nvSpPr>
        <p:spPr>
          <a:xfrm>
            <a:off x="1403616" y="2312685"/>
            <a:ext cx="5551736" cy="3944670"/>
          </a:xfrm>
        </p:spPr>
        <p:txBody>
          <a:bodyPr vert="horz" wrap="square" lIns="91440" tIns="45720" rIns="91440" bIns="45720" rtlCol="0" anchor="t">
            <a:spAutoFit/>
          </a:bodyPr>
          <a:lstStyle/>
          <a:p>
            <a:pPr>
              <a:lnSpc>
                <a:spcPct val="100000"/>
              </a:lnSpc>
            </a:pPr>
            <a:r>
              <a:rPr lang="da-DK" b="1" dirty="0">
                <a:solidFill>
                  <a:srgbClr val="222020"/>
                </a:solidFill>
                <a:latin typeface="Helvetica"/>
                <a:cs typeface="Helvetica"/>
              </a:rPr>
              <a:t>HVAD VED JEG OM STROKE?</a:t>
            </a:r>
            <a:endParaRPr lang="en-US" dirty="0"/>
          </a:p>
          <a:p>
            <a:pPr>
              <a:lnSpc>
                <a:spcPct val="100000"/>
              </a:lnSpc>
            </a:pPr>
            <a:endParaRPr lang="da-DK" b="1" dirty="0">
              <a:solidFill>
                <a:srgbClr val="222020"/>
              </a:solidFill>
              <a:latin typeface="Helvetica"/>
              <a:cs typeface="Helvetica"/>
            </a:endParaRPr>
          </a:p>
          <a:p>
            <a:pPr>
              <a:lnSpc>
                <a:spcPct val="100000"/>
              </a:lnSpc>
            </a:pPr>
            <a:r>
              <a:rPr lang="da-DK" b="1" dirty="0">
                <a:solidFill>
                  <a:srgbClr val="222020"/>
                </a:solidFill>
                <a:latin typeface="Helvetica"/>
                <a:cs typeface="Helvetica"/>
              </a:rPr>
              <a:t>Alene:</a:t>
            </a:r>
            <a:r>
              <a:rPr lang="da-DK" b="1" noProof="0" dirty="0">
                <a:solidFill>
                  <a:srgbClr val="222020"/>
                </a:solidFill>
                <a:latin typeface="Helvetica"/>
                <a:cs typeface="Helvetica"/>
              </a:rPr>
              <a:t> </a:t>
            </a:r>
            <a:r>
              <a:rPr lang="da-DK" noProof="0" dirty="0">
                <a:solidFill>
                  <a:srgbClr val="222020"/>
                </a:solidFill>
                <a:latin typeface="Helvetica"/>
                <a:cs typeface="Helvetica"/>
              </a:rPr>
              <a:t>Du skal samle op på de centrale ord, du har arbejdet med i lektionen.</a:t>
            </a:r>
            <a:endParaRPr lang="da-DK" dirty="0"/>
          </a:p>
          <a:p>
            <a:pPr>
              <a:lnSpc>
                <a:spcPct val="100000"/>
              </a:lnSpc>
            </a:pPr>
            <a:r>
              <a:rPr lang="da-DK" noProof="0" dirty="0">
                <a:solidFill>
                  <a:srgbClr val="222020"/>
                </a:solidFill>
                <a:latin typeface="Helvetica"/>
                <a:cs typeface="Helvetica"/>
              </a:rPr>
              <a:t>Skriv dine ord og handlinger i elevarkene. </a:t>
            </a:r>
          </a:p>
          <a:p>
            <a:pPr>
              <a:lnSpc>
                <a:spcPct val="100000"/>
              </a:lnSpc>
            </a:pPr>
            <a:r>
              <a:rPr lang="da-DK" noProof="0" dirty="0">
                <a:solidFill>
                  <a:srgbClr val="222020"/>
                </a:solidFill>
                <a:latin typeface="Helvetica"/>
                <a:cs typeface="Helvetica"/>
              </a:rPr>
              <a:t>Tænk ikke for længe over hvert ord.</a:t>
            </a:r>
          </a:p>
          <a:p>
            <a:pPr>
              <a:lnSpc>
                <a:spcPct val="100000"/>
              </a:lnSpc>
            </a:pPr>
            <a:endParaRPr lang="da-DK" noProof="0" dirty="0">
              <a:solidFill>
                <a:srgbClr val="222020"/>
              </a:solidFill>
              <a:latin typeface="Helvetica"/>
              <a:cs typeface="Helvetica"/>
            </a:endParaRPr>
          </a:p>
          <a:p>
            <a:pPr>
              <a:lnSpc>
                <a:spcPct val="100000"/>
              </a:lnSpc>
            </a:pPr>
            <a:r>
              <a:rPr lang="da-DK" b="1" dirty="0">
                <a:solidFill>
                  <a:srgbClr val="222020"/>
                </a:solidFill>
                <a:latin typeface="Helvetica"/>
                <a:cs typeface="Helvetica"/>
              </a:rPr>
              <a:t>Fælles: </a:t>
            </a:r>
            <a:r>
              <a:rPr lang="da-DK" dirty="0">
                <a:solidFill>
                  <a:srgbClr val="222020"/>
                </a:solidFill>
                <a:latin typeface="Helvetica"/>
                <a:cs typeface="Helvetica"/>
              </a:rPr>
              <a:t>Del eksempler på ord og handlinger med resten af klassen.</a:t>
            </a:r>
            <a:endParaRPr lang="da-DK" dirty="0"/>
          </a:p>
          <a:p>
            <a:pPr>
              <a:lnSpc>
                <a:spcPct val="100000"/>
              </a:lnSpc>
            </a:pPr>
            <a:r>
              <a:rPr lang="en-US" sz="1200" dirty="0">
                <a:solidFill>
                  <a:srgbClr val="000000"/>
                </a:solidFill>
                <a:latin typeface="Aptos"/>
                <a:cs typeface="Helvetica"/>
              </a:rPr>
              <a:t> </a:t>
            </a:r>
            <a:endParaRPr lang="da-DK" dirty="0"/>
          </a:p>
        </p:txBody>
      </p:sp>
      <p:pic>
        <p:nvPicPr>
          <p:cNvPr id="7" name="Graphic 6" descr="Ur med massiv udfyldning">
            <a:extLst>
              <a:ext uri="{FF2B5EF4-FFF2-40B4-BE49-F238E27FC236}">
                <a16:creationId xmlns:a16="http://schemas.microsoft.com/office/drawing/2014/main" id="{75A90189-333A-3F8B-872D-E54661C777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21376" y="1192822"/>
            <a:ext cx="403781" cy="388071"/>
          </a:xfrm>
          <a:prstGeom prst="rect">
            <a:avLst/>
          </a:prstGeom>
        </p:spPr>
      </p:pic>
      <p:sp>
        <p:nvSpPr>
          <p:cNvPr id="9" name="TextBox 8">
            <a:extLst>
              <a:ext uri="{FF2B5EF4-FFF2-40B4-BE49-F238E27FC236}">
                <a16:creationId xmlns:a16="http://schemas.microsoft.com/office/drawing/2014/main" id="{BB6E696F-23E2-8518-5CB7-DAEBBABF912C}"/>
              </a:ext>
            </a:extLst>
          </p:cNvPr>
          <p:cNvSpPr txBox="1"/>
          <p:nvPr/>
        </p:nvSpPr>
        <p:spPr>
          <a:xfrm>
            <a:off x="4093109" y="122941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5 min.</a:t>
            </a:r>
          </a:p>
        </p:txBody>
      </p:sp>
      <p:pic>
        <p:nvPicPr>
          <p:cNvPr id="6" name="Graphic 5" descr="Dokument med massiv udfyldning">
            <a:extLst>
              <a:ext uri="{FF2B5EF4-FFF2-40B4-BE49-F238E27FC236}">
                <a16:creationId xmlns:a16="http://schemas.microsoft.com/office/drawing/2014/main" id="{E5E366DE-CB4E-1FCD-BB4B-5882D304AE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0881" y="2325052"/>
            <a:ext cx="474483" cy="443061"/>
          </a:xfrm>
          <a:prstGeom prst="rect">
            <a:avLst/>
          </a:prstGeom>
        </p:spPr>
      </p:pic>
      <p:sp>
        <p:nvSpPr>
          <p:cNvPr id="10" name="TextBox 9">
            <a:extLst>
              <a:ext uri="{FF2B5EF4-FFF2-40B4-BE49-F238E27FC236}">
                <a16:creationId xmlns:a16="http://schemas.microsoft.com/office/drawing/2014/main" id="{E46A6A11-00EB-AC46-B1AB-E271F37890AA}"/>
              </a:ext>
            </a:extLst>
          </p:cNvPr>
          <p:cNvSpPr txBox="1"/>
          <p:nvPr/>
        </p:nvSpPr>
        <p:spPr>
          <a:xfrm>
            <a:off x="8072460" y="2361293"/>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 ELEVARK </a:t>
            </a:r>
          </a:p>
        </p:txBody>
      </p:sp>
      <p:sp>
        <p:nvSpPr>
          <p:cNvPr id="13" name="TextBox 12">
            <a:extLst>
              <a:ext uri="{FF2B5EF4-FFF2-40B4-BE49-F238E27FC236}">
                <a16:creationId xmlns:a16="http://schemas.microsoft.com/office/drawing/2014/main" id="{90AFDB08-A035-747D-8F57-250702AFA626}"/>
              </a:ext>
            </a:extLst>
          </p:cNvPr>
          <p:cNvSpPr txBox="1"/>
          <p:nvPr/>
        </p:nvSpPr>
        <p:spPr>
          <a:xfrm>
            <a:off x="8157882" y="2873109"/>
            <a:ext cx="37157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ORDLISTEMINDMAP</a:t>
            </a:r>
          </a:p>
          <a:p>
            <a:endParaRPr lang="da-DK" sz="2000" b="1" noProof="0" dirty="0">
              <a:latin typeface="Helvetica"/>
              <a:cs typeface="Helvetica"/>
            </a:endParaRPr>
          </a:p>
          <a:p>
            <a:endParaRPr lang="da-DK" sz="2000" b="1" noProof="0" dirty="0">
              <a:latin typeface="Helvetica"/>
              <a:cs typeface="Helvetica"/>
            </a:endParaRPr>
          </a:p>
        </p:txBody>
      </p:sp>
      <p:pic>
        <p:nvPicPr>
          <p:cNvPr id="5" name="Graphic 4" descr="Gruppebrainstorm med massiv udfyldning">
            <a:extLst>
              <a:ext uri="{FF2B5EF4-FFF2-40B4-BE49-F238E27FC236}">
                <a16:creationId xmlns:a16="http://schemas.microsoft.com/office/drawing/2014/main" id="{9986C7E4-28DE-EC2D-7968-18EB57BFEF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158" y="993087"/>
            <a:ext cx="643003" cy="663879"/>
          </a:xfrm>
          <a:prstGeom prst="rect">
            <a:avLst/>
          </a:prstGeom>
        </p:spPr>
      </p:pic>
      <p:sp>
        <p:nvSpPr>
          <p:cNvPr id="4" name="TextBox 7">
            <a:extLst>
              <a:ext uri="{FF2B5EF4-FFF2-40B4-BE49-F238E27FC236}">
                <a16:creationId xmlns:a16="http://schemas.microsoft.com/office/drawing/2014/main" id="{97DBDF63-5596-5020-57B7-7698F68642E6}"/>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1179047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8E9E-DEB2-DC75-CD51-CE7116BD2052}"/>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8916FFF-666F-18E5-941B-86AE54651115}"/>
              </a:ext>
            </a:extLst>
          </p:cNvPr>
          <p:cNvSpPr/>
          <p:nvPr/>
        </p:nvSpPr>
        <p:spPr>
          <a:xfrm>
            <a:off x="0" y="0"/>
            <a:ext cx="12192000" cy="6858000"/>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a:extLst>
              <a:ext uri="{FF2B5EF4-FFF2-40B4-BE49-F238E27FC236}">
                <a16:creationId xmlns:a16="http://schemas.microsoft.com/office/drawing/2014/main" id="{19259FF4-5827-35E8-1EC4-975DBB400AD8}"/>
              </a:ext>
            </a:extLst>
          </p:cNvPr>
          <p:cNvSpPr>
            <a:spLocks noGrp="1"/>
          </p:cNvSpPr>
          <p:nvPr>
            <p:ph type="ctrTitle"/>
          </p:nvPr>
        </p:nvSpPr>
        <p:spPr>
          <a:xfrm>
            <a:off x="0" y="2043149"/>
            <a:ext cx="12192000" cy="2771701"/>
          </a:xfrm>
        </p:spPr>
        <p:txBody>
          <a:bodyPr>
            <a:noAutofit/>
          </a:bodyPr>
          <a:lstStyle/>
          <a:p>
            <a:pPr algn="ctr"/>
            <a:br>
              <a:rPr lang="da-DK" sz="4400" kern="0" cap="all" spc="600" dirty="0">
                <a:solidFill>
                  <a:srgbClr val="222020"/>
                </a:solidFill>
                <a:effectLst/>
                <a:latin typeface="Obvia Expanded"/>
              </a:rPr>
            </a:br>
            <a:r>
              <a:rPr lang="da-DK" sz="4400" kern="0" cap="all" spc="600" dirty="0">
                <a:solidFill>
                  <a:srgbClr val="222020"/>
                </a:solidFill>
                <a:effectLst/>
                <a:latin typeface="Obvia Expanded"/>
              </a:rPr>
              <a:t>Lektion H: </a:t>
            </a:r>
            <a:br>
              <a:rPr lang="da-DK" sz="4400" kern="0" cap="all" spc="600" dirty="0">
                <a:solidFill>
                  <a:srgbClr val="222020"/>
                </a:solidFill>
                <a:effectLst/>
                <a:latin typeface="Obvia Expanded"/>
              </a:rPr>
            </a:br>
            <a:r>
              <a:rPr lang="da-DK" sz="4400" kern="0" cap="all" spc="600" dirty="0">
                <a:solidFill>
                  <a:srgbClr val="222020"/>
                </a:solidFill>
                <a:effectLst/>
                <a:latin typeface="Obvia Expanded"/>
              </a:rPr>
              <a:t>Ring 1-1-2 OG SÆT I SPIL </a:t>
            </a:r>
            <a:br>
              <a:rPr lang="da-DK" sz="4400" kern="0" cap="all" spc="600" dirty="0">
                <a:solidFill>
                  <a:srgbClr val="222020"/>
                </a:solidFill>
                <a:effectLst/>
                <a:latin typeface="Obvia Expanded"/>
              </a:rPr>
            </a:br>
            <a:endParaRPr lang="da-DK" sz="4400" kern="0" cap="all" spc="600" noProof="0" dirty="0">
              <a:solidFill>
                <a:srgbClr val="222020"/>
              </a:solidFill>
              <a:effectLst/>
              <a:latin typeface="Obvia Expanded" panose="02000503040000020004" pitchFamily="2" charset="77"/>
            </a:endParaRPr>
          </a:p>
        </p:txBody>
      </p:sp>
      <p:pic>
        <p:nvPicPr>
          <p:cNvPr id="6" name="Billede 5">
            <a:extLst>
              <a:ext uri="{FF2B5EF4-FFF2-40B4-BE49-F238E27FC236}">
                <a16:creationId xmlns:a16="http://schemas.microsoft.com/office/drawing/2014/main" id="{E64CE065-D782-8192-7777-5D186B5E7BD4}"/>
              </a:ext>
            </a:extLst>
          </p:cNvPr>
          <p:cNvPicPr>
            <a:picLocks noChangeAspect="1"/>
          </p:cNvPicPr>
          <p:nvPr/>
        </p:nvPicPr>
        <p:blipFill>
          <a:blip r:embed="rId2"/>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CB8DAC28-F9C5-35E1-EDFD-F11FFAAF7619}"/>
              </a:ext>
            </a:extLst>
          </p:cNvPr>
          <p:cNvPicPr>
            <a:picLocks noChangeAspect="1"/>
          </p:cNvPicPr>
          <p:nvPr/>
        </p:nvPicPr>
        <p:blipFill>
          <a:blip r:embed="rId3"/>
          <a:stretch>
            <a:fillRect/>
          </a:stretch>
        </p:blipFill>
        <p:spPr>
          <a:xfrm>
            <a:off x="0" y="6466181"/>
            <a:ext cx="12192000" cy="391819"/>
          </a:xfrm>
          <a:prstGeom prst="rect">
            <a:avLst/>
          </a:prstGeom>
        </p:spPr>
      </p:pic>
      <p:pic>
        <p:nvPicPr>
          <p:cNvPr id="3" name="Billede 2">
            <a:extLst>
              <a:ext uri="{FF2B5EF4-FFF2-40B4-BE49-F238E27FC236}">
                <a16:creationId xmlns:a16="http://schemas.microsoft.com/office/drawing/2014/main" id="{D85D8CFB-71A6-ADCA-8631-BDD133D46895}"/>
              </a:ext>
            </a:extLst>
          </p:cNvPr>
          <p:cNvPicPr>
            <a:picLocks noChangeAspect="1"/>
          </p:cNvPicPr>
          <p:nvPr/>
        </p:nvPicPr>
        <p:blipFill>
          <a:blip r:embed="rId4"/>
          <a:stretch>
            <a:fillRect/>
          </a:stretch>
        </p:blipFill>
        <p:spPr>
          <a:xfrm>
            <a:off x="643726" y="506636"/>
            <a:ext cx="2626821" cy="147004"/>
          </a:xfrm>
          <a:prstGeom prst="rect">
            <a:avLst/>
          </a:prstGeom>
        </p:spPr>
      </p:pic>
    </p:spTree>
    <p:extLst>
      <p:ext uri="{BB962C8B-B14F-4D97-AF65-F5344CB8AC3E}">
        <p14:creationId xmlns:p14="http://schemas.microsoft.com/office/powerpoint/2010/main" val="134737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A73AA-E762-7627-8868-1A6F7811C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D6977-CA42-6CB6-AC3D-65E0FC60FB6C}"/>
              </a:ext>
            </a:extLst>
          </p:cNvPr>
          <p:cNvSpPr>
            <a:spLocks noGrp="1"/>
          </p:cNvSpPr>
          <p:nvPr>
            <p:ph type="ctrTitle"/>
          </p:nvPr>
        </p:nvSpPr>
        <p:spPr>
          <a:xfrm>
            <a:off x="842108" y="1169259"/>
            <a:ext cx="8302978" cy="507831"/>
          </a:xfrm>
        </p:spPr>
        <p:txBody>
          <a:bodyPr/>
          <a:lstStyle/>
          <a:p>
            <a:r>
              <a:rPr lang="da-DK" spc="300" noProof="0" dirty="0">
                <a:latin typeface="Obvia Expanded"/>
              </a:rPr>
              <a:t>LEKTION H: RING 1-1-2 </a:t>
            </a:r>
            <a:r>
              <a:rPr lang="da-DK" spc="300" dirty="0">
                <a:latin typeface="Obvia Expanded"/>
              </a:rPr>
              <a:t>og SÆT</a:t>
            </a:r>
            <a:r>
              <a:rPr lang="da-DK" spc="300" noProof="0" dirty="0">
                <a:latin typeface="Obvia Expanded"/>
              </a:rPr>
              <a:t> </a:t>
            </a:r>
            <a:r>
              <a:rPr lang="da-DK" spc="300" dirty="0">
                <a:latin typeface="Obvia Expanded"/>
              </a:rPr>
              <a:t>I SPIL</a:t>
            </a:r>
            <a:endParaRPr lang="da-DK" spc="300" noProof="0" dirty="0"/>
          </a:p>
        </p:txBody>
      </p:sp>
      <p:sp>
        <p:nvSpPr>
          <p:cNvPr id="3" name="Subtitle 2">
            <a:extLst>
              <a:ext uri="{FF2B5EF4-FFF2-40B4-BE49-F238E27FC236}">
                <a16:creationId xmlns:a16="http://schemas.microsoft.com/office/drawing/2014/main" id="{B1DB405B-5A9D-BE1C-5B6A-04ECCD499515}"/>
              </a:ext>
            </a:extLst>
          </p:cNvPr>
          <p:cNvSpPr>
            <a:spLocks noGrp="1"/>
          </p:cNvSpPr>
          <p:nvPr>
            <p:ph type="subTitle" idx="1"/>
          </p:nvPr>
        </p:nvSpPr>
        <p:spPr>
          <a:xfrm>
            <a:off x="1426859" y="2133213"/>
            <a:ext cx="10509956" cy="370807"/>
          </a:xfrm>
        </p:spPr>
        <p:txBody>
          <a:bodyPr vert="horz" lIns="91440" tIns="45720" rIns="91440" bIns="45720" rtlCol="0" anchor="t">
            <a:spAutoFit/>
          </a:bodyPr>
          <a:lstStyle/>
          <a:p>
            <a:r>
              <a:rPr lang="da-DK" b="1" noProof="0" dirty="0">
                <a:latin typeface="Helvetica"/>
                <a:cs typeface="Helvetica"/>
              </a:rPr>
              <a:t>MÅL</a:t>
            </a:r>
            <a:endParaRPr lang="da-DK" b="1" noProof="0" dirty="0"/>
          </a:p>
        </p:txBody>
      </p:sp>
      <p:pic>
        <p:nvPicPr>
          <p:cNvPr id="8" name="Graphic 7" descr="Bullseye med massiv udfyldning">
            <a:extLst>
              <a:ext uri="{FF2B5EF4-FFF2-40B4-BE49-F238E27FC236}">
                <a16:creationId xmlns:a16="http://schemas.microsoft.com/office/drawing/2014/main" id="{AB09CA61-FDB5-73C6-D07A-8B1A548F70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108" y="2019858"/>
            <a:ext cx="584462" cy="592318"/>
          </a:xfrm>
          <a:prstGeom prst="rect">
            <a:avLst/>
          </a:prstGeom>
        </p:spPr>
      </p:pic>
      <p:sp>
        <p:nvSpPr>
          <p:cNvPr id="9" name="TextBox 8">
            <a:extLst>
              <a:ext uri="{FF2B5EF4-FFF2-40B4-BE49-F238E27FC236}">
                <a16:creationId xmlns:a16="http://schemas.microsoft.com/office/drawing/2014/main" id="{6C7B71B9-B51E-6706-DEDE-5F7541D02ACF}"/>
              </a:ext>
            </a:extLst>
          </p:cNvPr>
          <p:cNvSpPr txBox="1"/>
          <p:nvPr/>
        </p:nvSpPr>
        <p:spPr>
          <a:xfrm>
            <a:off x="1426747" y="2662935"/>
            <a:ext cx="574341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a-DK" sz="2000" noProof="0" dirty="0">
                <a:latin typeface="Helvetica"/>
                <a:cs typeface="Helvetica"/>
              </a:rPr>
              <a:t>I denne lektion lærer du at ringe til 1-1-2, hvis du har mistanke om stroke</a:t>
            </a:r>
          </a:p>
          <a:p>
            <a:pPr marL="285750" indent="-285750">
              <a:buFont typeface="Arial"/>
              <a:buChar char="•"/>
            </a:pPr>
            <a:r>
              <a:rPr lang="da-DK" sz="2000" noProof="0" dirty="0">
                <a:latin typeface="Helvetica"/>
                <a:cs typeface="Helvetica"/>
              </a:rPr>
              <a:t>Du lærer, hvad du skal sige, når alarmcentralen stiller spørgsmål</a:t>
            </a:r>
          </a:p>
          <a:p>
            <a:pPr marL="285750" indent="-285750">
              <a:buFont typeface="Arial"/>
              <a:buChar char="•"/>
            </a:pPr>
            <a:r>
              <a:rPr lang="da-DK" sz="2000" noProof="0" dirty="0">
                <a:latin typeface="Helvetica"/>
                <a:cs typeface="Helvetica"/>
              </a:rPr>
              <a:t>Du får afprøvet din viden og øvet dig i, hvad du skal gøre, hvis du oplever en person med stroke</a:t>
            </a:r>
          </a:p>
        </p:txBody>
      </p:sp>
      <p:pic>
        <p:nvPicPr>
          <p:cNvPr id="7" name="Graphic 6" descr="Ur med massiv udfyldning">
            <a:extLst>
              <a:ext uri="{FF2B5EF4-FFF2-40B4-BE49-F238E27FC236}">
                <a16:creationId xmlns:a16="http://schemas.microsoft.com/office/drawing/2014/main" id="{A7281393-5FF1-D466-E359-F041C4E03E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9086" y="1275811"/>
            <a:ext cx="345846" cy="320491"/>
          </a:xfrm>
          <a:prstGeom prst="rect">
            <a:avLst/>
          </a:prstGeom>
        </p:spPr>
      </p:pic>
      <p:sp>
        <p:nvSpPr>
          <p:cNvPr id="12" name="TextBox 11">
            <a:extLst>
              <a:ext uri="{FF2B5EF4-FFF2-40B4-BE49-F238E27FC236}">
                <a16:creationId xmlns:a16="http://schemas.microsoft.com/office/drawing/2014/main" id="{B3421C48-031A-2DF6-F2AA-448F305545B2}"/>
              </a:ext>
            </a:extLst>
          </p:cNvPr>
          <p:cNvSpPr txBox="1"/>
          <p:nvPr/>
        </p:nvSpPr>
        <p:spPr>
          <a:xfrm>
            <a:off x="8471706" y="128192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45 min.</a:t>
            </a:r>
          </a:p>
        </p:txBody>
      </p:sp>
      <p:pic>
        <p:nvPicPr>
          <p:cNvPr id="4" name="Picture 3">
            <a:extLst>
              <a:ext uri="{FF2B5EF4-FFF2-40B4-BE49-F238E27FC236}">
                <a16:creationId xmlns:a16="http://schemas.microsoft.com/office/drawing/2014/main" id="{8CE4A011-0804-F32C-9BFB-25C86D752A0C}"/>
              </a:ext>
            </a:extLst>
          </p:cNvPr>
          <p:cNvPicPr>
            <a:picLocks noChangeAspect="1"/>
          </p:cNvPicPr>
          <p:nvPr/>
        </p:nvPicPr>
        <p:blipFill>
          <a:blip r:embed="rId7"/>
          <a:stretch>
            <a:fillRect/>
          </a:stretch>
        </p:blipFill>
        <p:spPr>
          <a:xfrm>
            <a:off x="7602073" y="2239722"/>
            <a:ext cx="4094360" cy="2700000"/>
          </a:xfrm>
          <a:prstGeom prst="rect">
            <a:avLst/>
          </a:prstGeom>
        </p:spPr>
      </p:pic>
      <p:sp>
        <p:nvSpPr>
          <p:cNvPr id="5" name="TextBox 7">
            <a:extLst>
              <a:ext uri="{FF2B5EF4-FFF2-40B4-BE49-F238E27FC236}">
                <a16:creationId xmlns:a16="http://schemas.microsoft.com/office/drawing/2014/main" id="{AD4D397A-295E-2919-99EC-D036DB9DAB84}"/>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375515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58EF-E94D-0DCB-8E27-A226CD26B82E}"/>
            </a:ext>
          </a:extLst>
        </p:cNvPr>
        <p:cNvGrpSpPr/>
        <p:nvPr/>
      </p:nvGrpSpPr>
      <p:grpSpPr>
        <a:xfrm>
          <a:off x="0" y="0"/>
          <a:ext cx="0" cy="0"/>
          <a:chOff x="0" y="0"/>
          <a:chExt cx="0" cy="0"/>
        </a:xfrm>
      </p:grpSpPr>
      <p:pic>
        <p:nvPicPr>
          <p:cNvPr id="3" name="Graphic 2" descr="Liste med massiv udfyldning">
            <a:extLst>
              <a:ext uri="{FF2B5EF4-FFF2-40B4-BE49-F238E27FC236}">
                <a16:creationId xmlns:a16="http://schemas.microsoft.com/office/drawing/2014/main" id="{DB1BDFA2-6CC5-055C-A22E-3653561078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128" y="1803382"/>
            <a:ext cx="701040" cy="701040"/>
          </a:xfrm>
          <a:prstGeom prst="rect">
            <a:avLst/>
          </a:prstGeom>
        </p:spPr>
      </p:pic>
      <p:sp>
        <p:nvSpPr>
          <p:cNvPr id="5" name="TextBox 4">
            <a:extLst>
              <a:ext uri="{FF2B5EF4-FFF2-40B4-BE49-F238E27FC236}">
                <a16:creationId xmlns:a16="http://schemas.microsoft.com/office/drawing/2014/main" id="{86DB0C12-BB7B-5716-CC9E-D409847664C6}"/>
              </a:ext>
            </a:extLst>
          </p:cNvPr>
          <p:cNvSpPr txBox="1"/>
          <p:nvPr/>
        </p:nvSpPr>
        <p:spPr>
          <a:xfrm>
            <a:off x="1205807" y="1884878"/>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PROGRAM</a:t>
            </a:r>
          </a:p>
        </p:txBody>
      </p:sp>
      <p:sp>
        <p:nvSpPr>
          <p:cNvPr id="7" name="TextBox 6">
            <a:extLst>
              <a:ext uri="{FF2B5EF4-FFF2-40B4-BE49-F238E27FC236}">
                <a16:creationId xmlns:a16="http://schemas.microsoft.com/office/drawing/2014/main" id="{478F865C-A616-5DB5-A685-3FE093CF02A4}"/>
              </a:ext>
            </a:extLst>
          </p:cNvPr>
          <p:cNvSpPr txBox="1"/>
          <p:nvPr/>
        </p:nvSpPr>
        <p:spPr>
          <a:xfrm>
            <a:off x="5686543" y="114746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pic>
        <p:nvPicPr>
          <p:cNvPr id="9" name="Graphic 8" descr="Ur med massiv udfyldning">
            <a:extLst>
              <a:ext uri="{FF2B5EF4-FFF2-40B4-BE49-F238E27FC236}">
                <a16:creationId xmlns:a16="http://schemas.microsoft.com/office/drawing/2014/main" id="{673C68F0-6858-7956-0171-0BC1BCB542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8877" y="1146536"/>
            <a:ext cx="345846" cy="320491"/>
          </a:xfrm>
          <a:prstGeom prst="rect">
            <a:avLst/>
          </a:prstGeom>
        </p:spPr>
      </p:pic>
      <p:sp>
        <p:nvSpPr>
          <p:cNvPr id="11" name="TextBox 10">
            <a:extLst>
              <a:ext uri="{FF2B5EF4-FFF2-40B4-BE49-F238E27FC236}">
                <a16:creationId xmlns:a16="http://schemas.microsoft.com/office/drawing/2014/main" id="{B777D6DE-2173-75C9-2797-2438AB930142}"/>
              </a:ext>
            </a:extLst>
          </p:cNvPr>
          <p:cNvSpPr txBox="1"/>
          <p:nvPr/>
        </p:nvSpPr>
        <p:spPr>
          <a:xfrm>
            <a:off x="1351280" y="2598767"/>
            <a:ext cx="10277967"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Ring 1-1-2 (ca. 10 min)</a:t>
            </a:r>
            <a:endParaRPr lang="da-DK" noProof="0" dirty="0"/>
          </a:p>
          <a:p>
            <a:pPr marL="800100" lvl="1" indent="-342900">
              <a:buFont typeface="+mj-lt"/>
              <a:buAutoNum type="arabicPeriod"/>
            </a:pPr>
            <a:r>
              <a:rPr lang="da-DK" noProof="0" dirty="0">
                <a:latin typeface="Helvetica"/>
                <a:ea typeface="+mn-lt"/>
                <a:cs typeface="Helvetica"/>
              </a:rPr>
              <a:t>Refleksion</a:t>
            </a:r>
          </a:p>
          <a:p>
            <a:pPr marL="800100" lvl="1" indent="-342900">
              <a:buFont typeface="+mj-lt"/>
              <a:buAutoNum type="arabicPeriod"/>
            </a:pPr>
            <a:r>
              <a:rPr lang="da-DK" noProof="0" dirty="0">
                <a:latin typeface="Helvetica"/>
                <a:ea typeface="+mn-lt"/>
                <a:cs typeface="Helvetica"/>
              </a:rPr>
              <a:t>Fakta</a:t>
            </a:r>
          </a:p>
          <a:p>
            <a:pPr marL="800100" lvl="1" indent="-342900">
              <a:buFont typeface="+mj-lt"/>
              <a:buAutoNum type="arabicPeriod"/>
            </a:pPr>
            <a:r>
              <a:rPr lang="da-DK" noProof="0" dirty="0">
                <a:latin typeface="Helvetica"/>
                <a:ea typeface="+mn-lt"/>
                <a:cs typeface="Helvetica"/>
              </a:rPr>
              <a:t>Film</a:t>
            </a:r>
          </a:p>
          <a:p>
            <a:pPr marL="800100" lvl="1" indent="-342900">
              <a:buFont typeface="+mj-lt"/>
              <a:buAutoNum type="arabicPeriod"/>
            </a:pPr>
            <a:r>
              <a:rPr lang="da-DK" noProof="0" dirty="0">
                <a:latin typeface="Helvetica"/>
                <a:ea typeface="+mn-lt"/>
                <a:cs typeface="Helvetica"/>
              </a:rPr>
              <a:t>Fakta</a:t>
            </a:r>
          </a:p>
          <a:p>
            <a:pPr lvl="1"/>
            <a:endParaRPr lang="da-DK" noProof="0" dirty="0"/>
          </a:p>
          <a:p>
            <a:r>
              <a:rPr lang="da-DK" sz="2000" b="1" noProof="0" dirty="0">
                <a:latin typeface="Helvetica"/>
                <a:ea typeface="+mn-lt"/>
                <a:cs typeface="Helvetica"/>
              </a:rPr>
              <a:t>Sæt i spil (ca. </a:t>
            </a:r>
            <a:r>
              <a:rPr lang="da-DK" sz="2000" b="1" dirty="0">
                <a:latin typeface="Helvetica"/>
                <a:ea typeface="+mn-lt"/>
                <a:cs typeface="Helvetica"/>
              </a:rPr>
              <a:t>30</a:t>
            </a:r>
            <a:r>
              <a:rPr lang="da-DK" sz="2000" b="1" noProof="0" dirty="0">
                <a:latin typeface="Helvetica"/>
                <a:ea typeface="+mn-lt"/>
                <a:cs typeface="Helvetica"/>
              </a:rPr>
              <a:t> min)</a:t>
            </a:r>
            <a:endParaRPr lang="da-DK" noProof="0" dirty="0"/>
          </a:p>
          <a:p>
            <a:pPr marL="800100" lvl="1" indent="-342900">
              <a:buFont typeface="+mj-lt"/>
              <a:buAutoNum type="arabicPeriod"/>
            </a:pPr>
            <a:r>
              <a:rPr lang="da-DK" noProof="0" dirty="0">
                <a:latin typeface="Helvetica"/>
                <a:ea typeface="+mn-lt"/>
                <a:cs typeface="Helvetica"/>
              </a:rPr>
              <a:t>Øvelse</a:t>
            </a:r>
          </a:p>
          <a:p>
            <a:pPr marL="800100" lvl="1" indent="-342900">
              <a:buFont typeface="+mj-lt"/>
              <a:buAutoNum type="arabicPeriod"/>
            </a:pPr>
            <a:r>
              <a:rPr lang="da-DK" noProof="0" dirty="0">
                <a:latin typeface="Helvetica"/>
                <a:ea typeface="+mn-lt"/>
                <a:cs typeface="Helvetica"/>
              </a:rPr>
              <a:t>Film</a:t>
            </a:r>
          </a:p>
          <a:p>
            <a:pPr marL="800100" lvl="1" indent="-342900">
              <a:buFont typeface="+mj-lt"/>
              <a:buAutoNum type="arabicPeriod"/>
            </a:pPr>
            <a:r>
              <a:rPr lang="da-DK" noProof="0" dirty="0">
                <a:latin typeface="Helvetica"/>
                <a:ea typeface="+mn-lt"/>
                <a:cs typeface="Helvetica"/>
              </a:rPr>
              <a:t>Øvelse</a:t>
            </a:r>
          </a:p>
          <a:p>
            <a:pPr lvl="1"/>
            <a:endParaRPr lang="da-DK" noProof="0" dirty="0">
              <a:latin typeface="Helvetica"/>
              <a:ea typeface="+mn-lt"/>
              <a:cs typeface="Helvetica"/>
            </a:endParaRPr>
          </a:p>
          <a:p>
            <a:r>
              <a:rPr lang="da-DK" sz="2000" b="1" noProof="0" dirty="0">
                <a:latin typeface="Helvetica"/>
                <a:cs typeface="Helvetica"/>
              </a:rPr>
              <a:t>Opsamling (ca. 5 min)</a:t>
            </a:r>
            <a:endParaRPr lang="da-DK" noProof="0" dirty="0">
              <a:latin typeface="Helvetica"/>
              <a:cs typeface="Helvetica"/>
            </a:endParaRPr>
          </a:p>
        </p:txBody>
      </p:sp>
      <p:sp>
        <p:nvSpPr>
          <p:cNvPr id="4" name="Title 1">
            <a:extLst>
              <a:ext uri="{FF2B5EF4-FFF2-40B4-BE49-F238E27FC236}">
                <a16:creationId xmlns:a16="http://schemas.microsoft.com/office/drawing/2014/main" id="{EE0FC96B-F250-28E6-06A2-ED0F2C0C2200}"/>
              </a:ext>
            </a:extLst>
          </p:cNvPr>
          <p:cNvSpPr txBox="1">
            <a:spLocks/>
          </p:cNvSpPr>
          <p:nvPr/>
        </p:nvSpPr>
        <p:spPr>
          <a:xfrm>
            <a:off x="417128" y="1035242"/>
            <a:ext cx="4949199" cy="507831"/>
          </a:xfrm>
          <a:prstGeom prst="rect">
            <a:avLst/>
          </a:prstGeom>
        </p:spPr>
        <p:txBody>
          <a:bodyPr lIns="91440" tIns="45720" rIns="91440" bIns="45720" anchor="t"/>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r>
              <a:rPr lang="da-DK" noProof="0" dirty="0">
                <a:latin typeface="Obvia Expanded"/>
              </a:rPr>
              <a:t>RING 1-1-2 og </a:t>
            </a:r>
            <a:r>
              <a:rPr lang="da-DK" dirty="0">
                <a:latin typeface="Obvia Expanded"/>
              </a:rPr>
              <a:t>SÆT I SPIL</a:t>
            </a:r>
            <a:r>
              <a:rPr lang="da-DK" noProof="0" dirty="0">
                <a:latin typeface="Obvia Expanded"/>
              </a:rPr>
              <a:t> </a:t>
            </a:r>
            <a:endParaRPr lang="da-DK" noProof="0" dirty="0"/>
          </a:p>
        </p:txBody>
      </p:sp>
      <p:sp>
        <p:nvSpPr>
          <p:cNvPr id="2" name="TextBox 7">
            <a:extLst>
              <a:ext uri="{FF2B5EF4-FFF2-40B4-BE49-F238E27FC236}">
                <a16:creationId xmlns:a16="http://schemas.microsoft.com/office/drawing/2014/main" id="{9A8D8A0A-2912-6979-EF10-1E9C836BD309}"/>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211772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A9658-2F8E-168E-DE50-D7F9AEA03383}"/>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4877B8E-FCEA-5F4B-8734-CC0891F420C0}"/>
              </a:ext>
            </a:extLst>
          </p:cNvPr>
          <p:cNvSpPr/>
          <p:nvPr/>
        </p:nvSpPr>
        <p:spPr>
          <a:xfrm>
            <a:off x="0" y="0"/>
            <a:ext cx="12192000" cy="6858000"/>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a:extLst>
              <a:ext uri="{FF2B5EF4-FFF2-40B4-BE49-F238E27FC236}">
                <a16:creationId xmlns:a16="http://schemas.microsoft.com/office/drawing/2014/main" id="{5D449A4A-AF89-3819-B04A-187A0689AA70}"/>
              </a:ext>
            </a:extLst>
          </p:cNvPr>
          <p:cNvSpPr>
            <a:spLocks noGrp="1"/>
          </p:cNvSpPr>
          <p:nvPr>
            <p:ph type="ctrTitle"/>
          </p:nvPr>
        </p:nvSpPr>
        <p:spPr>
          <a:xfrm>
            <a:off x="0" y="2043149"/>
            <a:ext cx="12192000" cy="2771701"/>
          </a:xfrm>
        </p:spPr>
        <p:txBody>
          <a:bodyPr>
            <a:noAutofit/>
          </a:bodyPr>
          <a:lstStyle/>
          <a:p>
            <a:pPr algn="ctr"/>
            <a:br>
              <a:rPr lang="da-DK" sz="4400" kern="0" cap="all" spc="600" dirty="0">
                <a:solidFill>
                  <a:srgbClr val="222020"/>
                </a:solidFill>
                <a:effectLst/>
                <a:latin typeface="Obvia Expanded"/>
              </a:rPr>
            </a:br>
            <a:r>
              <a:rPr lang="da-DK" sz="4400" kern="0" cap="all" spc="600" dirty="0">
                <a:solidFill>
                  <a:srgbClr val="222020"/>
                </a:solidFill>
                <a:effectLst/>
                <a:latin typeface="Obvia Expanded"/>
              </a:rPr>
              <a:t>Lektion G: </a:t>
            </a:r>
            <a:br>
              <a:rPr lang="da-DK" sz="4400" kern="0" cap="all" spc="600" dirty="0">
                <a:solidFill>
                  <a:srgbClr val="222020"/>
                </a:solidFill>
                <a:effectLst/>
                <a:latin typeface="Obvia Expanded"/>
              </a:rPr>
            </a:br>
            <a:r>
              <a:rPr lang="da-DK" sz="4400" kern="0" cap="all" spc="600" dirty="0">
                <a:solidFill>
                  <a:srgbClr val="222020"/>
                </a:solidFill>
                <a:effectLst/>
                <a:latin typeface="Obvia Expanded"/>
              </a:rPr>
              <a:t>Hvad ved du om stroke? </a:t>
            </a:r>
            <a:br>
              <a:rPr lang="da-DK" sz="4400" kern="0" cap="all" spc="600" dirty="0">
                <a:solidFill>
                  <a:srgbClr val="222020"/>
                </a:solidFill>
                <a:effectLst/>
                <a:latin typeface="Obvia Expanded"/>
              </a:rPr>
            </a:br>
            <a:endParaRPr lang="da-DK" sz="4400" kern="0" cap="all" spc="600" noProof="0" dirty="0">
              <a:solidFill>
                <a:srgbClr val="222020"/>
              </a:solidFill>
              <a:effectLst/>
              <a:latin typeface="Obvia Expanded" panose="02000503040000020004" pitchFamily="2" charset="77"/>
            </a:endParaRPr>
          </a:p>
        </p:txBody>
      </p:sp>
      <p:pic>
        <p:nvPicPr>
          <p:cNvPr id="6" name="Billede 5">
            <a:extLst>
              <a:ext uri="{FF2B5EF4-FFF2-40B4-BE49-F238E27FC236}">
                <a16:creationId xmlns:a16="http://schemas.microsoft.com/office/drawing/2014/main" id="{99A918EE-FD0E-2F32-790F-228AF7E491F0}"/>
              </a:ext>
            </a:extLst>
          </p:cNvPr>
          <p:cNvPicPr>
            <a:picLocks noChangeAspect="1"/>
          </p:cNvPicPr>
          <p:nvPr/>
        </p:nvPicPr>
        <p:blipFill>
          <a:blip r:embed="rId2"/>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479CF630-78D9-5DF7-6900-99A3723D28CE}"/>
              </a:ext>
            </a:extLst>
          </p:cNvPr>
          <p:cNvPicPr>
            <a:picLocks noChangeAspect="1"/>
          </p:cNvPicPr>
          <p:nvPr/>
        </p:nvPicPr>
        <p:blipFill>
          <a:blip r:embed="rId3"/>
          <a:stretch>
            <a:fillRect/>
          </a:stretch>
        </p:blipFill>
        <p:spPr>
          <a:xfrm>
            <a:off x="0" y="6466181"/>
            <a:ext cx="12192000" cy="391819"/>
          </a:xfrm>
          <a:prstGeom prst="rect">
            <a:avLst/>
          </a:prstGeom>
        </p:spPr>
      </p:pic>
      <p:pic>
        <p:nvPicPr>
          <p:cNvPr id="3" name="Billede 2">
            <a:extLst>
              <a:ext uri="{FF2B5EF4-FFF2-40B4-BE49-F238E27FC236}">
                <a16:creationId xmlns:a16="http://schemas.microsoft.com/office/drawing/2014/main" id="{746C94D3-A70B-B5E3-41AE-6F7833681FB1}"/>
              </a:ext>
            </a:extLst>
          </p:cNvPr>
          <p:cNvPicPr>
            <a:picLocks noChangeAspect="1"/>
          </p:cNvPicPr>
          <p:nvPr/>
        </p:nvPicPr>
        <p:blipFill>
          <a:blip r:embed="rId4"/>
          <a:stretch>
            <a:fillRect/>
          </a:stretch>
        </p:blipFill>
        <p:spPr>
          <a:xfrm>
            <a:off x="643726" y="506636"/>
            <a:ext cx="2626821" cy="147004"/>
          </a:xfrm>
          <a:prstGeom prst="rect">
            <a:avLst/>
          </a:prstGeom>
        </p:spPr>
      </p:pic>
    </p:spTree>
    <p:extLst>
      <p:ext uri="{BB962C8B-B14F-4D97-AF65-F5344CB8AC3E}">
        <p14:creationId xmlns:p14="http://schemas.microsoft.com/office/powerpoint/2010/main" val="3533271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2A67C-FFFA-AAE3-6ED4-75135DB5B792}"/>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56E4BA10-B2C3-5262-7095-0D1F5B0E2B05}"/>
              </a:ext>
            </a:extLst>
          </p:cNvPr>
          <p:cNvSpPr/>
          <p:nvPr/>
        </p:nvSpPr>
        <p:spPr>
          <a:xfrm>
            <a:off x="1050553" y="2200748"/>
            <a:ext cx="9949956" cy="25433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36AC6D4A-EE58-986C-78BC-B05E2E3A9C1D}"/>
              </a:ext>
            </a:extLst>
          </p:cNvPr>
          <p:cNvSpPr>
            <a:spLocks noGrp="1"/>
          </p:cNvSpPr>
          <p:nvPr>
            <p:ph type="ctrTitle"/>
          </p:nvPr>
        </p:nvSpPr>
        <p:spPr>
          <a:xfrm>
            <a:off x="981890" y="1184451"/>
            <a:ext cx="2938978" cy="507831"/>
          </a:xfrm>
        </p:spPr>
        <p:txBody>
          <a:bodyPr/>
          <a:lstStyle/>
          <a:p>
            <a:r>
              <a:rPr lang="da-DK" spc="300" noProof="0" dirty="0">
                <a:latin typeface="Obvia Expanded"/>
              </a:rPr>
              <a:t>REFLEKSION</a:t>
            </a:r>
            <a:endParaRPr lang="da-DK" spc="300" noProof="0" dirty="0"/>
          </a:p>
        </p:txBody>
      </p:sp>
      <p:sp>
        <p:nvSpPr>
          <p:cNvPr id="3" name="Subtitle 2">
            <a:extLst>
              <a:ext uri="{FF2B5EF4-FFF2-40B4-BE49-F238E27FC236}">
                <a16:creationId xmlns:a16="http://schemas.microsoft.com/office/drawing/2014/main" id="{EBD76198-8C0B-9888-AE32-9823A32E75F8}"/>
              </a:ext>
            </a:extLst>
          </p:cNvPr>
          <p:cNvSpPr>
            <a:spLocks noGrp="1"/>
          </p:cNvSpPr>
          <p:nvPr>
            <p:ph type="subTitle" idx="1"/>
          </p:nvPr>
        </p:nvSpPr>
        <p:spPr>
          <a:xfrm>
            <a:off x="1487055" y="2451799"/>
            <a:ext cx="9014690" cy="1826141"/>
          </a:xfrm>
        </p:spPr>
        <p:txBody>
          <a:bodyPr vert="horz" wrap="square" lIns="91440" tIns="45720" rIns="91440" bIns="45720" rtlCol="0" anchor="t">
            <a:spAutoFit/>
          </a:bodyPr>
          <a:lstStyle/>
          <a:p>
            <a:pPr>
              <a:lnSpc>
                <a:spcPct val="100000"/>
              </a:lnSpc>
            </a:pPr>
            <a:r>
              <a:rPr lang="da-DK" b="1" noProof="0" dirty="0">
                <a:latin typeface="Helvetica"/>
                <a:cs typeface="Helvetica"/>
              </a:rPr>
              <a:t>A</a:t>
            </a:r>
            <a:r>
              <a:rPr lang="da-DK" b="1" dirty="0" err="1">
                <a:latin typeface="Helvetica"/>
                <a:cs typeface="Helvetica"/>
              </a:rPr>
              <a:t>lene</a:t>
            </a:r>
            <a:r>
              <a:rPr lang="da-DK" b="1" dirty="0">
                <a:latin typeface="Helvetica"/>
                <a:cs typeface="Helvetica"/>
              </a:rPr>
              <a:t>:</a:t>
            </a:r>
            <a:r>
              <a:rPr lang="da-DK" b="1" noProof="0" dirty="0">
                <a:latin typeface="Helvetica"/>
                <a:cs typeface="Helvetica"/>
              </a:rPr>
              <a:t> </a:t>
            </a:r>
            <a:r>
              <a:rPr lang="da-DK" noProof="0" dirty="0">
                <a:latin typeface="Helvetica"/>
                <a:cs typeface="Helvetica"/>
              </a:rPr>
              <a:t>Hvad ved du om at ringe 1-1-2? Hvad tror du der sker, når du ringer 1-1-2? Hvad tror du, der er vigtigst at sige, når du ringer til 1-1-2 ved et stroke? Hvad tror du, at personen på 1-1-2 vil spørge dig om?</a:t>
            </a:r>
            <a:endParaRPr lang="da-DK" noProof="0" dirty="0">
              <a:cs typeface="Helvetica"/>
            </a:endParaRPr>
          </a:p>
          <a:p>
            <a:r>
              <a:rPr lang="da-DK" b="1" dirty="0">
                <a:latin typeface="Helvetica"/>
                <a:cs typeface="Helvetica"/>
              </a:rPr>
              <a:t>To og to: </a:t>
            </a:r>
            <a:r>
              <a:rPr lang="da-DK" noProof="0" dirty="0">
                <a:latin typeface="Helvetica"/>
                <a:cs typeface="Helvetica"/>
              </a:rPr>
              <a:t>Tal med din sidemakker om jeres overvejelser.</a:t>
            </a:r>
            <a:endParaRPr lang="da-DK" noProof="0" dirty="0">
              <a:cs typeface="Helvetica"/>
            </a:endParaRPr>
          </a:p>
          <a:p>
            <a:r>
              <a:rPr lang="da-DK" b="1" noProof="0" dirty="0">
                <a:latin typeface="Helvetica"/>
                <a:cs typeface="Helvetica"/>
              </a:rPr>
              <a:t>Fælles: </a:t>
            </a:r>
            <a:r>
              <a:rPr lang="da-DK" noProof="0" dirty="0">
                <a:latin typeface="Helvetica"/>
                <a:cs typeface="Helvetica"/>
              </a:rPr>
              <a:t>Del overvejelserne med resten af klassen. </a:t>
            </a:r>
            <a:endParaRPr lang="da-DK" noProof="0" dirty="0">
              <a:latin typeface="Helvetica"/>
            </a:endParaRPr>
          </a:p>
        </p:txBody>
      </p:sp>
      <p:pic>
        <p:nvPicPr>
          <p:cNvPr id="7" name="Graphic 6" descr="Ur med massiv udfyldning">
            <a:extLst>
              <a:ext uri="{FF2B5EF4-FFF2-40B4-BE49-F238E27FC236}">
                <a16:creationId xmlns:a16="http://schemas.microsoft.com/office/drawing/2014/main" id="{DBCB1444-9408-AA5D-28A5-61207A63D0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5022" y="1278120"/>
            <a:ext cx="345846" cy="320491"/>
          </a:xfrm>
          <a:prstGeom prst="rect">
            <a:avLst/>
          </a:prstGeom>
        </p:spPr>
      </p:pic>
      <p:sp>
        <p:nvSpPr>
          <p:cNvPr id="9" name="TextBox 8">
            <a:extLst>
              <a:ext uri="{FF2B5EF4-FFF2-40B4-BE49-F238E27FC236}">
                <a16:creationId xmlns:a16="http://schemas.microsoft.com/office/drawing/2014/main" id="{42A95AA0-98B6-3DF9-7E70-CB8A647A080F}"/>
              </a:ext>
            </a:extLst>
          </p:cNvPr>
          <p:cNvSpPr txBox="1"/>
          <p:nvPr/>
        </p:nvSpPr>
        <p:spPr>
          <a:xfrm>
            <a:off x="3917604" y="128799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5 min.</a:t>
            </a:r>
          </a:p>
        </p:txBody>
      </p:sp>
      <p:pic>
        <p:nvPicPr>
          <p:cNvPr id="10" name="Graphic 9" descr="Hoved med tandhjul med massiv udfyldning">
            <a:extLst>
              <a:ext uri="{FF2B5EF4-FFF2-40B4-BE49-F238E27FC236}">
                <a16:creationId xmlns:a16="http://schemas.microsoft.com/office/drawing/2014/main" id="{E50B75D0-6331-73D2-4260-2CD1D4346F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567" y="1085551"/>
            <a:ext cx="601251" cy="705633"/>
          </a:xfrm>
          <a:prstGeom prst="rect">
            <a:avLst/>
          </a:prstGeom>
        </p:spPr>
      </p:pic>
      <p:sp>
        <p:nvSpPr>
          <p:cNvPr id="4" name="TextBox 7">
            <a:extLst>
              <a:ext uri="{FF2B5EF4-FFF2-40B4-BE49-F238E27FC236}">
                <a16:creationId xmlns:a16="http://schemas.microsoft.com/office/drawing/2014/main" id="{173A3F46-E0FC-FD56-34FD-0894FFA05DB9}"/>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3838599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66171-ED90-FEBC-D3ED-DDD2FB2E85DD}"/>
              </a:ext>
            </a:extLst>
          </p:cNvPr>
          <p:cNvSpPr>
            <a:spLocks noGrp="1"/>
          </p:cNvSpPr>
          <p:nvPr>
            <p:ph type="ctrTitle"/>
          </p:nvPr>
        </p:nvSpPr>
        <p:spPr>
          <a:xfrm>
            <a:off x="789200" y="1887129"/>
            <a:ext cx="10509956" cy="507831"/>
          </a:xfrm>
        </p:spPr>
        <p:txBody>
          <a:bodyPr/>
          <a:lstStyle/>
          <a:p>
            <a:r>
              <a:rPr lang="da-DK" spc="300" noProof="0" dirty="0"/>
              <a:t>RING</a:t>
            </a:r>
            <a:r>
              <a:rPr lang="da-DK" noProof="0" dirty="0"/>
              <a:t> 1-1-2 VED STROKE</a:t>
            </a:r>
          </a:p>
        </p:txBody>
      </p:sp>
      <p:sp>
        <p:nvSpPr>
          <p:cNvPr id="3" name="Undertitel 2">
            <a:extLst>
              <a:ext uri="{FF2B5EF4-FFF2-40B4-BE49-F238E27FC236}">
                <a16:creationId xmlns:a16="http://schemas.microsoft.com/office/drawing/2014/main" id="{AA4A6875-3A06-E81B-A5D0-2BA2524D93F9}"/>
              </a:ext>
            </a:extLst>
          </p:cNvPr>
          <p:cNvSpPr>
            <a:spLocks noGrp="1"/>
          </p:cNvSpPr>
          <p:nvPr>
            <p:ph type="subTitle" idx="1"/>
          </p:nvPr>
        </p:nvSpPr>
        <p:spPr>
          <a:xfrm>
            <a:off x="789200" y="2691624"/>
            <a:ext cx="7401334" cy="3913892"/>
          </a:xfrm>
        </p:spPr>
        <p:txBody>
          <a:bodyPr vert="horz" wrap="square" lIns="91440" tIns="45720" rIns="91440" bIns="45720" rtlCol="0" anchor="t">
            <a:spAutoFit/>
          </a:bodyPr>
          <a:lstStyle/>
          <a:p>
            <a:pPr rtl="0">
              <a:lnSpc>
                <a:spcPct val="100000"/>
              </a:lnSpc>
              <a:spcBef>
                <a:spcPts val="0"/>
              </a:spcBef>
              <a:spcAft>
                <a:spcPts val="1200"/>
              </a:spcAft>
            </a:pPr>
            <a:r>
              <a:rPr lang="da-DK" i="0" u="none" strike="noStrike" noProof="0" dirty="0">
                <a:effectLst/>
                <a:latin typeface="Helvetica"/>
                <a:cs typeface="Helvetica"/>
              </a:rPr>
              <a:t>Hvis du finder et tegn på:</a:t>
            </a:r>
            <a:endParaRPr lang="da-DK" noProof="0" dirty="0">
              <a:effectLst/>
              <a:latin typeface="Helvetica"/>
              <a:cs typeface="Helvetica"/>
            </a:endParaRPr>
          </a:p>
          <a:p>
            <a:pPr rtl="0">
              <a:lnSpc>
                <a:spcPct val="100000"/>
              </a:lnSpc>
              <a:spcBef>
                <a:spcPts val="0"/>
              </a:spcBef>
              <a:spcAft>
                <a:spcPts val="1200"/>
              </a:spcAft>
            </a:pPr>
            <a:br>
              <a:rPr lang="da-DK" noProof="0" dirty="0">
                <a:effectLst/>
              </a:rPr>
            </a:br>
            <a:r>
              <a:rPr lang="da-DK" b="1" i="0" u="none" strike="noStrike" noProof="0" dirty="0">
                <a:effectLst/>
                <a:latin typeface="Helvetica"/>
                <a:cs typeface="Helvetica"/>
              </a:rPr>
              <a:t>STRÆK</a:t>
            </a:r>
            <a:r>
              <a:rPr lang="da-DK" i="0" u="none" strike="noStrike" noProof="0" dirty="0">
                <a:effectLst/>
                <a:latin typeface="Helvetica"/>
                <a:cs typeface="Helvetica"/>
              </a:rPr>
              <a:t> - at armen hænger </a:t>
            </a:r>
          </a:p>
          <a:p>
            <a:pPr rtl="0">
              <a:lnSpc>
                <a:spcPct val="100000"/>
              </a:lnSpc>
              <a:spcBef>
                <a:spcPts val="0"/>
              </a:spcBef>
              <a:spcAft>
                <a:spcPts val="1200"/>
              </a:spcAft>
            </a:pPr>
            <a:r>
              <a:rPr lang="da-DK" b="1" i="0" u="none" strike="noStrike" noProof="0" dirty="0">
                <a:effectLst/>
                <a:latin typeface="Helvetica"/>
                <a:cs typeface="Helvetica"/>
              </a:rPr>
              <a:t>SNAK</a:t>
            </a:r>
            <a:r>
              <a:rPr lang="da-DK" b="1" dirty="0">
                <a:latin typeface="Helvetica"/>
                <a:cs typeface="Helvetica"/>
              </a:rPr>
              <a:t> </a:t>
            </a:r>
            <a:r>
              <a:rPr lang="da-DK" i="0" u="none" strike="noStrike" noProof="0" dirty="0">
                <a:effectLst/>
                <a:latin typeface="Helvetica"/>
                <a:cs typeface="Helvetica"/>
              </a:rPr>
              <a:t>- at det kan være svært at forstå, hvad personen siger</a:t>
            </a:r>
            <a:endParaRPr lang="da-DK" noProof="0" dirty="0">
              <a:effectLst/>
              <a:latin typeface="Helvetica"/>
              <a:cs typeface="Helvetica"/>
            </a:endParaRPr>
          </a:p>
          <a:p>
            <a:pPr rtl="0">
              <a:lnSpc>
                <a:spcPct val="100000"/>
              </a:lnSpc>
              <a:spcBef>
                <a:spcPts val="0"/>
              </a:spcBef>
              <a:spcAft>
                <a:spcPts val="1200"/>
              </a:spcAft>
            </a:pPr>
            <a:r>
              <a:rPr lang="da-DK" b="1" i="0" u="none" strike="noStrike" noProof="0" dirty="0">
                <a:effectLst/>
                <a:latin typeface="Helvetica"/>
                <a:cs typeface="Helvetica"/>
              </a:rPr>
              <a:t>SMIL </a:t>
            </a:r>
            <a:r>
              <a:rPr lang="da-DK" i="0" u="none" strike="noStrike" noProof="0" dirty="0">
                <a:effectLst/>
                <a:latin typeface="Helvetica"/>
                <a:cs typeface="Helvetica"/>
              </a:rPr>
              <a:t>- at </a:t>
            </a:r>
            <a:r>
              <a:rPr lang="da-DK" dirty="0">
                <a:latin typeface="Helvetica"/>
                <a:cs typeface="Helvetica"/>
              </a:rPr>
              <a:t>den ene mundvig hænger</a:t>
            </a:r>
            <a:endParaRPr lang="da-DK" noProof="0" dirty="0">
              <a:effectLst/>
              <a:latin typeface="Helvetica"/>
              <a:cs typeface="Helvetica"/>
            </a:endParaRPr>
          </a:p>
          <a:p>
            <a:pPr>
              <a:lnSpc>
                <a:spcPct val="100000"/>
              </a:lnSpc>
            </a:pPr>
            <a:br>
              <a:rPr lang="da-DK" noProof="0" dirty="0">
                <a:effectLst/>
              </a:rPr>
            </a:br>
            <a:r>
              <a:rPr lang="da-DK" b="1" i="0" u="none" strike="noStrike" noProof="0" dirty="0">
                <a:effectLst/>
                <a:latin typeface="Helvetica"/>
                <a:cs typeface="Helvetica"/>
              </a:rPr>
              <a:t>Ring straks 1 - 1 </a:t>
            </a:r>
            <a:r>
              <a:rPr lang="da-DK" b="1" noProof="0" dirty="0">
                <a:latin typeface="Helvetica"/>
                <a:cs typeface="Helvetica"/>
              </a:rPr>
              <a:t>– 2, </a:t>
            </a:r>
            <a:r>
              <a:rPr lang="da-DK" noProof="0" dirty="0">
                <a:latin typeface="Helvetica"/>
                <a:cs typeface="Helvetica"/>
              </a:rPr>
              <a:t>også selvom du kan være usikker på, om der er tale om et stroke. Medarbejderne på 1-1-2 vil hjælpe med at vurdere, om det er alvorligt og om der skal sendes en ambulance. </a:t>
            </a:r>
          </a:p>
        </p:txBody>
      </p:sp>
      <p:pic>
        <p:nvPicPr>
          <p:cNvPr id="4" name="Billede 3">
            <a:extLst>
              <a:ext uri="{FF2B5EF4-FFF2-40B4-BE49-F238E27FC236}">
                <a16:creationId xmlns:a16="http://schemas.microsoft.com/office/drawing/2014/main" id="{2F27B541-9A8A-481A-EB7D-E62282E2EE71}"/>
              </a:ext>
            </a:extLst>
          </p:cNvPr>
          <p:cNvPicPr>
            <a:picLocks noChangeAspect="1"/>
          </p:cNvPicPr>
          <p:nvPr/>
        </p:nvPicPr>
        <p:blipFill>
          <a:blip r:embed="rId3"/>
          <a:stretch>
            <a:fillRect/>
          </a:stretch>
        </p:blipFill>
        <p:spPr>
          <a:xfrm rot="20678173">
            <a:off x="8268827" y="5016320"/>
            <a:ext cx="3323136" cy="648050"/>
          </a:xfrm>
          <a:prstGeom prst="rect">
            <a:avLst/>
          </a:prstGeom>
        </p:spPr>
      </p:pic>
      <p:pic>
        <p:nvPicPr>
          <p:cNvPr id="6" name="Billede 5">
            <a:extLst>
              <a:ext uri="{FF2B5EF4-FFF2-40B4-BE49-F238E27FC236}">
                <a16:creationId xmlns:a16="http://schemas.microsoft.com/office/drawing/2014/main" id="{E4860AE0-8F28-DEB5-73B0-A605CA65674F}"/>
              </a:ext>
            </a:extLst>
          </p:cNvPr>
          <p:cNvPicPr>
            <a:picLocks noChangeAspect="1"/>
          </p:cNvPicPr>
          <p:nvPr/>
        </p:nvPicPr>
        <p:blipFill>
          <a:blip r:embed="rId3"/>
          <a:stretch>
            <a:fillRect/>
          </a:stretch>
        </p:blipFill>
        <p:spPr>
          <a:xfrm rot="559742">
            <a:off x="8595470" y="3787274"/>
            <a:ext cx="2343338" cy="456978"/>
          </a:xfrm>
          <a:prstGeom prst="rect">
            <a:avLst/>
          </a:prstGeom>
        </p:spPr>
      </p:pic>
      <p:pic>
        <p:nvPicPr>
          <p:cNvPr id="7" name="Billede 6">
            <a:extLst>
              <a:ext uri="{FF2B5EF4-FFF2-40B4-BE49-F238E27FC236}">
                <a16:creationId xmlns:a16="http://schemas.microsoft.com/office/drawing/2014/main" id="{7DDD41BD-14FF-7241-8537-AB8DFB71FC5E}"/>
              </a:ext>
            </a:extLst>
          </p:cNvPr>
          <p:cNvPicPr>
            <a:picLocks noChangeAspect="1"/>
          </p:cNvPicPr>
          <p:nvPr/>
        </p:nvPicPr>
        <p:blipFill>
          <a:blip r:embed="rId3"/>
          <a:stretch>
            <a:fillRect/>
          </a:stretch>
        </p:blipFill>
        <p:spPr>
          <a:xfrm rot="21086431">
            <a:off x="8590465" y="2539040"/>
            <a:ext cx="1964752" cy="383149"/>
          </a:xfrm>
          <a:prstGeom prst="rect">
            <a:avLst/>
          </a:prstGeom>
        </p:spPr>
      </p:pic>
      <p:pic>
        <p:nvPicPr>
          <p:cNvPr id="8" name="Grafik 18" descr="Præsentation med liggende søjlediagram med massiv udfyldning">
            <a:extLst>
              <a:ext uri="{FF2B5EF4-FFF2-40B4-BE49-F238E27FC236}">
                <a16:creationId xmlns:a16="http://schemas.microsoft.com/office/drawing/2014/main" id="{E826BAEA-E01F-2EEC-482C-57FDDBE7D7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678" y="1006728"/>
            <a:ext cx="583737" cy="583737"/>
          </a:xfrm>
          <a:prstGeom prst="rect">
            <a:avLst/>
          </a:prstGeom>
        </p:spPr>
      </p:pic>
      <p:pic>
        <p:nvPicPr>
          <p:cNvPr id="10" name="Graphic 9" descr="Ur med massiv udfyldning">
            <a:extLst>
              <a:ext uri="{FF2B5EF4-FFF2-40B4-BE49-F238E27FC236}">
                <a16:creationId xmlns:a16="http://schemas.microsoft.com/office/drawing/2014/main" id="{8C7D4954-8E76-D7B6-9FF8-3D6182DBAC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1207" y="1109651"/>
            <a:ext cx="345846" cy="320491"/>
          </a:xfrm>
          <a:prstGeom prst="rect">
            <a:avLst/>
          </a:prstGeom>
        </p:spPr>
      </p:pic>
      <p:sp>
        <p:nvSpPr>
          <p:cNvPr id="12" name="TextBox 11">
            <a:extLst>
              <a:ext uri="{FF2B5EF4-FFF2-40B4-BE49-F238E27FC236}">
                <a16:creationId xmlns:a16="http://schemas.microsoft.com/office/drawing/2014/main" id="{E8412B70-839F-E086-D939-633C5A5BB68F}"/>
              </a:ext>
            </a:extLst>
          </p:cNvPr>
          <p:cNvSpPr txBox="1"/>
          <p:nvPr/>
        </p:nvSpPr>
        <p:spPr>
          <a:xfrm>
            <a:off x="2487053" y="1129574"/>
            <a:ext cx="168716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13" name="TextBox 12">
            <a:extLst>
              <a:ext uri="{FF2B5EF4-FFF2-40B4-BE49-F238E27FC236}">
                <a16:creationId xmlns:a16="http://schemas.microsoft.com/office/drawing/2014/main" id="{A0BBF281-BDEA-A14E-DB7F-59164DC0B6CC}"/>
              </a:ext>
            </a:extLst>
          </p:cNvPr>
          <p:cNvSpPr txBox="1"/>
          <p:nvPr/>
        </p:nvSpPr>
        <p:spPr>
          <a:xfrm>
            <a:off x="787415" y="1093298"/>
            <a:ext cx="13537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sp>
        <p:nvSpPr>
          <p:cNvPr id="5" name="TextBox 7">
            <a:extLst>
              <a:ext uri="{FF2B5EF4-FFF2-40B4-BE49-F238E27FC236}">
                <a16:creationId xmlns:a16="http://schemas.microsoft.com/office/drawing/2014/main" id="{03E9FED8-F975-C00B-B8FE-60CB7189AA8D}"/>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1762361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8CC4C-5D61-E927-9422-D0CF5545A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38617-E545-37F2-B580-AA8DFAEF1ED2}"/>
              </a:ext>
            </a:extLst>
          </p:cNvPr>
          <p:cNvSpPr>
            <a:spLocks noGrp="1"/>
          </p:cNvSpPr>
          <p:nvPr>
            <p:ph type="ctrTitle"/>
          </p:nvPr>
        </p:nvSpPr>
        <p:spPr>
          <a:xfrm>
            <a:off x="1401550" y="939265"/>
            <a:ext cx="5894083" cy="507831"/>
          </a:xfrm>
        </p:spPr>
        <p:txBody>
          <a:bodyPr/>
          <a:lstStyle/>
          <a:p>
            <a:r>
              <a:rPr lang="da-DK" spc="300" noProof="0" dirty="0">
                <a:latin typeface="Obvia Expanded"/>
              </a:rPr>
              <a:t>ALARMOPKALD</a:t>
            </a:r>
            <a:r>
              <a:rPr lang="da-DK" noProof="0" dirty="0">
                <a:latin typeface="Obvia Expanded"/>
              </a:rPr>
              <a:t> VED STROKE</a:t>
            </a:r>
            <a:endParaRPr lang="da-DK" noProof="0" dirty="0"/>
          </a:p>
        </p:txBody>
      </p:sp>
      <p:pic>
        <p:nvPicPr>
          <p:cNvPr id="5" name="Graphic 4" descr="Videokamera med massiv udfyldning">
            <a:extLst>
              <a:ext uri="{FF2B5EF4-FFF2-40B4-BE49-F238E27FC236}">
                <a16:creationId xmlns:a16="http://schemas.microsoft.com/office/drawing/2014/main" id="{61597F5B-BC4B-857B-5C33-47A05314DD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486" y="751079"/>
            <a:ext cx="696017" cy="696017"/>
          </a:xfrm>
          <a:prstGeom prst="rect">
            <a:avLst/>
          </a:prstGeom>
        </p:spPr>
      </p:pic>
      <p:pic>
        <p:nvPicPr>
          <p:cNvPr id="8" name="Graphic 7" descr="Ur med massiv udfyldning">
            <a:extLst>
              <a:ext uri="{FF2B5EF4-FFF2-40B4-BE49-F238E27FC236}">
                <a16:creationId xmlns:a16="http://schemas.microsoft.com/office/drawing/2014/main" id="{89C0E7E7-AB23-5DA2-9774-7B9A1AD7E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96680" y="977942"/>
            <a:ext cx="403781" cy="388071"/>
          </a:xfrm>
          <a:prstGeom prst="rect">
            <a:avLst/>
          </a:prstGeom>
        </p:spPr>
      </p:pic>
      <p:sp>
        <p:nvSpPr>
          <p:cNvPr id="10" name="TextBox 9">
            <a:extLst>
              <a:ext uri="{FF2B5EF4-FFF2-40B4-BE49-F238E27FC236}">
                <a16:creationId xmlns:a16="http://schemas.microsoft.com/office/drawing/2014/main" id="{E19F4C5B-C5C9-9557-4C8B-4E32D472B9CB}"/>
              </a:ext>
            </a:extLst>
          </p:cNvPr>
          <p:cNvSpPr txBox="1"/>
          <p:nvPr/>
        </p:nvSpPr>
        <p:spPr>
          <a:xfrm>
            <a:off x="7700461" y="1018090"/>
            <a:ext cx="21066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3 min.</a:t>
            </a:r>
          </a:p>
        </p:txBody>
      </p:sp>
      <p:pic>
        <p:nvPicPr>
          <p:cNvPr id="3" name="Online Media 2" title="Alarmopkald ved stroke">
            <a:hlinkClick r:id="" action="ppaction://media"/>
            <a:extLst>
              <a:ext uri="{FF2B5EF4-FFF2-40B4-BE49-F238E27FC236}">
                <a16:creationId xmlns:a16="http://schemas.microsoft.com/office/drawing/2014/main" id="{B78837D2-4EB2-33B5-591C-D206436C0755}"/>
              </a:ext>
            </a:extLst>
          </p:cNvPr>
          <p:cNvPicPr>
            <a:picLocks noRot="1" noChangeAspect="1"/>
          </p:cNvPicPr>
          <p:nvPr>
            <a:videoFile r:link="rId1"/>
          </p:nvPr>
        </p:nvPicPr>
        <p:blipFill>
          <a:blip r:embed="rId8"/>
          <a:stretch>
            <a:fillRect/>
          </a:stretch>
        </p:blipFill>
        <p:spPr>
          <a:xfrm>
            <a:off x="2020973" y="1816223"/>
            <a:ext cx="8150054" cy="4626814"/>
          </a:xfrm>
          <a:prstGeom prst="rect">
            <a:avLst/>
          </a:prstGeom>
        </p:spPr>
      </p:pic>
      <p:sp>
        <p:nvSpPr>
          <p:cNvPr id="4" name="TextBox 7">
            <a:extLst>
              <a:ext uri="{FF2B5EF4-FFF2-40B4-BE49-F238E27FC236}">
                <a16:creationId xmlns:a16="http://schemas.microsoft.com/office/drawing/2014/main" id="{36B838B1-A7C3-D0D1-9C25-9476E04D3CFB}"/>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1663290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29D2C-CABB-D30F-286B-EFCCDE54CDEF}"/>
              </a:ext>
            </a:extLst>
          </p:cNvPr>
          <p:cNvSpPr txBox="1">
            <a:spLocks/>
          </p:cNvSpPr>
          <p:nvPr/>
        </p:nvSpPr>
        <p:spPr>
          <a:xfrm>
            <a:off x="842678" y="1716948"/>
            <a:ext cx="10509956" cy="507831"/>
          </a:xfrm>
          <a:prstGeom prst="rect">
            <a:avLst/>
          </a:prstGeom>
        </p:spPr>
        <p:txBody>
          <a:bodyPr/>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r>
              <a:rPr lang="da-DK" noProof="0" dirty="0"/>
              <a:t>ALARMERING</a:t>
            </a:r>
          </a:p>
        </p:txBody>
      </p:sp>
      <p:sp>
        <p:nvSpPr>
          <p:cNvPr id="3" name="Undertitel 2">
            <a:extLst>
              <a:ext uri="{FF2B5EF4-FFF2-40B4-BE49-F238E27FC236}">
                <a16:creationId xmlns:a16="http://schemas.microsoft.com/office/drawing/2014/main" id="{1F8122D9-5C23-C2DB-82E0-E279FCC31B0C}"/>
              </a:ext>
            </a:extLst>
          </p:cNvPr>
          <p:cNvSpPr txBox="1">
            <a:spLocks/>
          </p:cNvSpPr>
          <p:nvPr/>
        </p:nvSpPr>
        <p:spPr>
          <a:xfrm>
            <a:off x="842678" y="2450442"/>
            <a:ext cx="7250033" cy="4407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a-DK" noProof="0" dirty="0">
                <a:solidFill>
                  <a:srgbClr val="000000"/>
                </a:solidFill>
              </a:rPr>
              <a:t>Når du får kontakt til 1-1-2, skal du sige:</a:t>
            </a:r>
            <a:endParaRPr lang="da-DK" noProof="0" dirty="0"/>
          </a:p>
          <a:p>
            <a:pPr marL="342900" indent="-342900" fontAlgn="base">
              <a:lnSpc>
                <a:spcPct val="100000"/>
              </a:lnSpc>
              <a:spcBef>
                <a:spcPts val="0"/>
              </a:spcBef>
            </a:pPr>
            <a:r>
              <a:rPr lang="da-DK" noProof="0" dirty="0">
                <a:solidFill>
                  <a:srgbClr val="000000"/>
                </a:solidFill>
              </a:rPr>
              <a:t>Hvad du hedder?</a:t>
            </a:r>
          </a:p>
          <a:p>
            <a:pPr marL="342900" indent="-342900" fontAlgn="base">
              <a:lnSpc>
                <a:spcPct val="100000"/>
              </a:lnSpc>
              <a:spcBef>
                <a:spcPts val="0"/>
              </a:spcBef>
            </a:pPr>
            <a:r>
              <a:rPr lang="da-DK" noProof="0" dirty="0">
                <a:solidFill>
                  <a:srgbClr val="000000"/>
                </a:solidFill>
              </a:rPr>
              <a:t>Hvor du er?</a:t>
            </a:r>
          </a:p>
          <a:p>
            <a:pPr marL="342900" indent="-342900" fontAlgn="base">
              <a:lnSpc>
                <a:spcPct val="100000"/>
              </a:lnSpc>
              <a:spcBef>
                <a:spcPts val="0"/>
              </a:spcBef>
            </a:pPr>
            <a:r>
              <a:rPr lang="da-DK" noProof="0" dirty="0">
                <a:solidFill>
                  <a:srgbClr val="000000"/>
                </a:solidFill>
              </a:rPr>
              <a:t>Hvor mange personer, der er kommet til skade, og hvad de fejler? </a:t>
            </a:r>
          </a:p>
          <a:p>
            <a:pPr marL="342900" indent="-342900" fontAlgn="base">
              <a:lnSpc>
                <a:spcPct val="100000"/>
              </a:lnSpc>
              <a:spcBef>
                <a:spcPts val="0"/>
              </a:spcBef>
            </a:pPr>
            <a:r>
              <a:rPr lang="da-DK" noProof="0" dirty="0">
                <a:solidFill>
                  <a:srgbClr val="000000"/>
                </a:solidFill>
              </a:rPr>
              <a:t>Hvad du har gjort indtil nu?</a:t>
            </a:r>
          </a:p>
          <a:p>
            <a:pPr marL="342900" indent="-342900" fontAlgn="base">
              <a:lnSpc>
                <a:spcPct val="100000"/>
              </a:lnSpc>
              <a:spcBef>
                <a:spcPts val="0"/>
              </a:spcBef>
            </a:pPr>
            <a:r>
              <a:rPr lang="da-DK" noProof="0" dirty="0">
                <a:solidFill>
                  <a:srgbClr val="000000"/>
                </a:solidFill>
              </a:rPr>
              <a:t>Er du alene eller sammen med nogen?</a:t>
            </a:r>
          </a:p>
          <a:p>
            <a:pPr marL="0" indent="0">
              <a:lnSpc>
                <a:spcPct val="100000"/>
              </a:lnSpc>
              <a:spcBef>
                <a:spcPts val="0"/>
              </a:spcBef>
              <a:buNone/>
            </a:pPr>
            <a:br>
              <a:rPr lang="da-DK" noProof="0" dirty="0"/>
            </a:br>
            <a:r>
              <a:rPr lang="da-DK" noProof="0" dirty="0">
                <a:solidFill>
                  <a:srgbClr val="000000"/>
                </a:solidFill>
              </a:rPr>
              <a:t>Ved mistanke om stroke kan du også sige: </a:t>
            </a:r>
            <a:endParaRPr lang="da-DK" noProof="0" dirty="0"/>
          </a:p>
          <a:p>
            <a:pPr marL="342900" indent="-342900" fontAlgn="base">
              <a:lnSpc>
                <a:spcPct val="100000"/>
              </a:lnSpc>
              <a:spcBef>
                <a:spcPts val="0"/>
              </a:spcBef>
            </a:pPr>
            <a:r>
              <a:rPr lang="da-DK" noProof="0" dirty="0">
                <a:solidFill>
                  <a:srgbClr val="000000"/>
                </a:solidFill>
              </a:rPr>
              <a:t>”Jeg tror, det er stroke” </a:t>
            </a:r>
          </a:p>
          <a:p>
            <a:pPr marL="342900" indent="-342900" fontAlgn="base">
              <a:lnSpc>
                <a:spcPct val="100000"/>
              </a:lnSpc>
              <a:spcBef>
                <a:spcPts val="0"/>
              </a:spcBef>
            </a:pPr>
            <a:r>
              <a:rPr lang="da-DK" noProof="0" dirty="0">
                <a:solidFill>
                  <a:srgbClr val="000000"/>
                </a:solidFill>
              </a:rPr>
              <a:t>”Armen hænger mærkeligt”</a:t>
            </a:r>
          </a:p>
          <a:p>
            <a:pPr marL="342900" indent="-342900" fontAlgn="base">
              <a:lnSpc>
                <a:spcPct val="100000"/>
              </a:lnSpc>
              <a:spcBef>
                <a:spcPts val="0"/>
              </a:spcBef>
            </a:pPr>
            <a:r>
              <a:rPr lang="da-DK" noProof="0" dirty="0">
                <a:solidFill>
                  <a:srgbClr val="000000"/>
                </a:solidFill>
              </a:rPr>
              <a:t>”Jeg kan ikke forstå, hvad han siger”</a:t>
            </a:r>
          </a:p>
          <a:p>
            <a:pPr marL="342900" indent="-342900" fontAlgn="base">
              <a:lnSpc>
                <a:spcPct val="100000"/>
              </a:lnSpc>
              <a:spcBef>
                <a:spcPts val="0"/>
              </a:spcBef>
            </a:pPr>
            <a:r>
              <a:rPr lang="da-DK" noProof="0" dirty="0"/>
              <a:t>”</a:t>
            </a:r>
            <a:r>
              <a:rPr lang="da-DK" dirty="0"/>
              <a:t>Mundvigen</a:t>
            </a:r>
            <a:r>
              <a:rPr lang="da-DK" noProof="0" dirty="0"/>
              <a:t> hænger i den ene side”</a:t>
            </a:r>
          </a:p>
          <a:p>
            <a:pPr marL="0" indent="0" fontAlgn="base">
              <a:lnSpc>
                <a:spcPct val="100000"/>
              </a:lnSpc>
              <a:spcBef>
                <a:spcPts val="0"/>
              </a:spcBef>
              <a:buNone/>
            </a:pPr>
            <a:br>
              <a:rPr lang="da-DK" noProof="0" dirty="0"/>
            </a:br>
            <a:endParaRPr lang="da-DK" noProof="0" dirty="0"/>
          </a:p>
        </p:txBody>
      </p:sp>
      <p:pic>
        <p:nvPicPr>
          <p:cNvPr id="6" name="Grafik 18" descr="Præsentation med liggende søjlediagram med massiv udfyldning">
            <a:extLst>
              <a:ext uri="{FF2B5EF4-FFF2-40B4-BE49-F238E27FC236}">
                <a16:creationId xmlns:a16="http://schemas.microsoft.com/office/drawing/2014/main" id="{6C4826E3-24CE-542D-697B-F71B3D04E3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155" y="937152"/>
            <a:ext cx="583737" cy="583737"/>
          </a:xfrm>
          <a:prstGeom prst="rect">
            <a:avLst/>
          </a:prstGeom>
        </p:spPr>
      </p:pic>
      <p:sp>
        <p:nvSpPr>
          <p:cNvPr id="8" name="TextBox 7">
            <a:extLst>
              <a:ext uri="{FF2B5EF4-FFF2-40B4-BE49-F238E27FC236}">
                <a16:creationId xmlns:a16="http://schemas.microsoft.com/office/drawing/2014/main" id="{93E36665-CF37-1637-7FC2-81E06459287F}"/>
              </a:ext>
            </a:extLst>
          </p:cNvPr>
          <p:cNvSpPr txBox="1"/>
          <p:nvPr/>
        </p:nvSpPr>
        <p:spPr>
          <a:xfrm>
            <a:off x="842678" y="1010724"/>
            <a:ext cx="14461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FAKTA</a:t>
            </a:r>
          </a:p>
        </p:txBody>
      </p:sp>
      <p:pic>
        <p:nvPicPr>
          <p:cNvPr id="10" name="Graphic 9" descr="Ur med massiv udfyldning">
            <a:extLst>
              <a:ext uri="{FF2B5EF4-FFF2-40B4-BE49-F238E27FC236}">
                <a16:creationId xmlns:a16="http://schemas.microsoft.com/office/drawing/2014/main" id="{C619B73C-3E1F-C851-87DF-718480E33D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6941" y="997789"/>
            <a:ext cx="403781" cy="388071"/>
          </a:xfrm>
          <a:prstGeom prst="rect">
            <a:avLst/>
          </a:prstGeom>
        </p:spPr>
      </p:pic>
      <p:sp>
        <p:nvSpPr>
          <p:cNvPr id="12" name="TextBox 11">
            <a:extLst>
              <a:ext uri="{FF2B5EF4-FFF2-40B4-BE49-F238E27FC236}">
                <a16:creationId xmlns:a16="http://schemas.microsoft.com/office/drawing/2014/main" id="{03DCC6CA-3CCF-C07F-21A2-52C569FECF2D}"/>
              </a:ext>
            </a:extLst>
          </p:cNvPr>
          <p:cNvSpPr txBox="1"/>
          <p:nvPr/>
        </p:nvSpPr>
        <p:spPr>
          <a:xfrm>
            <a:off x="2607822" y="1037935"/>
            <a:ext cx="1127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5" name="TextBox 7">
            <a:extLst>
              <a:ext uri="{FF2B5EF4-FFF2-40B4-BE49-F238E27FC236}">
                <a16:creationId xmlns:a16="http://schemas.microsoft.com/office/drawing/2014/main" id="{CFC69008-3DAD-A316-6222-FD888B9AF98B}"/>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pic>
        <p:nvPicPr>
          <p:cNvPr id="11" name="Billede 10" descr="Et billede, der indeholder tekst, håndskrift, Papirprodukt, person&#10;&#10;Indhold genereret af kunstig intelligens kan være forkert.">
            <a:extLst>
              <a:ext uri="{FF2B5EF4-FFF2-40B4-BE49-F238E27FC236}">
                <a16:creationId xmlns:a16="http://schemas.microsoft.com/office/drawing/2014/main" id="{18EFA62A-9094-9A38-3856-9CBF90D4D7F7}"/>
              </a:ext>
            </a:extLst>
          </p:cNvPr>
          <p:cNvPicPr>
            <a:picLocks noChangeAspect="1"/>
          </p:cNvPicPr>
          <p:nvPr/>
        </p:nvPicPr>
        <p:blipFill>
          <a:blip r:embed="rId7"/>
          <a:srcRect t="39817"/>
          <a:stretch/>
        </p:blipFill>
        <p:spPr>
          <a:xfrm>
            <a:off x="8414243" y="2450442"/>
            <a:ext cx="3183924" cy="2880000"/>
          </a:xfrm>
          <a:prstGeom prst="rect">
            <a:avLst/>
          </a:prstGeom>
        </p:spPr>
      </p:pic>
    </p:spTree>
    <p:extLst>
      <p:ext uri="{BB962C8B-B14F-4D97-AF65-F5344CB8AC3E}">
        <p14:creationId xmlns:p14="http://schemas.microsoft.com/office/powerpoint/2010/main" val="2580984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6A16B-757A-D8EE-6C14-9ED6DE2E2078}"/>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195A547F-A2FD-0726-8FB8-C788F13D15B0}"/>
              </a:ext>
            </a:extLst>
          </p:cNvPr>
          <p:cNvSpPr/>
          <p:nvPr/>
        </p:nvSpPr>
        <p:spPr>
          <a:xfrm>
            <a:off x="968453" y="1716271"/>
            <a:ext cx="7030238" cy="4050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74A04DBF-38F1-2B75-8B45-3B26E5A06F6E}"/>
              </a:ext>
            </a:extLst>
          </p:cNvPr>
          <p:cNvSpPr>
            <a:spLocks noGrp="1"/>
          </p:cNvSpPr>
          <p:nvPr>
            <p:ph type="ctrTitle"/>
          </p:nvPr>
        </p:nvSpPr>
        <p:spPr>
          <a:xfrm>
            <a:off x="968453" y="991436"/>
            <a:ext cx="10509956" cy="507831"/>
          </a:xfrm>
        </p:spPr>
        <p:txBody>
          <a:bodyPr/>
          <a:lstStyle/>
          <a:p>
            <a:r>
              <a:rPr lang="da-DK" spc="300" noProof="0" dirty="0">
                <a:latin typeface="Obvia Expanded"/>
              </a:rPr>
              <a:t>ØVELSE</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E777473A-BC23-7C61-4917-83F723299541}"/>
              </a:ext>
            </a:extLst>
          </p:cNvPr>
          <p:cNvSpPr>
            <a:spLocks noGrp="1"/>
          </p:cNvSpPr>
          <p:nvPr>
            <p:ph type="subTitle" idx="1"/>
          </p:nvPr>
        </p:nvSpPr>
        <p:spPr>
          <a:xfrm>
            <a:off x="1146762" y="1909653"/>
            <a:ext cx="6574837" cy="3375283"/>
          </a:xfrm>
        </p:spPr>
        <p:txBody>
          <a:bodyPr vert="horz" wrap="square" lIns="91440" tIns="45720" rIns="91440" bIns="45720" rtlCol="0" anchor="t">
            <a:spAutoFit/>
          </a:bodyPr>
          <a:lstStyle/>
          <a:p>
            <a:pPr>
              <a:lnSpc>
                <a:spcPct val="100000"/>
              </a:lnSpc>
            </a:pPr>
            <a:r>
              <a:rPr lang="da-DK" noProof="0" dirty="0">
                <a:solidFill>
                  <a:srgbClr val="000000"/>
                </a:solidFill>
                <a:latin typeface="Helvetica"/>
                <a:cs typeface="Helvetica"/>
              </a:rPr>
              <a:t>Øv jer i at ringe til alarmcentralen.</a:t>
            </a:r>
          </a:p>
          <a:p>
            <a:pPr>
              <a:lnSpc>
                <a:spcPct val="100000"/>
              </a:lnSpc>
            </a:pPr>
            <a:r>
              <a:rPr lang="da-DK" dirty="0">
                <a:solidFill>
                  <a:srgbClr val="000000"/>
                </a:solidFill>
                <a:latin typeface="Helvetica"/>
                <a:cs typeface="Helvetica"/>
              </a:rPr>
              <a:t>I skal klippe</a:t>
            </a:r>
            <a:r>
              <a:rPr lang="da-DK" noProof="0" dirty="0">
                <a:solidFill>
                  <a:srgbClr val="000000"/>
                </a:solidFill>
                <a:latin typeface="Helvetica"/>
                <a:cs typeface="Helvetica"/>
              </a:rPr>
              <a:t> kortene ud</a:t>
            </a:r>
            <a:r>
              <a:rPr lang="da-DK" dirty="0">
                <a:solidFill>
                  <a:srgbClr val="000000"/>
                </a:solidFill>
                <a:latin typeface="Helvetica"/>
                <a:cs typeface="Helvetica"/>
              </a:rPr>
              <a:t> på elevarket</a:t>
            </a:r>
            <a:r>
              <a:rPr lang="da-DK" noProof="0" dirty="0">
                <a:solidFill>
                  <a:srgbClr val="000000"/>
                </a:solidFill>
                <a:latin typeface="Helvetica"/>
                <a:cs typeface="Helvetica"/>
              </a:rPr>
              <a:t>. Den ene halvdel af klassen får kortet med "Du ringer fra Jonathans fødselsdag". Den anden halvdel får kortet "Du arbejder på alarmcentralen". </a:t>
            </a:r>
          </a:p>
          <a:p>
            <a:pPr>
              <a:lnSpc>
                <a:spcPct val="100000"/>
              </a:lnSpc>
            </a:pPr>
            <a:r>
              <a:rPr lang="da-DK" noProof="0" dirty="0">
                <a:solidFill>
                  <a:srgbClr val="000000"/>
                </a:solidFill>
                <a:latin typeface="Helvetica"/>
                <a:cs typeface="Helvetica"/>
              </a:rPr>
              <a:t>Gå rundt mellem hinanden, indtil læreren siger stop.</a:t>
            </a:r>
          </a:p>
          <a:p>
            <a:pPr>
              <a:lnSpc>
                <a:spcPct val="100000"/>
              </a:lnSpc>
            </a:pPr>
            <a:r>
              <a:rPr lang="da-DK" b="1" noProof="0" dirty="0">
                <a:solidFill>
                  <a:srgbClr val="000000"/>
                </a:solidFill>
                <a:latin typeface="Helvetica"/>
                <a:cs typeface="Helvetica"/>
              </a:rPr>
              <a:t>To og to: </a:t>
            </a:r>
            <a:r>
              <a:rPr lang="da-DK" noProof="0" dirty="0">
                <a:solidFill>
                  <a:srgbClr val="000000"/>
                </a:solidFill>
                <a:latin typeface="Helvetica"/>
                <a:cs typeface="Helvetica"/>
              </a:rPr>
              <a:t>Stil jer med ryggen mod hinanden, mens I med støtte fra kortet øver jer i at ringe 1-1-2. </a:t>
            </a:r>
          </a:p>
          <a:p>
            <a:pPr>
              <a:lnSpc>
                <a:spcPct val="100000"/>
              </a:lnSpc>
            </a:pPr>
            <a:r>
              <a:rPr lang="da-DK" b="1" noProof="0" dirty="0">
                <a:solidFill>
                  <a:srgbClr val="000000"/>
                </a:solidFill>
                <a:latin typeface="Helvetica"/>
                <a:cs typeface="Helvetica"/>
              </a:rPr>
              <a:t>Fælles:</a:t>
            </a:r>
            <a:r>
              <a:rPr lang="da-DK" noProof="0" dirty="0">
                <a:solidFill>
                  <a:srgbClr val="000000"/>
                </a:solidFill>
                <a:latin typeface="Helvetica"/>
                <a:cs typeface="Helvetica"/>
              </a:rPr>
              <a:t> Tal om, hvad I talte om, og om noget var svært. </a:t>
            </a:r>
            <a:endParaRPr lang="da-DK" noProof="0" dirty="0">
              <a:solidFill>
                <a:srgbClr val="000000"/>
              </a:solidFill>
              <a:cs typeface="Helvetica"/>
            </a:endParaRPr>
          </a:p>
        </p:txBody>
      </p:sp>
      <p:pic>
        <p:nvPicPr>
          <p:cNvPr id="5" name="Picture Placeholder 4" descr="Møde med massiv udfyldning">
            <a:extLst>
              <a:ext uri="{FF2B5EF4-FFF2-40B4-BE49-F238E27FC236}">
                <a16:creationId xmlns:a16="http://schemas.microsoft.com/office/drawing/2014/main" id="{D376531F-85F7-C1EB-2246-4CBB27A1A6D1}"/>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272157" y="951812"/>
            <a:ext cx="652021" cy="545740"/>
          </a:xfrm>
          <a:prstGeom prst="rect">
            <a:avLst/>
          </a:prstGeom>
        </p:spPr>
      </p:pic>
      <p:pic>
        <p:nvPicPr>
          <p:cNvPr id="7" name="Graphic 6" descr="Ur med massiv udfyldning">
            <a:extLst>
              <a:ext uri="{FF2B5EF4-FFF2-40B4-BE49-F238E27FC236}">
                <a16:creationId xmlns:a16="http://schemas.microsoft.com/office/drawing/2014/main" id="{3B57EEE5-A5F6-B3B5-F9C4-F11CE4772E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3243" y="1054882"/>
            <a:ext cx="403781" cy="388071"/>
          </a:xfrm>
          <a:prstGeom prst="rect">
            <a:avLst/>
          </a:prstGeom>
        </p:spPr>
      </p:pic>
      <p:sp>
        <p:nvSpPr>
          <p:cNvPr id="9" name="TextBox 8">
            <a:extLst>
              <a:ext uri="{FF2B5EF4-FFF2-40B4-BE49-F238E27FC236}">
                <a16:creationId xmlns:a16="http://schemas.microsoft.com/office/drawing/2014/main" id="{0BCBA0B8-F9F4-5450-AB2D-97F28DB4F95E}"/>
              </a:ext>
            </a:extLst>
          </p:cNvPr>
          <p:cNvSpPr txBox="1"/>
          <p:nvPr/>
        </p:nvSpPr>
        <p:spPr>
          <a:xfrm>
            <a:off x="3049124" y="109147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10 min.</a:t>
            </a:r>
          </a:p>
        </p:txBody>
      </p:sp>
      <p:pic>
        <p:nvPicPr>
          <p:cNvPr id="6" name="Graphic 5" descr="Dokument med massiv udfyldning">
            <a:extLst>
              <a:ext uri="{FF2B5EF4-FFF2-40B4-BE49-F238E27FC236}">
                <a16:creationId xmlns:a16="http://schemas.microsoft.com/office/drawing/2014/main" id="{5E2E2C2B-2270-0D2E-CF7F-06100830E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1947" y="1710855"/>
            <a:ext cx="474483" cy="443061"/>
          </a:xfrm>
          <a:prstGeom prst="rect">
            <a:avLst/>
          </a:prstGeom>
        </p:spPr>
      </p:pic>
      <p:sp>
        <p:nvSpPr>
          <p:cNvPr id="10" name="TextBox 9">
            <a:extLst>
              <a:ext uri="{FF2B5EF4-FFF2-40B4-BE49-F238E27FC236}">
                <a16:creationId xmlns:a16="http://schemas.microsoft.com/office/drawing/2014/main" id="{77F0FBA3-74DC-8C56-A4D5-AEE3907B6E4B}"/>
              </a:ext>
            </a:extLst>
          </p:cNvPr>
          <p:cNvSpPr txBox="1"/>
          <p:nvPr/>
        </p:nvSpPr>
        <p:spPr>
          <a:xfrm>
            <a:off x="8838822" y="1751800"/>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t> </a:t>
            </a:r>
            <a:r>
              <a:rPr lang="da-DK" sz="2000" b="1" noProof="0">
                <a:latin typeface="Helvetica"/>
                <a:cs typeface="Helvetica"/>
              </a:rPr>
              <a:t>ELEVARK</a:t>
            </a:r>
            <a:r>
              <a:rPr lang="da-DK" sz="2000" b="1" noProof="0"/>
              <a:t> </a:t>
            </a:r>
          </a:p>
        </p:txBody>
      </p:sp>
      <p:sp>
        <p:nvSpPr>
          <p:cNvPr id="12" name="TextBox 11">
            <a:extLst>
              <a:ext uri="{FF2B5EF4-FFF2-40B4-BE49-F238E27FC236}">
                <a16:creationId xmlns:a16="http://schemas.microsoft.com/office/drawing/2014/main" id="{182AD471-3BA9-0CF2-8AAD-0C815A76F347}"/>
              </a:ext>
            </a:extLst>
          </p:cNvPr>
          <p:cNvSpPr txBox="1"/>
          <p:nvPr/>
        </p:nvSpPr>
        <p:spPr>
          <a:xfrm>
            <a:off x="8931564" y="2296671"/>
            <a:ext cx="345041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ea typeface="+mn-lt"/>
                <a:cs typeface="+mn-lt"/>
              </a:rPr>
              <a:t>RING 1-1-2 VED STROKE</a:t>
            </a:r>
            <a:endParaRPr lang="da-DK" sz="1600" noProof="0" dirty="0">
              <a:latin typeface="Helvetica"/>
            </a:endParaRPr>
          </a:p>
        </p:txBody>
      </p:sp>
      <p:sp>
        <p:nvSpPr>
          <p:cNvPr id="13" name="TextBox 7">
            <a:extLst>
              <a:ext uri="{FF2B5EF4-FFF2-40B4-BE49-F238E27FC236}">
                <a16:creationId xmlns:a16="http://schemas.microsoft.com/office/drawing/2014/main" id="{54DA90F4-5B25-0263-4AC8-EC40F85B673C}"/>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3825491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66A-4422-AA2F-E34F-B835463E6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BB92B-11D0-A768-8055-B1E96E62D5D2}"/>
              </a:ext>
            </a:extLst>
          </p:cNvPr>
          <p:cNvSpPr>
            <a:spLocks noGrp="1"/>
          </p:cNvSpPr>
          <p:nvPr>
            <p:ph type="ctrTitle"/>
          </p:nvPr>
        </p:nvSpPr>
        <p:spPr>
          <a:xfrm>
            <a:off x="1010354" y="790709"/>
            <a:ext cx="10784481" cy="1015663"/>
          </a:xfrm>
        </p:spPr>
        <p:txBody>
          <a:bodyPr/>
          <a:lstStyle/>
          <a:p>
            <a:pPr>
              <a:lnSpc>
                <a:spcPct val="100000"/>
              </a:lnSpc>
            </a:pPr>
            <a:r>
              <a:rPr lang="da-DK" noProof="0" dirty="0">
                <a:latin typeface="Obvia Expanded"/>
              </a:rPr>
              <a:t>ARBEJDET PÅ ALARMCENTRALEN OG KIG I </a:t>
            </a:r>
            <a:r>
              <a:rPr lang="da-DK" spc="300" noProof="0" dirty="0">
                <a:latin typeface="Obvia Expanded"/>
              </a:rPr>
              <a:t>AMBULANCEN</a:t>
            </a:r>
            <a:endParaRPr lang="da-DK" spc="300" noProof="0" dirty="0"/>
          </a:p>
        </p:txBody>
      </p:sp>
      <p:pic>
        <p:nvPicPr>
          <p:cNvPr id="5" name="Graphic 4" descr="Videokamera med massiv udfyldning">
            <a:extLst>
              <a:ext uri="{FF2B5EF4-FFF2-40B4-BE49-F238E27FC236}">
                <a16:creationId xmlns:a16="http://schemas.microsoft.com/office/drawing/2014/main" id="{76AD2D49-BAF3-6A18-77BF-9CF84323D5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052" y="605555"/>
            <a:ext cx="811659" cy="811659"/>
          </a:xfrm>
          <a:prstGeom prst="rect">
            <a:avLst/>
          </a:prstGeom>
        </p:spPr>
      </p:pic>
      <p:pic>
        <p:nvPicPr>
          <p:cNvPr id="8" name="Graphic 7" descr="Ur med massiv udfyldning">
            <a:extLst>
              <a:ext uri="{FF2B5EF4-FFF2-40B4-BE49-F238E27FC236}">
                <a16:creationId xmlns:a16="http://schemas.microsoft.com/office/drawing/2014/main" id="{CD8BC093-895C-21C9-5181-2DFA0796F9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9377" y="1357697"/>
            <a:ext cx="403781" cy="388071"/>
          </a:xfrm>
          <a:prstGeom prst="rect">
            <a:avLst/>
          </a:prstGeom>
        </p:spPr>
      </p:pic>
      <p:sp>
        <p:nvSpPr>
          <p:cNvPr id="10" name="TextBox 9">
            <a:extLst>
              <a:ext uri="{FF2B5EF4-FFF2-40B4-BE49-F238E27FC236}">
                <a16:creationId xmlns:a16="http://schemas.microsoft.com/office/drawing/2014/main" id="{6D981847-C0EA-1DE6-AB7A-2ED98FB76857}"/>
              </a:ext>
            </a:extLst>
          </p:cNvPr>
          <p:cNvSpPr txBox="1"/>
          <p:nvPr/>
        </p:nvSpPr>
        <p:spPr>
          <a:xfrm>
            <a:off x="4302490" y="139863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3 min.</a:t>
            </a:r>
          </a:p>
        </p:txBody>
      </p:sp>
      <p:pic>
        <p:nvPicPr>
          <p:cNvPr id="4" name="Online Media 3" title="Arbejdet på alarmcentralen og kig i ambulancen">
            <a:hlinkClick r:id="" action="ppaction://media"/>
            <a:extLst>
              <a:ext uri="{FF2B5EF4-FFF2-40B4-BE49-F238E27FC236}">
                <a16:creationId xmlns:a16="http://schemas.microsoft.com/office/drawing/2014/main" id="{41ED3075-AC86-A5F4-2F70-4D7856CDD9B3}"/>
              </a:ext>
            </a:extLst>
          </p:cNvPr>
          <p:cNvPicPr>
            <a:picLocks noRot="1" noChangeAspect="1"/>
          </p:cNvPicPr>
          <p:nvPr>
            <a:videoFile r:link="rId1"/>
          </p:nvPr>
        </p:nvPicPr>
        <p:blipFill>
          <a:blip r:embed="rId8"/>
          <a:stretch>
            <a:fillRect/>
          </a:stretch>
        </p:blipFill>
        <p:spPr>
          <a:xfrm>
            <a:off x="2210488" y="2069349"/>
            <a:ext cx="7771023" cy="4378707"/>
          </a:xfrm>
          <a:prstGeom prst="rect">
            <a:avLst/>
          </a:prstGeom>
        </p:spPr>
      </p:pic>
      <p:sp>
        <p:nvSpPr>
          <p:cNvPr id="3" name="TextBox 7">
            <a:extLst>
              <a:ext uri="{FF2B5EF4-FFF2-40B4-BE49-F238E27FC236}">
                <a16:creationId xmlns:a16="http://schemas.microsoft.com/office/drawing/2014/main" id="{7C75B39B-15BF-C331-91F5-02FF28BB33EE}"/>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725452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1C403-C3E2-8B2F-AC50-297047C6F695}"/>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A3F62568-B031-B407-DEF8-9B24A04D3AE1}"/>
              </a:ext>
            </a:extLst>
          </p:cNvPr>
          <p:cNvSpPr/>
          <p:nvPr/>
        </p:nvSpPr>
        <p:spPr>
          <a:xfrm>
            <a:off x="923637" y="2161537"/>
            <a:ext cx="7176654" cy="433162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FFB77E9F-D0B7-F551-523F-3693AB095E0A}"/>
              </a:ext>
            </a:extLst>
          </p:cNvPr>
          <p:cNvSpPr>
            <a:spLocks noGrp="1"/>
          </p:cNvSpPr>
          <p:nvPr>
            <p:ph type="ctrTitle"/>
          </p:nvPr>
        </p:nvSpPr>
        <p:spPr>
          <a:xfrm>
            <a:off x="841022" y="1124850"/>
            <a:ext cx="10509956" cy="507831"/>
          </a:xfrm>
        </p:spPr>
        <p:txBody>
          <a:bodyPr/>
          <a:lstStyle/>
          <a:p>
            <a:r>
              <a:rPr lang="da-DK" spc="300" noProof="0" dirty="0">
                <a:latin typeface="Obvia Expanded"/>
              </a:rPr>
              <a:t>ØVELSE</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E1867121-BAD0-99A6-737F-474C85A9F4B7}"/>
              </a:ext>
            </a:extLst>
          </p:cNvPr>
          <p:cNvSpPr>
            <a:spLocks noGrp="1"/>
          </p:cNvSpPr>
          <p:nvPr>
            <p:ph type="subTitle" idx="1"/>
          </p:nvPr>
        </p:nvSpPr>
        <p:spPr>
          <a:xfrm>
            <a:off x="1270205" y="2404035"/>
            <a:ext cx="6418922" cy="3811300"/>
          </a:xfrm>
        </p:spPr>
        <p:txBody>
          <a:bodyPr vert="horz" wrap="square" lIns="91440" tIns="45720" rIns="91440" bIns="45720" rtlCol="0" anchor="t">
            <a:spAutoFit/>
          </a:bodyPr>
          <a:lstStyle/>
          <a:p>
            <a:pPr>
              <a:lnSpc>
                <a:spcPct val="100000"/>
              </a:lnSpc>
            </a:pPr>
            <a:r>
              <a:rPr lang="da-DK" b="1" noProof="0" dirty="0">
                <a:solidFill>
                  <a:srgbClr val="000000"/>
                </a:solidFill>
                <a:latin typeface="Helvetica"/>
                <a:cs typeface="Helvetica"/>
              </a:rPr>
              <a:t>I grupper: </a:t>
            </a:r>
            <a:r>
              <a:rPr lang="da-DK" noProof="0" dirty="0">
                <a:solidFill>
                  <a:srgbClr val="000000"/>
                </a:solidFill>
                <a:latin typeface="Helvetica"/>
                <a:cs typeface="Helvetica"/>
              </a:rPr>
              <a:t>En elev får kortet 'Alarmcentralen' og skal gå væk fra resten af gruppen.</a:t>
            </a:r>
          </a:p>
          <a:p>
            <a:pPr>
              <a:lnSpc>
                <a:spcPct val="100000"/>
              </a:lnSpc>
            </a:pPr>
            <a:r>
              <a:rPr lang="da-DK" noProof="0" dirty="0">
                <a:solidFill>
                  <a:srgbClr val="000000"/>
                </a:solidFill>
                <a:latin typeface="Helvetica"/>
                <a:cs typeface="Helvetica"/>
              </a:rPr>
              <a:t>De andre fordeler rollekortene mellem sig og læser sammen scenariet.</a:t>
            </a:r>
          </a:p>
          <a:p>
            <a:pPr>
              <a:lnSpc>
                <a:spcPct val="100000"/>
              </a:lnSpc>
            </a:pPr>
            <a:r>
              <a:rPr lang="da-DK" noProof="0" dirty="0">
                <a:solidFill>
                  <a:srgbClr val="000000"/>
                </a:solidFill>
                <a:latin typeface="Helvetica"/>
                <a:cs typeface="Helvetica"/>
              </a:rPr>
              <a:t>Tal sammen om, hvad I kan gøre for at hjælpe</a:t>
            </a:r>
            <a:r>
              <a:rPr lang="da-DK" dirty="0">
                <a:solidFill>
                  <a:srgbClr val="000000"/>
                </a:solidFill>
                <a:latin typeface="Helvetica"/>
                <a:cs typeface="Helvetica"/>
              </a:rPr>
              <a:t>.</a:t>
            </a:r>
            <a:endParaRPr lang="da-DK" noProof="0" dirty="0">
              <a:solidFill>
                <a:srgbClr val="000000"/>
              </a:solidFill>
              <a:latin typeface="Helvetica"/>
              <a:cs typeface="Helvetica"/>
            </a:endParaRPr>
          </a:p>
          <a:p>
            <a:pPr>
              <a:lnSpc>
                <a:spcPct val="100000"/>
              </a:lnSpc>
            </a:pPr>
            <a:r>
              <a:rPr lang="da-DK" dirty="0">
                <a:solidFill>
                  <a:srgbClr val="000000"/>
                </a:solidFill>
                <a:latin typeface="Helvetica"/>
                <a:cs typeface="Helvetica"/>
              </a:rPr>
              <a:t>Vis</a:t>
            </a:r>
            <a:r>
              <a:rPr lang="da-DK" noProof="0" dirty="0">
                <a:solidFill>
                  <a:srgbClr val="000000"/>
                </a:solidFill>
                <a:latin typeface="Helvetica"/>
                <a:cs typeface="Helvetica"/>
              </a:rPr>
              <a:t> hinanden, hvordan I vil gøre. </a:t>
            </a:r>
          </a:p>
          <a:p>
            <a:pPr>
              <a:lnSpc>
                <a:spcPct val="100000"/>
              </a:lnSpc>
            </a:pPr>
            <a:r>
              <a:rPr lang="da-DK" noProof="0" dirty="0">
                <a:solidFill>
                  <a:srgbClr val="000000"/>
                </a:solidFill>
                <a:latin typeface="Helvetica"/>
                <a:cs typeface="Helvetica"/>
              </a:rPr>
              <a:t>Når der bliver ringet til alarmcentralen, skal den af jer, der er alarmcentralen komme og placere sig, så personen ikke kan se, men kun høre, hvad der sker.</a:t>
            </a:r>
          </a:p>
          <a:p>
            <a:pPr>
              <a:lnSpc>
                <a:spcPct val="100000"/>
              </a:lnSpc>
            </a:pPr>
            <a:r>
              <a:rPr lang="da-DK" noProof="0" dirty="0">
                <a:solidFill>
                  <a:srgbClr val="000000"/>
                </a:solidFill>
                <a:latin typeface="Helvetica"/>
                <a:cs typeface="Helvetica"/>
              </a:rPr>
              <a:t>Træk et nyt scenarie og skift roller. </a:t>
            </a:r>
            <a:endParaRPr lang="da-DK" noProof="0" dirty="0">
              <a:solidFill>
                <a:srgbClr val="000000"/>
              </a:solidFill>
              <a:cs typeface="Helvetica"/>
            </a:endParaRPr>
          </a:p>
        </p:txBody>
      </p:sp>
      <p:pic>
        <p:nvPicPr>
          <p:cNvPr id="5" name="Picture Placeholder 4" descr="Møde med massiv udfyldning">
            <a:extLst>
              <a:ext uri="{FF2B5EF4-FFF2-40B4-BE49-F238E27FC236}">
                <a16:creationId xmlns:a16="http://schemas.microsoft.com/office/drawing/2014/main" id="{E532B0F2-EDFF-EEC1-7164-EB60AE1CFB85}"/>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191486" y="1026291"/>
            <a:ext cx="652021" cy="545740"/>
          </a:xfrm>
          <a:prstGeom prst="rect">
            <a:avLst/>
          </a:prstGeom>
        </p:spPr>
      </p:pic>
      <p:pic>
        <p:nvPicPr>
          <p:cNvPr id="7" name="Graphic 6" descr="Ur med massiv udfyldning">
            <a:extLst>
              <a:ext uri="{FF2B5EF4-FFF2-40B4-BE49-F238E27FC236}">
                <a16:creationId xmlns:a16="http://schemas.microsoft.com/office/drawing/2014/main" id="{D9DD1961-ED95-0C8D-90B0-7C8AC386FD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1664" y="1188296"/>
            <a:ext cx="403781" cy="388071"/>
          </a:xfrm>
          <a:prstGeom prst="rect">
            <a:avLst/>
          </a:prstGeom>
        </p:spPr>
      </p:pic>
      <p:sp>
        <p:nvSpPr>
          <p:cNvPr id="9" name="TextBox 8">
            <a:extLst>
              <a:ext uri="{FF2B5EF4-FFF2-40B4-BE49-F238E27FC236}">
                <a16:creationId xmlns:a16="http://schemas.microsoft.com/office/drawing/2014/main" id="{A541E343-67E7-AC93-C4BA-7DE67E0407BE}"/>
              </a:ext>
            </a:extLst>
          </p:cNvPr>
          <p:cNvSpPr txBox="1"/>
          <p:nvPr/>
        </p:nvSpPr>
        <p:spPr>
          <a:xfrm>
            <a:off x="2987545" y="1224890"/>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15 min.</a:t>
            </a:r>
          </a:p>
        </p:txBody>
      </p:sp>
      <p:pic>
        <p:nvPicPr>
          <p:cNvPr id="6" name="Graphic 5" descr="Dokument med massiv udfyldning">
            <a:extLst>
              <a:ext uri="{FF2B5EF4-FFF2-40B4-BE49-F238E27FC236}">
                <a16:creationId xmlns:a16="http://schemas.microsoft.com/office/drawing/2014/main" id="{957E4393-B034-8A30-AF91-F1685C46B6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75007" y="2199135"/>
            <a:ext cx="474483" cy="443061"/>
          </a:xfrm>
          <a:prstGeom prst="rect">
            <a:avLst/>
          </a:prstGeom>
        </p:spPr>
      </p:pic>
      <p:sp>
        <p:nvSpPr>
          <p:cNvPr id="10" name="TextBox 9">
            <a:extLst>
              <a:ext uri="{FF2B5EF4-FFF2-40B4-BE49-F238E27FC236}">
                <a16:creationId xmlns:a16="http://schemas.microsoft.com/office/drawing/2014/main" id="{B1492331-E6DC-EF9B-2A6C-B4A4EF3625C5}"/>
              </a:ext>
            </a:extLst>
          </p:cNvPr>
          <p:cNvSpPr txBox="1"/>
          <p:nvPr/>
        </p:nvSpPr>
        <p:spPr>
          <a:xfrm>
            <a:off x="8895438" y="2219817"/>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t> </a:t>
            </a:r>
            <a:r>
              <a:rPr lang="da-DK" sz="2000" b="1" noProof="0" dirty="0">
                <a:latin typeface="Helvetica"/>
                <a:cs typeface="Helvetica"/>
              </a:rPr>
              <a:t>ELEVARK</a:t>
            </a:r>
            <a:r>
              <a:rPr lang="da-DK" sz="2000" b="1" noProof="0" dirty="0"/>
              <a:t> </a:t>
            </a:r>
          </a:p>
        </p:txBody>
      </p:sp>
      <p:sp>
        <p:nvSpPr>
          <p:cNvPr id="12" name="TextBox 11">
            <a:extLst>
              <a:ext uri="{FF2B5EF4-FFF2-40B4-BE49-F238E27FC236}">
                <a16:creationId xmlns:a16="http://schemas.microsoft.com/office/drawing/2014/main" id="{183E6531-F431-B978-C767-0F7CAC6B67B3}"/>
              </a:ext>
            </a:extLst>
          </p:cNvPr>
          <p:cNvSpPr txBox="1"/>
          <p:nvPr/>
        </p:nvSpPr>
        <p:spPr>
          <a:xfrm>
            <a:off x="8949490" y="2821133"/>
            <a:ext cx="354554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rPr>
              <a:t>SCENARIER OM STROKE</a:t>
            </a:r>
          </a:p>
        </p:txBody>
      </p:sp>
      <p:sp>
        <p:nvSpPr>
          <p:cNvPr id="4" name="TextBox 7">
            <a:extLst>
              <a:ext uri="{FF2B5EF4-FFF2-40B4-BE49-F238E27FC236}">
                <a16:creationId xmlns:a16="http://schemas.microsoft.com/office/drawing/2014/main" id="{5EDE05C5-CD24-FB9C-126E-C2E4248AC7E2}"/>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1678114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FE9F-030F-69D7-6BB6-9047E799B2BA}"/>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9BA78439-EB53-3295-3CB7-190933C4F749}"/>
              </a:ext>
            </a:extLst>
          </p:cNvPr>
          <p:cNvSpPr/>
          <p:nvPr/>
        </p:nvSpPr>
        <p:spPr>
          <a:xfrm>
            <a:off x="951425" y="2337018"/>
            <a:ext cx="7444430" cy="31171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D53C055D-8F1C-486D-41F1-5A6F8EDDB180}"/>
              </a:ext>
            </a:extLst>
          </p:cNvPr>
          <p:cNvSpPr>
            <a:spLocks noGrp="1"/>
          </p:cNvSpPr>
          <p:nvPr>
            <p:ph type="ctrTitle"/>
          </p:nvPr>
        </p:nvSpPr>
        <p:spPr>
          <a:xfrm>
            <a:off x="951425" y="1167374"/>
            <a:ext cx="10509956" cy="507831"/>
          </a:xfrm>
        </p:spPr>
        <p:txBody>
          <a:bodyPr/>
          <a:lstStyle/>
          <a:p>
            <a:r>
              <a:rPr lang="da-DK" spc="300" noProof="0" dirty="0">
                <a:latin typeface="Obvia Expanded"/>
              </a:rPr>
              <a:t>OPSAMLING</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C47CF90A-9ADD-CC3B-12CB-87F21031D154}"/>
              </a:ext>
            </a:extLst>
          </p:cNvPr>
          <p:cNvSpPr>
            <a:spLocks noGrp="1"/>
          </p:cNvSpPr>
          <p:nvPr>
            <p:ph type="subTitle" idx="1"/>
          </p:nvPr>
        </p:nvSpPr>
        <p:spPr>
          <a:xfrm>
            <a:off x="1252777" y="2614681"/>
            <a:ext cx="6349296" cy="2451953"/>
          </a:xfrm>
        </p:spPr>
        <p:txBody>
          <a:bodyPr vert="horz" wrap="square" lIns="91440" tIns="45720" rIns="91440" bIns="45720" rtlCol="0" anchor="t">
            <a:spAutoFit/>
          </a:bodyPr>
          <a:lstStyle/>
          <a:p>
            <a:pPr>
              <a:lnSpc>
                <a:spcPct val="100000"/>
              </a:lnSpc>
            </a:pPr>
            <a:r>
              <a:rPr lang="da-DK" b="1" dirty="0">
                <a:solidFill>
                  <a:srgbClr val="222020"/>
                </a:solidFill>
                <a:latin typeface="Helvetica"/>
                <a:cs typeface="Helvetica"/>
              </a:rPr>
              <a:t>HVAD VED JEG OM AT RINGE 1-1-2 VED STROKE?</a:t>
            </a:r>
          </a:p>
          <a:p>
            <a:pPr>
              <a:lnSpc>
                <a:spcPct val="100000"/>
              </a:lnSpc>
            </a:pPr>
            <a:r>
              <a:rPr lang="da-DK" b="1" dirty="0">
                <a:solidFill>
                  <a:srgbClr val="222020"/>
                </a:solidFill>
                <a:latin typeface="Helvetica"/>
                <a:cs typeface="Helvetica"/>
              </a:rPr>
              <a:t>Alene:</a:t>
            </a:r>
            <a:r>
              <a:rPr lang="da-DK" b="1" noProof="0" dirty="0">
                <a:solidFill>
                  <a:srgbClr val="222020"/>
                </a:solidFill>
                <a:latin typeface="Helvetica"/>
                <a:cs typeface="Helvetica"/>
              </a:rPr>
              <a:t> </a:t>
            </a:r>
            <a:r>
              <a:rPr lang="da-DK" noProof="0" dirty="0">
                <a:solidFill>
                  <a:srgbClr val="222020"/>
                </a:solidFill>
                <a:latin typeface="Helvetica"/>
                <a:cs typeface="Helvetica"/>
              </a:rPr>
              <a:t>Du skal samle op på de centrale ord, du har arbejdet med i lektionen.</a:t>
            </a:r>
            <a:endParaRPr lang="da-DK" dirty="0">
              <a:cs typeface="Helvetica"/>
            </a:endParaRPr>
          </a:p>
          <a:p>
            <a:pPr>
              <a:lnSpc>
                <a:spcPct val="100000"/>
              </a:lnSpc>
            </a:pPr>
            <a:r>
              <a:rPr lang="da-DK" noProof="0" dirty="0">
                <a:solidFill>
                  <a:srgbClr val="222020"/>
                </a:solidFill>
                <a:latin typeface="Helvetica"/>
                <a:cs typeface="Helvetica"/>
              </a:rPr>
              <a:t>Skriv dine ord og handlinger i elevarket. </a:t>
            </a:r>
          </a:p>
          <a:p>
            <a:pPr>
              <a:lnSpc>
                <a:spcPct val="100000"/>
              </a:lnSpc>
            </a:pPr>
            <a:r>
              <a:rPr lang="da-DK" noProof="0" dirty="0">
                <a:solidFill>
                  <a:srgbClr val="222020"/>
                </a:solidFill>
                <a:latin typeface="Helvetica"/>
                <a:cs typeface="Helvetica"/>
              </a:rPr>
              <a:t>Tænk ikke for længe over hvert</a:t>
            </a:r>
            <a:r>
              <a:rPr lang="da-DK" dirty="0">
                <a:solidFill>
                  <a:srgbClr val="222020"/>
                </a:solidFill>
                <a:latin typeface="Helvetica"/>
                <a:cs typeface="Helvetica"/>
              </a:rPr>
              <a:t> ord.</a:t>
            </a:r>
          </a:p>
          <a:p>
            <a:pPr>
              <a:lnSpc>
                <a:spcPct val="100000"/>
              </a:lnSpc>
            </a:pPr>
            <a:r>
              <a:rPr lang="da-DK" b="1" dirty="0">
                <a:latin typeface="Helvetica"/>
                <a:cs typeface="Helvetica"/>
              </a:rPr>
              <a:t>Fælles:</a:t>
            </a:r>
            <a:r>
              <a:rPr lang="da-DK" dirty="0">
                <a:latin typeface="Helvetica"/>
                <a:cs typeface="Helvetica"/>
              </a:rPr>
              <a:t> Del overvejelserne med resten af klassen. </a:t>
            </a:r>
            <a:endParaRPr lang="da-DK" dirty="0"/>
          </a:p>
        </p:txBody>
      </p:sp>
      <p:pic>
        <p:nvPicPr>
          <p:cNvPr id="7" name="Graphic 6" descr="Ur med massiv udfyldning">
            <a:extLst>
              <a:ext uri="{FF2B5EF4-FFF2-40B4-BE49-F238E27FC236}">
                <a16:creationId xmlns:a16="http://schemas.microsoft.com/office/drawing/2014/main" id="{C1D8ACB5-35B7-9B04-493A-C0550A604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5926" y="1230820"/>
            <a:ext cx="403781" cy="388071"/>
          </a:xfrm>
          <a:prstGeom prst="rect">
            <a:avLst/>
          </a:prstGeom>
        </p:spPr>
      </p:pic>
      <p:sp>
        <p:nvSpPr>
          <p:cNvPr id="9" name="TextBox 8">
            <a:extLst>
              <a:ext uri="{FF2B5EF4-FFF2-40B4-BE49-F238E27FC236}">
                <a16:creationId xmlns:a16="http://schemas.microsoft.com/office/drawing/2014/main" id="{2BBDA7DC-00EA-8E5F-64F6-F5E7BFC227FD}"/>
              </a:ext>
            </a:extLst>
          </p:cNvPr>
          <p:cNvSpPr txBox="1"/>
          <p:nvPr/>
        </p:nvSpPr>
        <p:spPr>
          <a:xfrm>
            <a:off x="4085919" y="126741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5 min.</a:t>
            </a:r>
          </a:p>
        </p:txBody>
      </p:sp>
      <p:pic>
        <p:nvPicPr>
          <p:cNvPr id="6" name="Graphic 5" descr="Dokument med massiv udfyldning">
            <a:extLst>
              <a:ext uri="{FF2B5EF4-FFF2-40B4-BE49-F238E27FC236}">
                <a16:creationId xmlns:a16="http://schemas.microsoft.com/office/drawing/2014/main" id="{E88AC056-9CC5-A62B-58A9-D4DCC9A2E0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5271" y="2313037"/>
            <a:ext cx="474483" cy="443061"/>
          </a:xfrm>
          <a:prstGeom prst="rect">
            <a:avLst/>
          </a:prstGeom>
        </p:spPr>
      </p:pic>
      <p:sp>
        <p:nvSpPr>
          <p:cNvPr id="10" name="TextBox 9">
            <a:extLst>
              <a:ext uri="{FF2B5EF4-FFF2-40B4-BE49-F238E27FC236}">
                <a16:creationId xmlns:a16="http://schemas.microsoft.com/office/drawing/2014/main" id="{1D009CDA-738C-9CF5-3853-1B4105E3A009}"/>
              </a:ext>
            </a:extLst>
          </p:cNvPr>
          <p:cNvSpPr txBox="1"/>
          <p:nvPr/>
        </p:nvSpPr>
        <p:spPr>
          <a:xfrm>
            <a:off x="9321986" y="2314847"/>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cs typeface="Helvetica"/>
              </a:rPr>
              <a:t> ELEVARK </a:t>
            </a:r>
          </a:p>
        </p:txBody>
      </p:sp>
      <p:sp>
        <p:nvSpPr>
          <p:cNvPr id="13" name="TextBox 12">
            <a:extLst>
              <a:ext uri="{FF2B5EF4-FFF2-40B4-BE49-F238E27FC236}">
                <a16:creationId xmlns:a16="http://schemas.microsoft.com/office/drawing/2014/main" id="{2421E8AF-4230-08F1-5F66-ECADAD3F81D0}"/>
              </a:ext>
            </a:extLst>
          </p:cNvPr>
          <p:cNvSpPr txBox="1"/>
          <p:nvPr/>
        </p:nvSpPr>
        <p:spPr>
          <a:xfrm>
            <a:off x="9432292" y="2786775"/>
            <a:ext cx="38072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ORDLISTEMINDMAP</a:t>
            </a:r>
          </a:p>
          <a:p>
            <a:endParaRPr lang="da-DK" sz="2000" b="1" noProof="0" dirty="0">
              <a:latin typeface="Helvetica"/>
              <a:cs typeface="Helvetica"/>
            </a:endParaRPr>
          </a:p>
        </p:txBody>
      </p:sp>
      <p:pic>
        <p:nvPicPr>
          <p:cNvPr id="5" name="Graphic 4" descr="Gruppebrainstorm med massiv udfyldning">
            <a:extLst>
              <a:ext uri="{FF2B5EF4-FFF2-40B4-BE49-F238E27FC236}">
                <a16:creationId xmlns:a16="http://schemas.microsoft.com/office/drawing/2014/main" id="{B8D7980E-256F-1FE7-9E09-6B9739DC19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5190" y="1012270"/>
            <a:ext cx="643003" cy="663879"/>
          </a:xfrm>
          <a:prstGeom prst="rect">
            <a:avLst/>
          </a:prstGeom>
        </p:spPr>
      </p:pic>
      <p:sp>
        <p:nvSpPr>
          <p:cNvPr id="4" name="TextBox 7">
            <a:extLst>
              <a:ext uri="{FF2B5EF4-FFF2-40B4-BE49-F238E27FC236}">
                <a16:creationId xmlns:a16="http://schemas.microsoft.com/office/drawing/2014/main" id="{F1DAD779-399D-17B1-0079-335E03D957E0}"/>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H</a:t>
            </a:r>
          </a:p>
        </p:txBody>
      </p:sp>
    </p:spTree>
    <p:extLst>
      <p:ext uri="{BB962C8B-B14F-4D97-AF65-F5344CB8AC3E}">
        <p14:creationId xmlns:p14="http://schemas.microsoft.com/office/powerpoint/2010/main" val="1817785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5722D-1B8D-3E0C-7A71-69AD1B4AC63A}"/>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8071ACA4-26C7-228F-5F11-C98EAE362843}"/>
              </a:ext>
            </a:extLst>
          </p:cNvPr>
          <p:cNvSpPr/>
          <p:nvPr/>
        </p:nvSpPr>
        <p:spPr>
          <a:xfrm>
            <a:off x="0" y="0"/>
            <a:ext cx="12192000" cy="6858000"/>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a:extLst>
              <a:ext uri="{FF2B5EF4-FFF2-40B4-BE49-F238E27FC236}">
                <a16:creationId xmlns:a16="http://schemas.microsoft.com/office/drawing/2014/main" id="{BF24604F-A24C-3836-ACE3-CFBD9824AD08}"/>
              </a:ext>
            </a:extLst>
          </p:cNvPr>
          <p:cNvSpPr>
            <a:spLocks noGrp="1"/>
          </p:cNvSpPr>
          <p:nvPr>
            <p:ph type="ctrTitle"/>
          </p:nvPr>
        </p:nvSpPr>
        <p:spPr>
          <a:xfrm>
            <a:off x="0" y="2043149"/>
            <a:ext cx="12192000" cy="2771701"/>
          </a:xfrm>
        </p:spPr>
        <p:txBody>
          <a:bodyPr>
            <a:noAutofit/>
          </a:bodyPr>
          <a:lstStyle/>
          <a:p>
            <a:pPr algn="ctr"/>
            <a:r>
              <a:rPr lang="da-DK" sz="4400" noProof="0" dirty="0">
                <a:latin typeface="Obvia Expanded"/>
              </a:rPr>
              <a:t>LEKTION I: </a:t>
            </a:r>
            <a:br>
              <a:rPr lang="da-DK" sz="4400" noProof="0" dirty="0">
                <a:latin typeface="Obvia Expanded"/>
              </a:rPr>
            </a:br>
            <a:r>
              <a:rPr lang="da-DK" sz="4400" spc="300" noProof="0" dirty="0">
                <a:latin typeface="Obvia Expanded"/>
              </a:rPr>
              <a:t>SÅDAN</a:t>
            </a:r>
            <a:r>
              <a:rPr lang="da-DK" sz="4400" noProof="0" dirty="0">
                <a:latin typeface="Obvia Expanded"/>
              </a:rPr>
              <a:t> OPSTÅR ET STROKE OG </a:t>
            </a:r>
            <a:r>
              <a:rPr lang="da-DK" sz="4400" spc="300" noProof="0" dirty="0">
                <a:latin typeface="Obvia Expanded"/>
              </a:rPr>
              <a:t>UDFORDRINGER</a:t>
            </a:r>
            <a:r>
              <a:rPr lang="da-DK" sz="4400" noProof="0" dirty="0">
                <a:latin typeface="Obvia Expanded"/>
              </a:rPr>
              <a:t> EFTER ET STROKE </a:t>
            </a:r>
            <a:endParaRPr lang="da-DK" sz="4400" kern="0" cap="all" spc="600" noProof="0" dirty="0">
              <a:solidFill>
                <a:srgbClr val="222020"/>
              </a:solidFill>
              <a:effectLst/>
              <a:latin typeface="Obvia Expanded" panose="02000503040000020004" pitchFamily="2" charset="77"/>
            </a:endParaRPr>
          </a:p>
        </p:txBody>
      </p:sp>
      <p:pic>
        <p:nvPicPr>
          <p:cNvPr id="6" name="Billede 5">
            <a:extLst>
              <a:ext uri="{FF2B5EF4-FFF2-40B4-BE49-F238E27FC236}">
                <a16:creationId xmlns:a16="http://schemas.microsoft.com/office/drawing/2014/main" id="{C159D855-327B-4628-3B4D-F5A5ADBA5692}"/>
              </a:ext>
            </a:extLst>
          </p:cNvPr>
          <p:cNvPicPr>
            <a:picLocks noChangeAspect="1"/>
          </p:cNvPicPr>
          <p:nvPr/>
        </p:nvPicPr>
        <p:blipFill>
          <a:blip r:embed="rId2"/>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D7161778-81EE-5027-8E70-D427CAE837D4}"/>
              </a:ext>
            </a:extLst>
          </p:cNvPr>
          <p:cNvPicPr>
            <a:picLocks noChangeAspect="1"/>
          </p:cNvPicPr>
          <p:nvPr/>
        </p:nvPicPr>
        <p:blipFill>
          <a:blip r:embed="rId3"/>
          <a:stretch>
            <a:fillRect/>
          </a:stretch>
        </p:blipFill>
        <p:spPr>
          <a:xfrm>
            <a:off x="0" y="6466181"/>
            <a:ext cx="12192000" cy="391819"/>
          </a:xfrm>
          <a:prstGeom prst="rect">
            <a:avLst/>
          </a:prstGeom>
        </p:spPr>
      </p:pic>
      <p:pic>
        <p:nvPicPr>
          <p:cNvPr id="3" name="Billede 2">
            <a:extLst>
              <a:ext uri="{FF2B5EF4-FFF2-40B4-BE49-F238E27FC236}">
                <a16:creationId xmlns:a16="http://schemas.microsoft.com/office/drawing/2014/main" id="{5BA66222-9DD0-C0FB-5EC6-DBDB3F34BF07}"/>
              </a:ext>
            </a:extLst>
          </p:cNvPr>
          <p:cNvPicPr>
            <a:picLocks noChangeAspect="1"/>
          </p:cNvPicPr>
          <p:nvPr/>
        </p:nvPicPr>
        <p:blipFill>
          <a:blip r:embed="rId4"/>
          <a:stretch>
            <a:fillRect/>
          </a:stretch>
        </p:blipFill>
        <p:spPr>
          <a:xfrm>
            <a:off x="643726" y="506636"/>
            <a:ext cx="2626821" cy="147004"/>
          </a:xfrm>
          <a:prstGeom prst="rect">
            <a:avLst/>
          </a:prstGeom>
        </p:spPr>
      </p:pic>
    </p:spTree>
    <p:extLst>
      <p:ext uri="{BB962C8B-B14F-4D97-AF65-F5344CB8AC3E}">
        <p14:creationId xmlns:p14="http://schemas.microsoft.com/office/powerpoint/2010/main" val="5809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38760-49B7-04F3-F15A-B508722CE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04E0F1-A669-9384-DC56-27765D327E65}"/>
              </a:ext>
            </a:extLst>
          </p:cNvPr>
          <p:cNvSpPr>
            <a:spLocks noGrp="1"/>
          </p:cNvSpPr>
          <p:nvPr>
            <p:ph type="ctrTitle"/>
          </p:nvPr>
        </p:nvSpPr>
        <p:spPr>
          <a:xfrm>
            <a:off x="662281" y="1005437"/>
            <a:ext cx="9183684" cy="1015663"/>
          </a:xfrm>
        </p:spPr>
        <p:txBody>
          <a:bodyPr/>
          <a:lstStyle/>
          <a:p>
            <a:pPr>
              <a:lnSpc>
                <a:spcPct val="100000"/>
              </a:lnSpc>
            </a:pPr>
            <a:r>
              <a:rPr lang="da-DK" noProof="0" dirty="0">
                <a:latin typeface="Obvia Expanded"/>
              </a:rPr>
              <a:t>LEKTION I: </a:t>
            </a:r>
            <a:r>
              <a:rPr lang="da-DK" spc="300" noProof="0" dirty="0">
                <a:latin typeface="Obvia Expanded"/>
              </a:rPr>
              <a:t>SÅDAN</a:t>
            </a:r>
            <a:r>
              <a:rPr lang="da-DK" noProof="0" dirty="0">
                <a:latin typeface="Obvia Expanded"/>
              </a:rPr>
              <a:t> OPSTÅR ET STROKE OG </a:t>
            </a:r>
            <a:r>
              <a:rPr lang="da-DK" spc="300" noProof="0" dirty="0">
                <a:latin typeface="Obvia Expanded"/>
              </a:rPr>
              <a:t>UDFORDRINGER</a:t>
            </a:r>
            <a:r>
              <a:rPr lang="da-DK" noProof="0" dirty="0">
                <a:latin typeface="Obvia Expanded"/>
              </a:rPr>
              <a:t> EFTER ET STROKE </a:t>
            </a:r>
            <a:endParaRPr lang="da-DK" noProof="0" dirty="0"/>
          </a:p>
        </p:txBody>
      </p:sp>
      <p:sp>
        <p:nvSpPr>
          <p:cNvPr id="3" name="Subtitle 2">
            <a:extLst>
              <a:ext uri="{FF2B5EF4-FFF2-40B4-BE49-F238E27FC236}">
                <a16:creationId xmlns:a16="http://schemas.microsoft.com/office/drawing/2014/main" id="{A68D82E6-316D-304E-C2F0-D6F154426A00}"/>
              </a:ext>
            </a:extLst>
          </p:cNvPr>
          <p:cNvSpPr>
            <a:spLocks noGrp="1"/>
          </p:cNvSpPr>
          <p:nvPr>
            <p:ph type="subTitle" idx="1"/>
          </p:nvPr>
        </p:nvSpPr>
        <p:spPr>
          <a:xfrm>
            <a:off x="1319503" y="2415491"/>
            <a:ext cx="10509956" cy="370807"/>
          </a:xfrm>
        </p:spPr>
        <p:txBody>
          <a:bodyPr vert="horz" lIns="91440" tIns="45720" rIns="91440" bIns="45720" rtlCol="0" anchor="t">
            <a:spAutoFit/>
          </a:bodyPr>
          <a:lstStyle/>
          <a:p>
            <a:r>
              <a:rPr lang="da-DK" b="1" noProof="0" dirty="0">
                <a:latin typeface="Helvetica"/>
                <a:cs typeface="Helvetica"/>
              </a:rPr>
              <a:t>MÅL</a:t>
            </a:r>
            <a:endParaRPr lang="da-DK" b="1" noProof="0" dirty="0"/>
          </a:p>
        </p:txBody>
      </p:sp>
      <p:pic>
        <p:nvPicPr>
          <p:cNvPr id="8" name="Graphic 7" descr="Bullseye med massiv udfyldning">
            <a:extLst>
              <a:ext uri="{FF2B5EF4-FFF2-40B4-BE49-F238E27FC236}">
                <a16:creationId xmlns:a16="http://schemas.microsoft.com/office/drawing/2014/main" id="{E03DE821-1504-084F-1990-8B4DEE40C7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281" y="2305456"/>
            <a:ext cx="584462" cy="592318"/>
          </a:xfrm>
          <a:prstGeom prst="rect">
            <a:avLst/>
          </a:prstGeom>
        </p:spPr>
      </p:pic>
      <p:sp>
        <p:nvSpPr>
          <p:cNvPr id="9" name="TextBox 8">
            <a:extLst>
              <a:ext uri="{FF2B5EF4-FFF2-40B4-BE49-F238E27FC236}">
                <a16:creationId xmlns:a16="http://schemas.microsoft.com/office/drawing/2014/main" id="{0081915A-3132-440A-7B74-0117143A5076}"/>
              </a:ext>
            </a:extLst>
          </p:cNvPr>
          <p:cNvSpPr txBox="1"/>
          <p:nvPr/>
        </p:nvSpPr>
        <p:spPr>
          <a:xfrm>
            <a:off x="1246743" y="3024831"/>
            <a:ext cx="574526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a-DK" sz="2000" noProof="0" dirty="0">
                <a:latin typeface="Helvetica"/>
                <a:cs typeface="Helvetica"/>
              </a:rPr>
              <a:t>Du lærer, hvad et stroke er og hvordan det opstår</a:t>
            </a:r>
            <a:endParaRPr lang="da-DK" noProof="0" dirty="0"/>
          </a:p>
          <a:p>
            <a:pPr marL="285750" indent="-285750">
              <a:buFont typeface="Arial"/>
              <a:buChar char="•"/>
            </a:pPr>
            <a:r>
              <a:rPr lang="da-DK" sz="2000" noProof="0" dirty="0">
                <a:latin typeface="Helvetica"/>
                <a:cs typeface="Helvetica"/>
              </a:rPr>
              <a:t>Du får en fornemmelse af de udfordringer en person, der har fået et stroke, kan opleve i sin hverdag</a:t>
            </a:r>
            <a:endParaRPr lang="da-DK" noProof="0" dirty="0">
              <a:latin typeface="Aptos" panose="02110004020202020204"/>
              <a:cs typeface="Helvetica"/>
            </a:endParaRPr>
          </a:p>
          <a:p>
            <a:pPr marL="285750" indent="-285750">
              <a:buFont typeface="Arial"/>
              <a:buChar char="•"/>
            </a:pPr>
            <a:endParaRPr lang="da-DK" sz="2000" noProof="0" dirty="0">
              <a:latin typeface="Helvetica"/>
              <a:cs typeface="Helvetica"/>
            </a:endParaRPr>
          </a:p>
          <a:p>
            <a:pPr marL="285750" indent="-285750">
              <a:buFont typeface="Arial"/>
              <a:buChar char="•"/>
            </a:pPr>
            <a:endParaRPr lang="da-DK" sz="2000" noProof="0" dirty="0">
              <a:latin typeface="Helvetica"/>
              <a:cs typeface="Helvetica"/>
            </a:endParaRPr>
          </a:p>
        </p:txBody>
      </p:sp>
      <p:pic>
        <p:nvPicPr>
          <p:cNvPr id="6" name="Picture 5">
            <a:extLst>
              <a:ext uri="{FF2B5EF4-FFF2-40B4-BE49-F238E27FC236}">
                <a16:creationId xmlns:a16="http://schemas.microsoft.com/office/drawing/2014/main" id="{35F9DAB3-182E-C2CA-12DE-2F0A2FD14C95}"/>
              </a:ext>
            </a:extLst>
          </p:cNvPr>
          <p:cNvPicPr>
            <a:picLocks noChangeAspect="1"/>
          </p:cNvPicPr>
          <p:nvPr/>
        </p:nvPicPr>
        <p:blipFill>
          <a:blip r:embed="rId5"/>
          <a:stretch>
            <a:fillRect/>
          </a:stretch>
        </p:blipFill>
        <p:spPr>
          <a:xfrm>
            <a:off x="7703673" y="2442929"/>
            <a:ext cx="4030368" cy="2700000"/>
          </a:xfrm>
          <a:prstGeom prst="rect">
            <a:avLst/>
          </a:prstGeom>
        </p:spPr>
      </p:pic>
      <p:sp>
        <p:nvSpPr>
          <p:cNvPr id="4" name="TextBox 3">
            <a:extLst>
              <a:ext uri="{FF2B5EF4-FFF2-40B4-BE49-F238E27FC236}">
                <a16:creationId xmlns:a16="http://schemas.microsoft.com/office/drawing/2014/main" id="{BF628AC9-757B-AC65-4030-77B1B9EB4A1F}"/>
              </a:ext>
            </a:extLst>
          </p:cNvPr>
          <p:cNvSpPr txBox="1"/>
          <p:nvPr/>
        </p:nvSpPr>
        <p:spPr>
          <a:xfrm>
            <a:off x="1319503" y="5683937"/>
            <a:ext cx="104145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MATERIALER: </a:t>
            </a:r>
            <a:r>
              <a:rPr lang="da-DK" sz="2000" noProof="0" dirty="0">
                <a:latin typeface="Helvetica"/>
              </a:rPr>
              <a:t>Skjorte/jakke, bold, beskyttelsesbriller, pap, tape, bog, papir, blyant, et ur pr. </a:t>
            </a:r>
            <a:r>
              <a:rPr lang="da-DK" sz="2000" dirty="0">
                <a:latin typeface="Helvetica"/>
              </a:rPr>
              <a:t>gruppe, 0,5 liters flaske med vand, snor eller malertape</a:t>
            </a:r>
            <a:endParaRPr lang="da-DK" noProof="0" dirty="0"/>
          </a:p>
        </p:txBody>
      </p:sp>
      <p:pic>
        <p:nvPicPr>
          <p:cNvPr id="10" name="Graphic 9" descr="Ur med massiv udfyldning">
            <a:extLst>
              <a:ext uri="{FF2B5EF4-FFF2-40B4-BE49-F238E27FC236}">
                <a16:creationId xmlns:a16="http://schemas.microsoft.com/office/drawing/2014/main" id="{26665F45-FFCC-8D5E-45BE-9A2DCB974B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5107" y="1568498"/>
            <a:ext cx="345846" cy="320491"/>
          </a:xfrm>
          <a:prstGeom prst="rect">
            <a:avLst/>
          </a:prstGeom>
        </p:spPr>
      </p:pic>
      <p:sp>
        <p:nvSpPr>
          <p:cNvPr id="12" name="TextBox 11">
            <a:extLst>
              <a:ext uri="{FF2B5EF4-FFF2-40B4-BE49-F238E27FC236}">
                <a16:creationId xmlns:a16="http://schemas.microsoft.com/office/drawing/2014/main" id="{5C5963A3-C435-1AC4-3FFB-0310F244856C}"/>
              </a:ext>
            </a:extLst>
          </p:cNvPr>
          <p:cNvSpPr txBox="1"/>
          <p:nvPr/>
        </p:nvSpPr>
        <p:spPr>
          <a:xfrm>
            <a:off x="8189029" y="159414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sp>
        <p:nvSpPr>
          <p:cNvPr id="5" name="TextBox 7">
            <a:extLst>
              <a:ext uri="{FF2B5EF4-FFF2-40B4-BE49-F238E27FC236}">
                <a16:creationId xmlns:a16="http://schemas.microsoft.com/office/drawing/2014/main" id="{C49155B6-00AC-5EDC-9A96-373207DCDF2D}"/>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165050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A2FC-17BA-81CD-9603-4559A718DD74}"/>
              </a:ext>
            </a:extLst>
          </p:cNvPr>
          <p:cNvSpPr>
            <a:spLocks noGrp="1"/>
          </p:cNvSpPr>
          <p:nvPr>
            <p:ph type="ctrTitle"/>
          </p:nvPr>
        </p:nvSpPr>
        <p:spPr/>
        <p:txBody>
          <a:bodyPr/>
          <a:lstStyle/>
          <a:p>
            <a:r>
              <a:rPr lang="da-DK" spc="300" noProof="0" dirty="0"/>
              <a:t>EFTER DETTE FORLØB SKAL DU:</a:t>
            </a:r>
          </a:p>
        </p:txBody>
      </p:sp>
      <p:sp>
        <p:nvSpPr>
          <p:cNvPr id="3" name="Subtitle 2">
            <a:extLst>
              <a:ext uri="{FF2B5EF4-FFF2-40B4-BE49-F238E27FC236}">
                <a16:creationId xmlns:a16="http://schemas.microsoft.com/office/drawing/2014/main" id="{8233C704-AD32-E6A1-83D4-23AAEFEF2148}"/>
              </a:ext>
            </a:extLst>
          </p:cNvPr>
          <p:cNvSpPr>
            <a:spLocks noGrp="1"/>
          </p:cNvSpPr>
          <p:nvPr>
            <p:ph type="subTitle" idx="1"/>
          </p:nvPr>
        </p:nvSpPr>
        <p:spPr>
          <a:xfrm>
            <a:off x="841022" y="2332986"/>
            <a:ext cx="8448074" cy="2015936"/>
          </a:xfrm>
        </p:spPr>
        <p:txBody>
          <a:bodyPr vert="horz" wrap="square" lIns="91440" tIns="45720" rIns="91440" bIns="45720" rtlCol="0" anchor="t">
            <a:spAutoFit/>
          </a:bodyPr>
          <a:lstStyle/>
          <a:p>
            <a:pPr marL="342900" indent="-342900">
              <a:lnSpc>
                <a:spcPct val="100000"/>
              </a:lnSpc>
              <a:buChar char="•"/>
            </a:pPr>
            <a:r>
              <a:rPr lang="da-DK" noProof="0" dirty="0">
                <a:latin typeface="Helvetica"/>
                <a:cs typeface="Helvetica"/>
              </a:rPr>
              <a:t>kunne genkende tegnene på stroke</a:t>
            </a:r>
          </a:p>
          <a:p>
            <a:pPr marL="342900" indent="-342900">
              <a:lnSpc>
                <a:spcPct val="100000"/>
              </a:lnSpc>
              <a:buChar char="•"/>
            </a:pPr>
            <a:r>
              <a:rPr lang="da-DK" noProof="0" dirty="0">
                <a:latin typeface="Helvetica"/>
                <a:cs typeface="Helvetica"/>
              </a:rPr>
              <a:t>kunne remsen ”Stræk, Snak, Smil”-remsen</a:t>
            </a:r>
          </a:p>
          <a:p>
            <a:pPr marL="342900" indent="-342900">
              <a:lnSpc>
                <a:spcPct val="100000"/>
              </a:lnSpc>
              <a:buChar char="•"/>
            </a:pPr>
            <a:r>
              <a:rPr lang="da-DK" noProof="0" dirty="0">
                <a:latin typeface="Helvetica"/>
                <a:cs typeface="Helvetica"/>
              </a:rPr>
              <a:t>kunne pege på handlemuligheder, hvis du oplever en person med tegn på stroke</a:t>
            </a:r>
          </a:p>
          <a:p>
            <a:pPr marL="342900" indent="-342900">
              <a:lnSpc>
                <a:spcPct val="100000"/>
              </a:lnSpc>
              <a:buChar char="•"/>
            </a:pPr>
            <a:r>
              <a:rPr lang="da-DK" noProof="0" dirty="0">
                <a:latin typeface="Helvetica"/>
                <a:cs typeface="Helvetica"/>
              </a:rPr>
              <a:t>kunne forklare, hvordan man kan forebygge stroke og hjertestop</a:t>
            </a:r>
          </a:p>
        </p:txBody>
      </p:sp>
      <p:pic>
        <p:nvPicPr>
          <p:cNvPr id="5" name="Billede 3">
            <a:extLst>
              <a:ext uri="{FF2B5EF4-FFF2-40B4-BE49-F238E27FC236}">
                <a16:creationId xmlns:a16="http://schemas.microsoft.com/office/drawing/2014/main" id="{7E8433F5-D3C4-ECAF-A3F7-0BF78E5DDD0A}"/>
              </a:ext>
            </a:extLst>
          </p:cNvPr>
          <p:cNvPicPr>
            <a:picLocks noChangeAspect="1"/>
          </p:cNvPicPr>
          <p:nvPr/>
        </p:nvPicPr>
        <p:blipFill>
          <a:blip r:embed="rId3"/>
          <a:stretch>
            <a:fillRect/>
          </a:stretch>
        </p:blipFill>
        <p:spPr>
          <a:xfrm>
            <a:off x="9667799" y="1263634"/>
            <a:ext cx="729242" cy="1057589"/>
          </a:xfrm>
          <a:prstGeom prst="rect">
            <a:avLst/>
          </a:prstGeom>
        </p:spPr>
      </p:pic>
      <p:pic>
        <p:nvPicPr>
          <p:cNvPr id="7" name="Billede 4">
            <a:extLst>
              <a:ext uri="{FF2B5EF4-FFF2-40B4-BE49-F238E27FC236}">
                <a16:creationId xmlns:a16="http://schemas.microsoft.com/office/drawing/2014/main" id="{1F67C6C6-9FD9-BC17-B303-7AE2489C65ED}"/>
              </a:ext>
            </a:extLst>
          </p:cNvPr>
          <p:cNvPicPr>
            <a:picLocks noChangeAspect="1"/>
          </p:cNvPicPr>
          <p:nvPr/>
        </p:nvPicPr>
        <p:blipFill>
          <a:blip r:embed="rId4"/>
          <a:stretch>
            <a:fillRect/>
          </a:stretch>
        </p:blipFill>
        <p:spPr>
          <a:xfrm>
            <a:off x="9756800" y="2484596"/>
            <a:ext cx="712771" cy="1308440"/>
          </a:xfrm>
          <a:prstGeom prst="rect">
            <a:avLst/>
          </a:prstGeom>
        </p:spPr>
      </p:pic>
      <p:pic>
        <p:nvPicPr>
          <p:cNvPr id="9" name="Billede 5">
            <a:extLst>
              <a:ext uri="{FF2B5EF4-FFF2-40B4-BE49-F238E27FC236}">
                <a16:creationId xmlns:a16="http://schemas.microsoft.com/office/drawing/2014/main" id="{3B590659-FF7D-6406-1F74-4C73CC328E97}"/>
              </a:ext>
            </a:extLst>
          </p:cNvPr>
          <p:cNvPicPr>
            <a:picLocks noChangeAspect="1"/>
          </p:cNvPicPr>
          <p:nvPr/>
        </p:nvPicPr>
        <p:blipFill>
          <a:blip r:embed="rId5"/>
          <a:stretch>
            <a:fillRect/>
          </a:stretch>
        </p:blipFill>
        <p:spPr>
          <a:xfrm>
            <a:off x="9783639" y="4131114"/>
            <a:ext cx="497562" cy="1057589"/>
          </a:xfrm>
          <a:prstGeom prst="rect">
            <a:avLst/>
          </a:prstGeom>
        </p:spPr>
      </p:pic>
    </p:spTree>
    <p:extLst>
      <p:ext uri="{BB962C8B-B14F-4D97-AF65-F5344CB8AC3E}">
        <p14:creationId xmlns:p14="http://schemas.microsoft.com/office/powerpoint/2010/main" val="438853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145B-CA11-9534-F993-2354DE4BDF40}"/>
            </a:ext>
          </a:extLst>
        </p:cNvPr>
        <p:cNvGrpSpPr/>
        <p:nvPr/>
      </p:nvGrpSpPr>
      <p:grpSpPr>
        <a:xfrm>
          <a:off x="0" y="0"/>
          <a:ext cx="0" cy="0"/>
          <a:chOff x="0" y="0"/>
          <a:chExt cx="0" cy="0"/>
        </a:xfrm>
      </p:grpSpPr>
      <p:pic>
        <p:nvPicPr>
          <p:cNvPr id="3" name="Graphic 2" descr="Liste med massiv udfyldning">
            <a:extLst>
              <a:ext uri="{FF2B5EF4-FFF2-40B4-BE49-F238E27FC236}">
                <a16:creationId xmlns:a16="http://schemas.microsoft.com/office/drawing/2014/main" id="{56C13B29-363A-CE38-ADA8-6CDB5803FF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5009" y="2304366"/>
            <a:ext cx="701040" cy="701040"/>
          </a:xfrm>
          <a:prstGeom prst="rect">
            <a:avLst/>
          </a:prstGeom>
        </p:spPr>
      </p:pic>
      <p:sp>
        <p:nvSpPr>
          <p:cNvPr id="5" name="TextBox 4">
            <a:extLst>
              <a:ext uri="{FF2B5EF4-FFF2-40B4-BE49-F238E27FC236}">
                <a16:creationId xmlns:a16="http://schemas.microsoft.com/office/drawing/2014/main" id="{0BCA56F8-D7E2-7DBC-9058-F8A9C5E5A591}"/>
              </a:ext>
            </a:extLst>
          </p:cNvPr>
          <p:cNvSpPr txBox="1"/>
          <p:nvPr/>
        </p:nvSpPr>
        <p:spPr>
          <a:xfrm>
            <a:off x="1116049" y="2422801"/>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PROGRAM</a:t>
            </a:r>
          </a:p>
        </p:txBody>
      </p:sp>
      <p:sp>
        <p:nvSpPr>
          <p:cNvPr id="7" name="TextBox 6">
            <a:extLst>
              <a:ext uri="{FF2B5EF4-FFF2-40B4-BE49-F238E27FC236}">
                <a16:creationId xmlns:a16="http://schemas.microsoft.com/office/drawing/2014/main" id="{AE426388-5825-A40E-64A3-0D6066450C32}"/>
              </a:ext>
            </a:extLst>
          </p:cNvPr>
          <p:cNvSpPr txBox="1"/>
          <p:nvPr/>
        </p:nvSpPr>
        <p:spPr>
          <a:xfrm>
            <a:off x="4300297" y="157056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pic>
        <p:nvPicPr>
          <p:cNvPr id="9" name="Graphic 8" descr="Ur med massiv udfyldning">
            <a:extLst>
              <a:ext uri="{FF2B5EF4-FFF2-40B4-BE49-F238E27FC236}">
                <a16:creationId xmlns:a16="http://schemas.microsoft.com/office/drawing/2014/main" id="{1AB69F44-A995-9161-5702-B01A4C6D0C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8686" y="1557853"/>
            <a:ext cx="345846" cy="320491"/>
          </a:xfrm>
          <a:prstGeom prst="rect">
            <a:avLst/>
          </a:prstGeom>
        </p:spPr>
      </p:pic>
      <p:sp>
        <p:nvSpPr>
          <p:cNvPr id="11" name="TextBox 10">
            <a:extLst>
              <a:ext uri="{FF2B5EF4-FFF2-40B4-BE49-F238E27FC236}">
                <a16:creationId xmlns:a16="http://schemas.microsoft.com/office/drawing/2014/main" id="{6EB5EF87-1E71-B3AB-3C4C-16DF0C35806A}"/>
              </a:ext>
            </a:extLst>
          </p:cNvPr>
          <p:cNvSpPr txBox="1"/>
          <p:nvPr/>
        </p:nvSpPr>
        <p:spPr>
          <a:xfrm>
            <a:off x="1269244" y="3005473"/>
            <a:ext cx="4933532"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Hvad er et stroke? (ca. </a:t>
            </a:r>
            <a:r>
              <a:rPr lang="da-DK" sz="2000" b="1" dirty="0">
                <a:latin typeface="Helvetica" panose="020B0604020202020204" pitchFamily="34" charset="0"/>
                <a:cs typeface="Helvetica" panose="020B0604020202020204" pitchFamily="34" charset="0"/>
              </a:rPr>
              <a:t>10</a:t>
            </a:r>
            <a:r>
              <a:rPr lang="da-DK" sz="2000" b="1" noProof="0" dirty="0">
                <a:latin typeface="Helvetica" panose="020B0604020202020204" pitchFamily="34" charset="0"/>
                <a:cs typeface="Helvetica" panose="020B0604020202020204" pitchFamily="34" charset="0"/>
              </a:rPr>
              <a:t> min)</a:t>
            </a:r>
            <a:endParaRPr lang="da-DK" sz="2000" noProof="0" dirty="0">
              <a:latin typeface="Helvetica" panose="020B0604020202020204" pitchFamily="34" charset="0"/>
              <a:cs typeface="Helvetica" panose="020B0604020202020204" pitchFamily="34" charset="0"/>
            </a:endParaRPr>
          </a:p>
          <a:p>
            <a:pPr marL="914400" lvl="1" indent="-457200">
              <a:buFont typeface="+mj-lt"/>
              <a:buAutoNum type="arabicPeriod"/>
            </a:pPr>
            <a:r>
              <a:rPr lang="da-DK" sz="2000" noProof="0" dirty="0">
                <a:latin typeface="Helvetica" panose="020B0604020202020204" pitchFamily="34" charset="0"/>
                <a:ea typeface="+mn-lt"/>
                <a:cs typeface="Helvetica" panose="020B0604020202020204" pitchFamily="34" charset="0"/>
              </a:rPr>
              <a:t>Fakta</a:t>
            </a:r>
          </a:p>
          <a:p>
            <a:pPr marL="914400" lvl="1" indent="-457200">
              <a:buFont typeface="+mj-lt"/>
              <a:buAutoNum type="arabicPeriod"/>
            </a:pPr>
            <a:r>
              <a:rPr lang="da-DK" sz="2000" noProof="0" dirty="0">
                <a:latin typeface="Helvetica" panose="020B0604020202020204" pitchFamily="34" charset="0"/>
                <a:ea typeface="+mn-lt"/>
                <a:cs typeface="Helvetica" panose="020B0604020202020204" pitchFamily="34" charset="0"/>
              </a:rPr>
              <a:t>Film</a:t>
            </a: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Refleksion</a:t>
            </a:r>
          </a:p>
          <a:p>
            <a:pPr lvl="1"/>
            <a:endParaRPr lang="da-DK" sz="2000" dirty="0">
              <a:latin typeface="Helvetica" panose="020B0604020202020204" pitchFamily="34" charset="0"/>
              <a:ea typeface="+mn-lt"/>
              <a:cs typeface="Helvetica" panose="020B0604020202020204" pitchFamily="34" charset="0"/>
            </a:endParaRPr>
          </a:p>
          <a:p>
            <a:r>
              <a:rPr lang="da-DK" sz="2000" b="1" dirty="0">
                <a:latin typeface="Helvetica" panose="020B0604020202020204" pitchFamily="34" charset="0"/>
                <a:ea typeface="+mn-lt"/>
                <a:cs typeface="Helvetica" panose="020B0604020202020204" pitchFamily="34" charset="0"/>
              </a:rPr>
              <a:t>Øvelser </a:t>
            </a:r>
            <a:r>
              <a:rPr lang="da-DK" sz="2000" b="1" noProof="0" dirty="0">
                <a:latin typeface="Helvetica" panose="020B0604020202020204" pitchFamily="34" charset="0"/>
                <a:ea typeface="+mn-lt"/>
                <a:cs typeface="Helvetica" panose="020B0604020202020204" pitchFamily="34" charset="0"/>
              </a:rPr>
              <a:t>(ca. </a:t>
            </a:r>
            <a:r>
              <a:rPr lang="da-DK" sz="2000" b="1" dirty="0">
                <a:latin typeface="Helvetica" panose="020B0604020202020204" pitchFamily="34" charset="0"/>
                <a:ea typeface="+mn-lt"/>
                <a:cs typeface="Helvetica" panose="020B0604020202020204" pitchFamily="34" charset="0"/>
              </a:rPr>
              <a:t>30</a:t>
            </a:r>
            <a:r>
              <a:rPr lang="da-DK" sz="2000" b="1" noProof="0" dirty="0">
                <a:latin typeface="Helvetica" panose="020B0604020202020204" pitchFamily="34" charset="0"/>
                <a:ea typeface="+mn-lt"/>
                <a:cs typeface="Helvetica" panose="020B0604020202020204" pitchFamily="34" charset="0"/>
              </a:rPr>
              <a:t> min)</a:t>
            </a:r>
            <a:endParaRPr lang="da-DK" sz="2000" noProof="0" dirty="0">
              <a:latin typeface="Helvetica" panose="020B0604020202020204" pitchFamily="34" charset="0"/>
              <a:cs typeface="Helvetica" panose="020B0604020202020204" pitchFamily="34" charset="0"/>
            </a:endParaRP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Prøv en funktionsnedsættelse</a:t>
            </a:r>
            <a:endParaRPr lang="da-DK" sz="2000" noProof="0" dirty="0">
              <a:latin typeface="Helvetica" panose="020B0604020202020204" pitchFamily="34" charset="0"/>
              <a:ea typeface="+mn-lt"/>
              <a:cs typeface="Helvetica" panose="020B0604020202020204" pitchFamily="34" charset="0"/>
            </a:endParaRPr>
          </a:p>
          <a:p>
            <a:pPr marL="914400" lvl="1" indent="-457200">
              <a:buFont typeface="+mj-lt"/>
              <a:buAutoNum type="arabicPeriod"/>
            </a:pPr>
            <a:r>
              <a:rPr lang="da-DK" sz="2000" dirty="0">
                <a:solidFill>
                  <a:srgbClr val="000000"/>
                </a:solidFill>
                <a:latin typeface="Helvetica" panose="020B0604020202020204" pitchFamily="34" charset="0"/>
                <a:ea typeface="+mn-lt"/>
                <a:cs typeface="Helvetica" panose="020B0604020202020204" pitchFamily="34" charset="0"/>
              </a:rPr>
              <a:t>Prøv de tre kendetegn ved stroke</a:t>
            </a:r>
          </a:p>
          <a:p>
            <a:pPr lvl="1"/>
            <a:endParaRPr lang="da-DK" sz="2000" dirty="0">
              <a:solidFill>
                <a:srgbClr val="000000"/>
              </a:solidFill>
              <a:latin typeface="Helvetica" panose="020B0604020202020204" pitchFamily="34" charset="0"/>
              <a:ea typeface="+mn-lt"/>
              <a:cs typeface="Helvetica" panose="020B0604020202020204" pitchFamily="34" charset="0"/>
            </a:endParaRPr>
          </a:p>
          <a:p>
            <a:r>
              <a:rPr lang="da-DK" sz="2000" b="1" noProof="0" dirty="0">
                <a:latin typeface="Helvetica" panose="020B0604020202020204" pitchFamily="34" charset="0"/>
                <a:cs typeface="Helvetica" panose="020B0604020202020204" pitchFamily="34" charset="0"/>
              </a:rPr>
              <a:t>Opsamling (ca. 5 min)</a:t>
            </a:r>
            <a:endParaRPr lang="da-DK" sz="2000" noProof="0" dirty="0">
              <a:latin typeface="Helvetica" panose="020B0604020202020204" pitchFamily="34" charset="0"/>
              <a:cs typeface="Helvetica" panose="020B0604020202020204" pitchFamily="34" charset="0"/>
            </a:endParaRPr>
          </a:p>
          <a:p>
            <a:endParaRPr lang="da-DK" noProof="0" dirty="0">
              <a:latin typeface="Helvetica"/>
              <a:cs typeface="Helvetica"/>
            </a:endParaRPr>
          </a:p>
          <a:p>
            <a:pPr algn="l"/>
            <a:endParaRPr lang="da-DK" noProof="0" dirty="0"/>
          </a:p>
          <a:p>
            <a:endParaRPr lang="da-DK" noProof="0" dirty="0"/>
          </a:p>
        </p:txBody>
      </p:sp>
      <p:sp>
        <p:nvSpPr>
          <p:cNvPr id="6" name="Title 1">
            <a:extLst>
              <a:ext uri="{FF2B5EF4-FFF2-40B4-BE49-F238E27FC236}">
                <a16:creationId xmlns:a16="http://schemas.microsoft.com/office/drawing/2014/main" id="{8EC66776-FEA4-CCD7-5EFD-A2FB7CA2BAF4}"/>
              </a:ext>
            </a:extLst>
          </p:cNvPr>
          <p:cNvSpPr txBox="1">
            <a:spLocks/>
          </p:cNvSpPr>
          <p:nvPr/>
        </p:nvSpPr>
        <p:spPr>
          <a:xfrm>
            <a:off x="415009" y="989961"/>
            <a:ext cx="9260003" cy="923330"/>
          </a:xfrm>
          <a:prstGeom prst="rect">
            <a:avLst/>
          </a:prstGeom>
        </p:spPr>
        <p:txBody>
          <a:bodyPr lIns="91440" tIns="45720" rIns="91440" bIns="45720" anchor="t"/>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pPr>
              <a:lnSpc>
                <a:spcPct val="100000"/>
              </a:lnSpc>
            </a:pPr>
            <a:r>
              <a:rPr lang="da-DK" dirty="0">
                <a:latin typeface="Obvia Expanded"/>
              </a:rPr>
              <a:t>SÅDAN OPSTÅR ET STROKE OG UDFORDRINGER </a:t>
            </a:r>
            <a:br>
              <a:rPr lang="da-DK" dirty="0">
                <a:latin typeface="Obvia Expanded"/>
              </a:rPr>
            </a:br>
            <a:r>
              <a:rPr lang="da-DK" dirty="0">
                <a:latin typeface="Obvia Expanded"/>
              </a:rPr>
              <a:t>EFTER ET STROKE</a:t>
            </a:r>
            <a:r>
              <a:rPr lang="da-DK" noProof="0" dirty="0">
                <a:latin typeface="Obvia Expanded"/>
              </a:rPr>
              <a:t> </a:t>
            </a:r>
            <a:endParaRPr lang="da-DK" noProof="0" dirty="0"/>
          </a:p>
        </p:txBody>
      </p:sp>
      <p:sp>
        <p:nvSpPr>
          <p:cNvPr id="2" name="TextBox 7">
            <a:extLst>
              <a:ext uri="{FF2B5EF4-FFF2-40B4-BE49-F238E27FC236}">
                <a16:creationId xmlns:a16="http://schemas.microsoft.com/office/drawing/2014/main" id="{43C5035A-F383-05BA-8780-5B5E01735A77}"/>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4171698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6FEC7-7FDC-AA0D-7D51-828FE2484983}"/>
              </a:ext>
            </a:extLst>
          </p:cNvPr>
          <p:cNvSpPr>
            <a:spLocks noGrp="1"/>
          </p:cNvSpPr>
          <p:nvPr>
            <p:ph type="ctrTitle"/>
          </p:nvPr>
        </p:nvSpPr>
        <p:spPr>
          <a:xfrm>
            <a:off x="842678" y="1935987"/>
            <a:ext cx="10509956" cy="507831"/>
          </a:xfrm>
        </p:spPr>
        <p:txBody>
          <a:bodyPr/>
          <a:lstStyle/>
          <a:p>
            <a:r>
              <a:rPr lang="da-DK" spc="300" noProof="0" dirty="0">
                <a:solidFill>
                  <a:srgbClr val="000000"/>
                </a:solidFill>
                <a:effectLst/>
              </a:rPr>
              <a:t>HVAD</a:t>
            </a:r>
            <a:r>
              <a:rPr lang="da-DK" noProof="0" dirty="0">
                <a:solidFill>
                  <a:srgbClr val="000000"/>
                </a:solidFill>
                <a:effectLst/>
              </a:rPr>
              <a:t> ER ET STROKE?</a:t>
            </a:r>
          </a:p>
        </p:txBody>
      </p:sp>
      <p:sp>
        <p:nvSpPr>
          <p:cNvPr id="4" name="Ellipse 3">
            <a:extLst>
              <a:ext uri="{FF2B5EF4-FFF2-40B4-BE49-F238E27FC236}">
                <a16:creationId xmlns:a16="http://schemas.microsoft.com/office/drawing/2014/main" id="{F42CA6BF-D5A0-82B9-7F7F-4DA903837762}"/>
              </a:ext>
            </a:extLst>
          </p:cNvPr>
          <p:cNvSpPr/>
          <p:nvPr/>
        </p:nvSpPr>
        <p:spPr>
          <a:xfrm>
            <a:off x="2196626" y="2900987"/>
            <a:ext cx="3020400" cy="3020400"/>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3" name="Undertitel 2">
            <a:extLst>
              <a:ext uri="{FF2B5EF4-FFF2-40B4-BE49-F238E27FC236}">
                <a16:creationId xmlns:a16="http://schemas.microsoft.com/office/drawing/2014/main" id="{30E9AD26-BBC0-46B6-AFD1-962EAECBAAE3}"/>
              </a:ext>
            </a:extLst>
          </p:cNvPr>
          <p:cNvSpPr>
            <a:spLocks noGrp="1"/>
          </p:cNvSpPr>
          <p:nvPr>
            <p:ph type="subTitle" idx="1"/>
          </p:nvPr>
        </p:nvSpPr>
        <p:spPr>
          <a:xfrm>
            <a:off x="2375249" y="3855384"/>
            <a:ext cx="2663155" cy="1110304"/>
          </a:xfrm>
        </p:spPr>
        <p:txBody>
          <a:bodyPr/>
          <a:lstStyle/>
          <a:p>
            <a:pPr algn="ctr"/>
            <a:r>
              <a:rPr lang="da-DK" noProof="0" dirty="0"/>
              <a:t>Blodprop i hjernen</a:t>
            </a:r>
          </a:p>
          <a:p>
            <a:pPr algn="ctr"/>
            <a:r>
              <a:rPr lang="da-DK" sz="4400" b="1" noProof="0" dirty="0"/>
              <a:t>85%</a:t>
            </a:r>
          </a:p>
        </p:txBody>
      </p:sp>
      <p:sp>
        <p:nvSpPr>
          <p:cNvPr id="5" name="Ellipse 4">
            <a:extLst>
              <a:ext uri="{FF2B5EF4-FFF2-40B4-BE49-F238E27FC236}">
                <a16:creationId xmlns:a16="http://schemas.microsoft.com/office/drawing/2014/main" id="{53F6F700-4B76-6EA0-D193-6D82885B6933}"/>
              </a:ext>
            </a:extLst>
          </p:cNvPr>
          <p:cNvSpPr/>
          <p:nvPr/>
        </p:nvSpPr>
        <p:spPr>
          <a:xfrm>
            <a:off x="6971798" y="2900987"/>
            <a:ext cx="3019096" cy="3019097"/>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6" name="Undertitel 2">
            <a:extLst>
              <a:ext uri="{FF2B5EF4-FFF2-40B4-BE49-F238E27FC236}">
                <a16:creationId xmlns:a16="http://schemas.microsoft.com/office/drawing/2014/main" id="{6D2D575B-16EB-19E5-9FC5-6E3D5736A7B9}"/>
              </a:ext>
            </a:extLst>
          </p:cNvPr>
          <p:cNvSpPr txBox="1">
            <a:spLocks/>
          </p:cNvSpPr>
          <p:nvPr/>
        </p:nvSpPr>
        <p:spPr>
          <a:xfrm>
            <a:off x="7155904" y="3855384"/>
            <a:ext cx="2663155" cy="1110304"/>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noProof="0" dirty="0"/>
              <a:t>Blødning i hjernen</a:t>
            </a:r>
          </a:p>
          <a:p>
            <a:pPr algn="ctr"/>
            <a:r>
              <a:rPr lang="da-DK" sz="4400" b="1" noProof="0" dirty="0"/>
              <a:t>15%</a:t>
            </a:r>
          </a:p>
        </p:txBody>
      </p:sp>
      <p:pic>
        <p:nvPicPr>
          <p:cNvPr id="8" name="Grafik 18" descr="Præsentation med liggende søjlediagram med massiv udfyldning">
            <a:extLst>
              <a:ext uri="{FF2B5EF4-FFF2-40B4-BE49-F238E27FC236}">
                <a16:creationId xmlns:a16="http://schemas.microsoft.com/office/drawing/2014/main" id="{687AF220-0DBB-3A57-A5D4-54D5508E6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941" y="1128968"/>
            <a:ext cx="583737" cy="583737"/>
          </a:xfrm>
          <a:prstGeom prst="rect">
            <a:avLst/>
          </a:prstGeom>
        </p:spPr>
      </p:pic>
      <p:pic>
        <p:nvPicPr>
          <p:cNvPr id="10" name="Graphic 9" descr="Ur med massiv udfyldning">
            <a:extLst>
              <a:ext uri="{FF2B5EF4-FFF2-40B4-BE49-F238E27FC236}">
                <a16:creationId xmlns:a16="http://schemas.microsoft.com/office/drawing/2014/main" id="{632749A7-2709-73CC-C8F8-E409B69A64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9719" y="1226593"/>
            <a:ext cx="403781" cy="388071"/>
          </a:xfrm>
          <a:prstGeom prst="rect">
            <a:avLst/>
          </a:prstGeom>
        </p:spPr>
      </p:pic>
      <p:sp>
        <p:nvSpPr>
          <p:cNvPr id="12" name="TextBox 11">
            <a:extLst>
              <a:ext uri="{FF2B5EF4-FFF2-40B4-BE49-F238E27FC236}">
                <a16:creationId xmlns:a16="http://schemas.microsoft.com/office/drawing/2014/main" id="{1A11EC85-A585-2B0C-D564-5EC6A4752984}"/>
              </a:ext>
            </a:extLst>
          </p:cNvPr>
          <p:cNvSpPr txBox="1"/>
          <p:nvPr/>
        </p:nvSpPr>
        <p:spPr>
          <a:xfrm>
            <a:off x="844463" y="1129103"/>
            <a:ext cx="135216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3000" spc="300" noProof="0" dirty="0">
                <a:latin typeface="Obvia Expanded"/>
              </a:rPr>
              <a:t>FAKTA</a:t>
            </a:r>
          </a:p>
        </p:txBody>
      </p:sp>
      <p:sp>
        <p:nvSpPr>
          <p:cNvPr id="14" name="TextBox 13">
            <a:extLst>
              <a:ext uri="{FF2B5EF4-FFF2-40B4-BE49-F238E27FC236}">
                <a16:creationId xmlns:a16="http://schemas.microsoft.com/office/drawing/2014/main" id="{6E8FC9B4-ED52-A771-BC6C-BFAFDDCBDE89}"/>
              </a:ext>
            </a:extLst>
          </p:cNvPr>
          <p:cNvSpPr txBox="1"/>
          <p:nvPr/>
        </p:nvSpPr>
        <p:spPr>
          <a:xfrm>
            <a:off x="2873500" y="1266739"/>
            <a:ext cx="7854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7" name="TextBox 7">
            <a:extLst>
              <a:ext uri="{FF2B5EF4-FFF2-40B4-BE49-F238E27FC236}">
                <a16:creationId xmlns:a16="http://schemas.microsoft.com/office/drawing/2014/main" id="{D5A5AF89-AB46-2ECC-6B63-DA58FD1F55DF}"/>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193864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434E0-80BC-5E20-13B6-4F5707A901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CAD7D2-D9F8-19A5-A40A-1019D7F65144}"/>
              </a:ext>
            </a:extLst>
          </p:cNvPr>
          <p:cNvSpPr>
            <a:spLocks noGrp="1"/>
          </p:cNvSpPr>
          <p:nvPr>
            <p:ph type="ctrTitle"/>
          </p:nvPr>
        </p:nvSpPr>
        <p:spPr>
          <a:xfrm>
            <a:off x="1133508" y="1204320"/>
            <a:ext cx="10509956" cy="507831"/>
          </a:xfrm>
        </p:spPr>
        <p:txBody>
          <a:bodyPr/>
          <a:lstStyle/>
          <a:p>
            <a:r>
              <a:rPr lang="da-DK" noProof="0">
                <a:latin typeface="Obvia Expanded"/>
              </a:rPr>
              <a:t>HVAD ER EN BLODPROP I HJERNEN?</a:t>
            </a:r>
            <a:endParaRPr lang="da-DK" noProof="0"/>
          </a:p>
        </p:txBody>
      </p:sp>
      <p:pic>
        <p:nvPicPr>
          <p:cNvPr id="5" name="Graphic 4" descr="Videokamera med massiv udfyldning">
            <a:extLst>
              <a:ext uri="{FF2B5EF4-FFF2-40B4-BE49-F238E27FC236}">
                <a16:creationId xmlns:a16="http://schemas.microsoft.com/office/drawing/2014/main" id="{413AC6CD-A960-C402-88E0-23E2402691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518" y="952207"/>
            <a:ext cx="811659" cy="811659"/>
          </a:xfrm>
          <a:prstGeom prst="rect">
            <a:avLst/>
          </a:prstGeom>
        </p:spPr>
      </p:pic>
      <p:pic>
        <p:nvPicPr>
          <p:cNvPr id="8" name="Graphic 7" descr="Ur med massiv udfyldning">
            <a:extLst>
              <a:ext uri="{FF2B5EF4-FFF2-40B4-BE49-F238E27FC236}">
                <a16:creationId xmlns:a16="http://schemas.microsoft.com/office/drawing/2014/main" id="{FC129BDD-96DB-D95F-0DC3-3F5304AE7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7369" y="1226880"/>
            <a:ext cx="403781" cy="388071"/>
          </a:xfrm>
          <a:prstGeom prst="rect">
            <a:avLst/>
          </a:prstGeom>
        </p:spPr>
      </p:pic>
      <p:sp>
        <p:nvSpPr>
          <p:cNvPr id="10" name="TextBox 9">
            <a:extLst>
              <a:ext uri="{FF2B5EF4-FFF2-40B4-BE49-F238E27FC236}">
                <a16:creationId xmlns:a16="http://schemas.microsoft.com/office/drawing/2014/main" id="{9C94BFF7-C069-600F-FBC0-D8D75ED14BD6}"/>
              </a:ext>
            </a:extLst>
          </p:cNvPr>
          <p:cNvSpPr txBox="1"/>
          <p:nvPr/>
        </p:nvSpPr>
        <p:spPr>
          <a:xfrm>
            <a:off x="9520484" y="1266730"/>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2 min.</a:t>
            </a:r>
          </a:p>
        </p:txBody>
      </p:sp>
      <p:sp>
        <p:nvSpPr>
          <p:cNvPr id="4" name="TextBox 7">
            <a:extLst>
              <a:ext uri="{FF2B5EF4-FFF2-40B4-BE49-F238E27FC236}">
                <a16:creationId xmlns:a16="http://schemas.microsoft.com/office/drawing/2014/main" id="{F7137F7C-289E-B903-F0A6-BBCC7C1523D1}"/>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pic>
        <p:nvPicPr>
          <p:cNvPr id="7" name="Billede 6">
            <a:hlinkClick r:id="rId7"/>
            <a:extLst>
              <a:ext uri="{FF2B5EF4-FFF2-40B4-BE49-F238E27FC236}">
                <a16:creationId xmlns:a16="http://schemas.microsoft.com/office/drawing/2014/main" id="{77012943-44A0-9284-5A6B-7211957E8CDA}"/>
              </a:ext>
            </a:extLst>
          </p:cNvPr>
          <p:cNvPicPr>
            <a:picLocks noChangeAspect="1"/>
          </p:cNvPicPr>
          <p:nvPr/>
        </p:nvPicPr>
        <p:blipFill>
          <a:blip r:embed="rId8"/>
          <a:stretch>
            <a:fillRect/>
          </a:stretch>
        </p:blipFill>
        <p:spPr>
          <a:xfrm>
            <a:off x="2641727" y="2024123"/>
            <a:ext cx="6908545" cy="4269101"/>
          </a:xfrm>
          <a:prstGeom prst="rect">
            <a:avLst/>
          </a:prstGeom>
        </p:spPr>
      </p:pic>
    </p:spTree>
    <p:extLst>
      <p:ext uri="{BB962C8B-B14F-4D97-AF65-F5344CB8AC3E}">
        <p14:creationId xmlns:p14="http://schemas.microsoft.com/office/powerpoint/2010/main" val="3274540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12D3F-1DAC-3491-560F-E900E66AB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E6AF4-CE91-7B52-086C-F5931DFE12AD}"/>
              </a:ext>
            </a:extLst>
          </p:cNvPr>
          <p:cNvSpPr>
            <a:spLocks noGrp="1"/>
          </p:cNvSpPr>
          <p:nvPr>
            <p:ph type="ctrTitle"/>
          </p:nvPr>
        </p:nvSpPr>
        <p:spPr>
          <a:xfrm>
            <a:off x="1095023" y="951710"/>
            <a:ext cx="10509956" cy="507831"/>
          </a:xfrm>
        </p:spPr>
        <p:txBody>
          <a:bodyPr/>
          <a:lstStyle/>
          <a:p>
            <a:r>
              <a:rPr lang="da-DK" spc="300" noProof="0" dirty="0">
                <a:latin typeface="Obvia Expanded"/>
              </a:rPr>
              <a:t>HVAD ER EN HJERNEBLØDNING?</a:t>
            </a:r>
            <a:endParaRPr lang="da-DK" spc="300" noProof="0" dirty="0"/>
          </a:p>
        </p:txBody>
      </p:sp>
      <p:pic>
        <p:nvPicPr>
          <p:cNvPr id="5" name="Graphic 4" descr="Videokamera med massiv udfyldning">
            <a:extLst>
              <a:ext uri="{FF2B5EF4-FFF2-40B4-BE49-F238E27FC236}">
                <a16:creationId xmlns:a16="http://schemas.microsoft.com/office/drawing/2014/main" id="{2E624750-C14A-F26D-5E28-7CE7DB150B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3229" y="702640"/>
            <a:ext cx="811659" cy="811659"/>
          </a:xfrm>
          <a:prstGeom prst="rect">
            <a:avLst/>
          </a:prstGeom>
        </p:spPr>
      </p:pic>
      <p:pic>
        <p:nvPicPr>
          <p:cNvPr id="8" name="Graphic 7" descr="Ur med massiv udfyldning">
            <a:extLst>
              <a:ext uri="{FF2B5EF4-FFF2-40B4-BE49-F238E27FC236}">
                <a16:creationId xmlns:a16="http://schemas.microsoft.com/office/drawing/2014/main" id="{17B126B1-3C77-0E18-B9B0-623301C3F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058" y="1038860"/>
            <a:ext cx="403781" cy="388071"/>
          </a:xfrm>
          <a:prstGeom prst="rect">
            <a:avLst/>
          </a:prstGeom>
        </p:spPr>
      </p:pic>
      <p:sp>
        <p:nvSpPr>
          <p:cNvPr id="10" name="TextBox 9">
            <a:extLst>
              <a:ext uri="{FF2B5EF4-FFF2-40B4-BE49-F238E27FC236}">
                <a16:creationId xmlns:a16="http://schemas.microsoft.com/office/drawing/2014/main" id="{E4B998C4-E3FB-F0A0-53EE-0DBA8D09743E}"/>
              </a:ext>
            </a:extLst>
          </p:cNvPr>
          <p:cNvSpPr txBox="1"/>
          <p:nvPr/>
        </p:nvSpPr>
        <p:spPr>
          <a:xfrm>
            <a:off x="7986366" y="1080519"/>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4" name="TextBox 7">
            <a:extLst>
              <a:ext uri="{FF2B5EF4-FFF2-40B4-BE49-F238E27FC236}">
                <a16:creationId xmlns:a16="http://schemas.microsoft.com/office/drawing/2014/main" id="{666E13D2-8EDC-4C54-4D14-68CF433EB6C0}"/>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pic>
        <p:nvPicPr>
          <p:cNvPr id="7" name="Onlinemedier 6" title="Hvad er et stroke?">
            <a:hlinkClick r:id="" action="ppaction://media"/>
            <a:extLst>
              <a:ext uri="{FF2B5EF4-FFF2-40B4-BE49-F238E27FC236}">
                <a16:creationId xmlns:a16="http://schemas.microsoft.com/office/drawing/2014/main" id="{4DD2B326-C5F4-51C2-05DA-714B5384606B}"/>
              </a:ext>
            </a:extLst>
          </p:cNvPr>
          <p:cNvPicPr>
            <a:picLocks noRot="1" noChangeAspect="1"/>
          </p:cNvPicPr>
          <p:nvPr>
            <a:videoFile r:link="rId1"/>
          </p:nvPr>
        </p:nvPicPr>
        <p:blipFill>
          <a:blip r:embed="rId8"/>
          <a:stretch>
            <a:fillRect/>
          </a:stretch>
        </p:blipFill>
        <p:spPr>
          <a:xfrm>
            <a:off x="1918813" y="1588350"/>
            <a:ext cx="8354374" cy="4720232"/>
          </a:xfrm>
          <a:prstGeom prst="rect">
            <a:avLst/>
          </a:prstGeom>
        </p:spPr>
      </p:pic>
    </p:spTree>
    <p:extLst>
      <p:ext uri="{BB962C8B-B14F-4D97-AF65-F5344CB8AC3E}">
        <p14:creationId xmlns:p14="http://schemas.microsoft.com/office/powerpoint/2010/main" val="21839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C99E-8E3C-B3D6-D5A7-597E1502DC8C}"/>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F18A4AE7-E74F-4081-2E46-9322D8255025}"/>
              </a:ext>
            </a:extLst>
          </p:cNvPr>
          <p:cNvSpPr/>
          <p:nvPr/>
        </p:nvSpPr>
        <p:spPr>
          <a:xfrm>
            <a:off x="1267871" y="2182275"/>
            <a:ext cx="9483255" cy="29491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36AD609D-51EF-43B9-DC6E-20EE881B88D3}"/>
              </a:ext>
            </a:extLst>
          </p:cNvPr>
          <p:cNvSpPr>
            <a:spLocks noGrp="1"/>
          </p:cNvSpPr>
          <p:nvPr>
            <p:ph type="ctrTitle"/>
          </p:nvPr>
        </p:nvSpPr>
        <p:spPr>
          <a:xfrm>
            <a:off x="841022" y="1148191"/>
            <a:ext cx="10509956" cy="507831"/>
          </a:xfrm>
        </p:spPr>
        <p:txBody>
          <a:bodyPr/>
          <a:lstStyle/>
          <a:p>
            <a:r>
              <a:rPr lang="da-DK" spc="300" noProof="0" dirty="0">
                <a:latin typeface="Obvia Expanded"/>
              </a:rPr>
              <a:t>REFLEKSION</a:t>
            </a:r>
            <a:endParaRPr lang="da-DK" spc="300" noProof="0" dirty="0"/>
          </a:p>
        </p:txBody>
      </p:sp>
      <p:sp>
        <p:nvSpPr>
          <p:cNvPr id="3" name="Subtitle 2">
            <a:extLst>
              <a:ext uri="{FF2B5EF4-FFF2-40B4-BE49-F238E27FC236}">
                <a16:creationId xmlns:a16="http://schemas.microsoft.com/office/drawing/2014/main" id="{985FDC6D-8B4E-3ACF-239D-F87B64CC0555}"/>
              </a:ext>
            </a:extLst>
          </p:cNvPr>
          <p:cNvSpPr>
            <a:spLocks noGrp="1"/>
          </p:cNvSpPr>
          <p:nvPr>
            <p:ph type="subTitle" idx="1"/>
          </p:nvPr>
        </p:nvSpPr>
        <p:spPr>
          <a:xfrm>
            <a:off x="1627376" y="2526874"/>
            <a:ext cx="8764243" cy="2195473"/>
          </a:xfrm>
        </p:spPr>
        <p:txBody>
          <a:bodyPr vert="horz" wrap="square" lIns="91440" tIns="45720" rIns="91440" bIns="45720" rtlCol="0" anchor="t">
            <a:spAutoFit/>
          </a:bodyPr>
          <a:lstStyle/>
          <a:p>
            <a:pPr>
              <a:lnSpc>
                <a:spcPct val="100000"/>
              </a:lnSpc>
            </a:pPr>
            <a:r>
              <a:rPr lang="da-DK" b="1" noProof="0" dirty="0">
                <a:latin typeface="Helvetica"/>
                <a:cs typeface="Helvetica"/>
              </a:rPr>
              <a:t>Alene: </a:t>
            </a:r>
            <a:r>
              <a:rPr lang="da-DK" dirty="0">
                <a:latin typeface="Helvetica"/>
                <a:cs typeface="Helvetica"/>
              </a:rPr>
              <a:t>Tænk over hvad forskellen er på en blodprop i hjernen og en hjerneblødning. </a:t>
            </a:r>
            <a:endParaRPr lang="da-DK" noProof="0" dirty="0">
              <a:cs typeface="Helvetica"/>
            </a:endParaRPr>
          </a:p>
          <a:p>
            <a:pPr>
              <a:lnSpc>
                <a:spcPct val="100000"/>
              </a:lnSpc>
            </a:pPr>
            <a:r>
              <a:rPr lang="da-DK" b="1" noProof="0" dirty="0">
                <a:latin typeface="Helvetica"/>
                <a:cs typeface="Helvetica"/>
              </a:rPr>
              <a:t>To og to: </a:t>
            </a:r>
            <a:r>
              <a:rPr lang="da-DK" noProof="0" dirty="0">
                <a:latin typeface="Helvetica"/>
                <a:cs typeface="Helvetica"/>
              </a:rPr>
              <a:t>Tal med din sidemakker </a:t>
            </a:r>
            <a:r>
              <a:rPr lang="da-DK" dirty="0">
                <a:latin typeface="Helvetica"/>
                <a:cs typeface="Helvetica"/>
              </a:rPr>
              <a:t>om, hvad I ville gøre, hvis I ser nogen vise tegn på en blodprop i hjernen eller en hjerneblødning. Hvordan kan man hjælpe, indtil hjælpen, når frem? </a:t>
            </a:r>
            <a:endParaRPr lang="da-DK" noProof="0" dirty="0">
              <a:cs typeface="Helvetica"/>
            </a:endParaRPr>
          </a:p>
          <a:p>
            <a:pPr>
              <a:lnSpc>
                <a:spcPct val="100000"/>
              </a:lnSpc>
            </a:pPr>
            <a:r>
              <a:rPr lang="da-DK" b="1" noProof="0" dirty="0">
                <a:latin typeface="Helvetica"/>
                <a:cs typeface="Helvetica"/>
              </a:rPr>
              <a:t>Fælles:</a:t>
            </a:r>
            <a:r>
              <a:rPr lang="da-DK" noProof="0" dirty="0">
                <a:latin typeface="Helvetica"/>
                <a:cs typeface="Helvetica"/>
              </a:rPr>
              <a:t> Del overvejelserne med resten af klassen. </a:t>
            </a:r>
            <a:endParaRPr lang="da-DK" noProof="0" dirty="0">
              <a:latin typeface="Helvetica"/>
            </a:endParaRPr>
          </a:p>
        </p:txBody>
      </p:sp>
      <p:pic>
        <p:nvPicPr>
          <p:cNvPr id="7" name="Graphic 6" descr="Ur med massiv udfyldning">
            <a:extLst>
              <a:ext uri="{FF2B5EF4-FFF2-40B4-BE49-F238E27FC236}">
                <a16:creationId xmlns:a16="http://schemas.microsoft.com/office/drawing/2014/main" id="{FC65A67B-0859-3994-5E17-DBB00469C1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4154" y="1188277"/>
            <a:ext cx="345846" cy="320491"/>
          </a:xfrm>
          <a:prstGeom prst="rect">
            <a:avLst/>
          </a:prstGeom>
        </p:spPr>
      </p:pic>
      <p:sp>
        <p:nvSpPr>
          <p:cNvPr id="9" name="TextBox 8">
            <a:extLst>
              <a:ext uri="{FF2B5EF4-FFF2-40B4-BE49-F238E27FC236}">
                <a16:creationId xmlns:a16="http://schemas.microsoft.com/office/drawing/2014/main" id="{AE867D4D-782C-5AC5-C5A8-9494E379D847}"/>
              </a:ext>
            </a:extLst>
          </p:cNvPr>
          <p:cNvSpPr txBox="1"/>
          <p:nvPr/>
        </p:nvSpPr>
        <p:spPr>
          <a:xfrm>
            <a:off x="3776736" y="119815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5 min.</a:t>
            </a:r>
          </a:p>
        </p:txBody>
      </p:sp>
      <p:pic>
        <p:nvPicPr>
          <p:cNvPr id="10" name="Graphic 9" descr="Hoved med tandhjul med massiv udfyldning">
            <a:extLst>
              <a:ext uri="{FF2B5EF4-FFF2-40B4-BE49-F238E27FC236}">
                <a16:creationId xmlns:a16="http://schemas.microsoft.com/office/drawing/2014/main" id="{FA71DF83-3535-2DDA-4250-A15583972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567" y="1085551"/>
            <a:ext cx="601251" cy="705633"/>
          </a:xfrm>
          <a:prstGeom prst="rect">
            <a:avLst/>
          </a:prstGeom>
        </p:spPr>
      </p:pic>
      <p:sp>
        <p:nvSpPr>
          <p:cNvPr id="4" name="TextBox 7">
            <a:extLst>
              <a:ext uri="{FF2B5EF4-FFF2-40B4-BE49-F238E27FC236}">
                <a16:creationId xmlns:a16="http://schemas.microsoft.com/office/drawing/2014/main" id="{B93A3881-D097-0B5F-9A7D-79B45BFB43C4}"/>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391943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53DE-F81A-F6F6-5AC2-54710EB1C50F}"/>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08811123-86FD-FCED-3B61-CDAEEB0E478F}"/>
              </a:ext>
            </a:extLst>
          </p:cNvPr>
          <p:cNvSpPr/>
          <p:nvPr/>
        </p:nvSpPr>
        <p:spPr>
          <a:xfrm>
            <a:off x="1080655" y="1901943"/>
            <a:ext cx="7010400" cy="37673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1D4C6DF5-D608-882B-C2ED-878C95D7B464}"/>
              </a:ext>
            </a:extLst>
          </p:cNvPr>
          <p:cNvSpPr>
            <a:spLocks noGrp="1"/>
          </p:cNvSpPr>
          <p:nvPr>
            <p:ph type="ctrTitle"/>
          </p:nvPr>
        </p:nvSpPr>
        <p:spPr>
          <a:xfrm>
            <a:off x="991971" y="1001621"/>
            <a:ext cx="10509956" cy="507831"/>
          </a:xfrm>
        </p:spPr>
        <p:txBody>
          <a:bodyPr/>
          <a:lstStyle/>
          <a:p>
            <a:r>
              <a:rPr lang="da-DK" spc="300" noProof="0" dirty="0">
                <a:latin typeface="Obvia Expanded"/>
              </a:rPr>
              <a:t>ØVELSE</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493083C4-7F2E-4AFC-202B-AC72FF4D1225}"/>
              </a:ext>
            </a:extLst>
          </p:cNvPr>
          <p:cNvSpPr>
            <a:spLocks noGrp="1"/>
          </p:cNvSpPr>
          <p:nvPr>
            <p:ph type="subTitle" idx="1"/>
          </p:nvPr>
        </p:nvSpPr>
        <p:spPr>
          <a:xfrm>
            <a:off x="1195024" y="2077058"/>
            <a:ext cx="6739012" cy="3247043"/>
          </a:xfrm>
        </p:spPr>
        <p:txBody>
          <a:bodyPr vert="horz" wrap="square" lIns="91440" tIns="45720" rIns="91440" bIns="45720" rtlCol="0" anchor="t">
            <a:spAutoFit/>
          </a:bodyPr>
          <a:lstStyle/>
          <a:p>
            <a:pPr>
              <a:lnSpc>
                <a:spcPct val="100000"/>
              </a:lnSpc>
            </a:pPr>
            <a:r>
              <a:rPr lang="da-DK" noProof="0" dirty="0">
                <a:solidFill>
                  <a:srgbClr val="000000"/>
                </a:solidFill>
                <a:latin typeface="Helvetica"/>
                <a:cs typeface="Helvetica"/>
              </a:rPr>
              <a:t>Efter et stroke kan det være svært at gøre helt almindelige gøremål, som fx at knappe en skjorte eller læse en bog.</a:t>
            </a:r>
            <a:endParaRPr lang="da-DK" noProof="0" dirty="0">
              <a:solidFill>
                <a:srgbClr val="000000"/>
              </a:solidFill>
              <a:cs typeface="Helvetica"/>
            </a:endParaRPr>
          </a:p>
          <a:p>
            <a:pPr>
              <a:lnSpc>
                <a:spcPct val="100000"/>
              </a:lnSpc>
            </a:pPr>
            <a:r>
              <a:rPr lang="da-DK" noProof="0" dirty="0">
                <a:solidFill>
                  <a:srgbClr val="000000"/>
                </a:solidFill>
                <a:latin typeface="Helvetica"/>
                <a:cs typeface="Helvetica"/>
              </a:rPr>
              <a:t>Hvad, der ender med at være svært, afgøres af hvilket område af hjernen, der er blevet ramt ved et stroke.</a:t>
            </a:r>
          </a:p>
          <a:p>
            <a:pPr>
              <a:lnSpc>
                <a:spcPct val="100000"/>
              </a:lnSpc>
            </a:pPr>
            <a:r>
              <a:rPr lang="da-DK" b="1" noProof="0" dirty="0">
                <a:solidFill>
                  <a:srgbClr val="000000"/>
                </a:solidFill>
                <a:latin typeface="Helvetica"/>
                <a:cs typeface="Helvetica"/>
              </a:rPr>
              <a:t>To og to: </a:t>
            </a:r>
            <a:r>
              <a:rPr lang="da-DK" noProof="0" dirty="0">
                <a:solidFill>
                  <a:srgbClr val="000000"/>
                </a:solidFill>
                <a:latin typeface="Helvetica"/>
                <a:cs typeface="Helvetica"/>
              </a:rPr>
              <a:t>Prøv opgaverne på elevarket.</a:t>
            </a:r>
          </a:p>
          <a:p>
            <a:pPr>
              <a:lnSpc>
                <a:spcPct val="100000"/>
              </a:lnSpc>
            </a:pPr>
            <a:r>
              <a:rPr lang="da-DK" b="1" noProof="0" dirty="0">
                <a:solidFill>
                  <a:srgbClr val="000000"/>
                </a:solidFill>
                <a:latin typeface="Helvetica"/>
                <a:cs typeface="Helvetica"/>
              </a:rPr>
              <a:t>Fælles:</a:t>
            </a:r>
            <a:r>
              <a:rPr lang="da-DK" noProof="0" dirty="0">
                <a:solidFill>
                  <a:srgbClr val="000000"/>
                </a:solidFill>
                <a:latin typeface="Helvetica"/>
                <a:cs typeface="Helvetica"/>
              </a:rPr>
              <a:t> Tal om, om I kan komme i tanke om andre ting i hverdagen, der kan være en udfordring, hvis man er blevet ramt af en lammelse i armen eller taber halvdelen af synsfeltet. </a:t>
            </a:r>
          </a:p>
        </p:txBody>
      </p:sp>
      <p:pic>
        <p:nvPicPr>
          <p:cNvPr id="5" name="Picture Placeholder 4" descr="Møde med massiv udfyldning">
            <a:extLst>
              <a:ext uri="{FF2B5EF4-FFF2-40B4-BE49-F238E27FC236}">
                <a16:creationId xmlns:a16="http://schemas.microsoft.com/office/drawing/2014/main" id="{0F598B36-34E4-9B45-C945-EB822B14D64E}"/>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290694" y="964210"/>
            <a:ext cx="652021" cy="545740"/>
          </a:xfrm>
          <a:prstGeom prst="rect">
            <a:avLst/>
          </a:prstGeom>
        </p:spPr>
      </p:pic>
      <p:pic>
        <p:nvPicPr>
          <p:cNvPr id="7" name="Graphic 6" descr="Ur med massiv udfyldning">
            <a:extLst>
              <a:ext uri="{FF2B5EF4-FFF2-40B4-BE49-F238E27FC236}">
                <a16:creationId xmlns:a16="http://schemas.microsoft.com/office/drawing/2014/main" id="{07ED9282-E05A-BF67-2A77-4452B96B83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7366" y="1012196"/>
            <a:ext cx="403781" cy="388071"/>
          </a:xfrm>
          <a:prstGeom prst="rect">
            <a:avLst/>
          </a:prstGeom>
        </p:spPr>
      </p:pic>
      <p:sp>
        <p:nvSpPr>
          <p:cNvPr id="9" name="TextBox 8">
            <a:extLst>
              <a:ext uri="{FF2B5EF4-FFF2-40B4-BE49-F238E27FC236}">
                <a16:creationId xmlns:a16="http://schemas.microsoft.com/office/drawing/2014/main" id="{CF33D054-190D-8E56-A28A-8053E8F39466}"/>
              </a:ext>
            </a:extLst>
          </p:cNvPr>
          <p:cNvSpPr txBox="1"/>
          <p:nvPr/>
        </p:nvSpPr>
        <p:spPr>
          <a:xfrm>
            <a:off x="3083247" y="1048790"/>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a:latin typeface="Helvetica"/>
                <a:cs typeface="Helvetica"/>
              </a:rPr>
              <a:t>20</a:t>
            </a:r>
            <a:r>
              <a:rPr lang="da-DK" sz="1400" b="1" noProof="0">
                <a:latin typeface="Helvetica"/>
                <a:cs typeface="Helvetica"/>
              </a:rPr>
              <a:t>  min.</a:t>
            </a:r>
          </a:p>
        </p:txBody>
      </p:sp>
      <p:pic>
        <p:nvPicPr>
          <p:cNvPr id="6" name="Graphic 5" descr="Dokument med massiv udfyldning">
            <a:extLst>
              <a:ext uri="{FF2B5EF4-FFF2-40B4-BE49-F238E27FC236}">
                <a16:creationId xmlns:a16="http://schemas.microsoft.com/office/drawing/2014/main" id="{27209776-A943-1619-F6BD-94CE67DDF1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80706" y="1891959"/>
            <a:ext cx="474483" cy="443061"/>
          </a:xfrm>
          <a:prstGeom prst="rect">
            <a:avLst/>
          </a:prstGeom>
        </p:spPr>
      </p:pic>
      <p:sp>
        <p:nvSpPr>
          <p:cNvPr id="10" name="TextBox 9">
            <a:extLst>
              <a:ext uri="{FF2B5EF4-FFF2-40B4-BE49-F238E27FC236}">
                <a16:creationId xmlns:a16="http://schemas.microsoft.com/office/drawing/2014/main" id="{8048B0DF-A45C-406D-DA9F-3CDE7E721E72}"/>
              </a:ext>
            </a:extLst>
          </p:cNvPr>
          <p:cNvSpPr txBox="1"/>
          <p:nvPr/>
        </p:nvSpPr>
        <p:spPr>
          <a:xfrm>
            <a:off x="8857581" y="1912641"/>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t> </a:t>
            </a:r>
            <a:r>
              <a:rPr lang="da-DK" sz="2000" b="1" noProof="0" dirty="0">
                <a:latin typeface="Helvetica"/>
                <a:cs typeface="Helvetica"/>
              </a:rPr>
              <a:t>ELEVARK</a:t>
            </a:r>
            <a:r>
              <a:rPr lang="da-DK" sz="2000" b="1" noProof="0" dirty="0"/>
              <a:t> </a:t>
            </a:r>
          </a:p>
        </p:txBody>
      </p:sp>
      <p:sp>
        <p:nvSpPr>
          <p:cNvPr id="12" name="TextBox 11">
            <a:extLst>
              <a:ext uri="{FF2B5EF4-FFF2-40B4-BE49-F238E27FC236}">
                <a16:creationId xmlns:a16="http://schemas.microsoft.com/office/drawing/2014/main" id="{5FB3DDA5-B06A-2482-FB29-55F7EE31F029}"/>
              </a:ext>
            </a:extLst>
          </p:cNvPr>
          <p:cNvSpPr txBox="1"/>
          <p:nvPr/>
        </p:nvSpPr>
        <p:spPr>
          <a:xfrm>
            <a:off x="8968795" y="2424587"/>
            <a:ext cx="28260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PRØV EN FUNKTIONS-NEDSÆTTELSE 1 og 2</a:t>
            </a:r>
          </a:p>
        </p:txBody>
      </p:sp>
      <p:sp>
        <p:nvSpPr>
          <p:cNvPr id="4" name="TextBox 7">
            <a:extLst>
              <a:ext uri="{FF2B5EF4-FFF2-40B4-BE49-F238E27FC236}">
                <a16:creationId xmlns:a16="http://schemas.microsoft.com/office/drawing/2014/main" id="{BE8F372E-B80A-266C-52D9-4039F172FD12}"/>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3265757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EF3A3-4690-BC61-1C16-FED94DFBE53C}"/>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F392B864-FC8B-6686-02FB-CF709CF01AF1}"/>
              </a:ext>
            </a:extLst>
          </p:cNvPr>
          <p:cNvSpPr/>
          <p:nvPr/>
        </p:nvSpPr>
        <p:spPr>
          <a:xfrm>
            <a:off x="967982" y="1686402"/>
            <a:ext cx="10752957" cy="48437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44175D4A-F767-3BFF-61EF-CED6D5B65D2A}"/>
              </a:ext>
            </a:extLst>
          </p:cNvPr>
          <p:cNvSpPr>
            <a:spLocks noGrp="1"/>
          </p:cNvSpPr>
          <p:nvPr>
            <p:ph type="ctrTitle"/>
          </p:nvPr>
        </p:nvSpPr>
        <p:spPr>
          <a:xfrm>
            <a:off x="967982" y="976608"/>
            <a:ext cx="10509956" cy="507831"/>
          </a:xfrm>
        </p:spPr>
        <p:txBody>
          <a:bodyPr/>
          <a:lstStyle/>
          <a:p>
            <a:r>
              <a:rPr lang="da-DK" spc="300" noProof="0" dirty="0">
                <a:latin typeface="Obvia Expanded"/>
              </a:rPr>
              <a:t>ØVELSE</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6EAD6C63-A092-A18B-D4B6-FAE230A6D896}"/>
              </a:ext>
            </a:extLst>
          </p:cNvPr>
          <p:cNvSpPr>
            <a:spLocks noGrp="1"/>
          </p:cNvSpPr>
          <p:nvPr>
            <p:ph type="subTitle" idx="1"/>
          </p:nvPr>
        </p:nvSpPr>
        <p:spPr>
          <a:xfrm>
            <a:off x="1237937" y="1865348"/>
            <a:ext cx="10277671" cy="4939814"/>
          </a:xfrm>
        </p:spPr>
        <p:txBody>
          <a:bodyPr vert="horz" wrap="square" lIns="91440" tIns="45720" rIns="91440" bIns="45720" rtlCol="0" anchor="t">
            <a:spAutoFit/>
          </a:bodyPr>
          <a:lstStyle/>
          <a:p>
            <a:pPr>
              <a:lnSpc>
                <a:spcPct val="100000"/>
              </a:lnSpc>
            </a:pPr>
            <a:r>
              <a:rPr lang="da-DK" b="1" dirty="0">
                <a:solidFill>
                  <a:srgbClr val="000000"/>
                </a:solidFill>
                <a:latin typeface="Helvetica"/>
                <a:cs typeface="Helvetica"/>
              </a:rPr>
              <a:t>I g</a:t>
            </a:r>
            <a:r>
              <a:rPr lang="da-DK" b="1" noProof="0" dirty="0" err="1">
                <a:solidFill>
                  <a:srgbClr val="000000"/>
                </a:solidFill>
                <a:latin typeface="Helvetica"/>
                <a:cs typeface="Helvetica"/>
              </a:rPr>
              <a:t>rupper</a:t>
            </a:r>
            <a:r>
              <a:rPr lang="da-DK" b="1" noProof="0" dirty="0">
                <a:solidFill>
                  <a:srgbClr val="000000"/>
                </a:solidFill>
                <a:latin typeface="Helvetica"/>
                <a:cs typeface="Helvetica"/>
              </a:rPr>
              <a:t>: </a:t>
            </a:r>
            <a:r>
              <a:rPr lang="da-DK" noProof="0" dirty="0">
                <a:solidFill>
                  <a:srgbClr val="000000"/>
                </a:solidFill>
                <a:latin typeface="Helvetica"/>
                <a:cs typeface="Helvetica"/>
              </a:rPr>
              <a:t>Vær </a:t>
            </a:r>
            <a:r>
              <a:rPr lang="da-DK" dirty="0">
                <a:solidFill>
                  <a:srgbClr val="000000"/>
                </a:solidFill>
                <a:latin typeface="Helvetica"/>
                <a:cs typeface="Helvetica"/>
              </a:rPr>
              <a:t>to</a:t>
            </a:r>
            <a:r>
              <a:rPr lang="da-DK" noProof="0" dirty="0">
                <a:solidFill>
                  <a:srgbClr val="000000"/>
                </a:solidFill>
                <a:latin typeface="Helvetica"/>
                <a:cs typeface="Helvetica"/>
              </a:rPr>
              <a:t> </a:t>
            </a:r>
            <a:r>
              <a:rPr lang="da-DK" dirty="0">
                <a:solidFill>
                  <a:srgbClr val="000000"/>
                </a:solidFill>
                <a:latin typeface="Helvetica"/>
                <a:cs typeface="Helvetica"/>
              </a:rPr>
              <a:t>eller fire </a:t>
            </a:r>
            <a:r>
              <a:rPr lang="da-DK" noProof="0" dirty="0">
                <a:solidFill>
                  <a:srgbClr val="000000"/>
                </a:solidFill>
                <a:latin typeface="Helvetica"/>
                <a:cs typeface="Helvetica"/>
              </a:rPr>
              <a:t>i hver gruppe, og prøv de tre tegn ved stroke ved tre stationer:</a:t>
            </a:r>
            <a:endParaRPr lang="da-DK" noProof="0" dirty="0">
              <a:solidFill>
                <a:srgbClr val="222020"/>
              </a:solidFill>
              <a:cs typeface="Helvetica" pitchFamily="2" charset="0"/>
            </a:endParaRPr>
          </a:p>
          <a:p>
            <a:pPr marL="342900" indent="-342900">
              <a:lnSpc>
                <a:spcPct val="100000"/>
              </a:lnSpc>
              <a:buFont typeface="Arial" panose="020B0604020202020204" pitchFamily="34" charset="0"/>
              <a:buChar char="•"/>
            </a:pPr>
            <a:r>
              <a:rPr lang="da-DK" b="1" noProof="0" dirty="0">
                <a:latin typeface="Helvetica"/>
                <a:cs typeface="Helvetica"/>
              </a:rPr>
              <a:t>STRÆK: </a:t>
            </a:r>
            <a:r>
              <a:rPr lang="da-DK" noProof="0" dirty="0">
                <a:latin typeface="Helvetica"/>
                <a:cs typeface="Helvetica"/>
              </a:rPr>
              <a:t>Sæt en flaske fyldt med vand fast på armen, så den flugter med underarmen. Saml et stykke papir op fra gulvet</a:t>
            </a:r>
          </a:p>
          <a:p>
            <a:pPr marL="342900" indent="-342900">
              <a:lnSpc>
                <a:spcPct val="100000"/>
              </a:lnSpc>
              <a:buFont typeface="Arial" panose="020B0604020202020204" pitchFamily="34" charset="0"/>
              <a:buChar char="•"/>
            </a:pPr>
            <a:r>
              <a:rPr lang="da-DK" b="1" noProof="0" dirty="0">
                <a:latin typeface="Helvetica"/>
                <a:cs typeface="Helvetica"/>
              </a:rPr>
              <a:t>SNAK: </a:t>
            </a:r>
            <a:r>
              <a:rPr lang="da-DK" noProof="0" dirty="0">
                <a:latin typeface="Helvetica"/>
                <a:cs typeface="Helvetica"/>
              </a:rPr>
              <a:t>Sig "Stræk, Snak, Smil"-remsen, mens I lukker den ene side af munden eller undgår at bruge tungen</a:t>
            </a:r>
          </a:p>
          <a:p>
            <a:pPr marL="342900" indent="-342900">
              <a:lnSpc>
                <a:spcPct val="100000"/>
              </a:lnSpc>
              <a:buFont typeface="Arial" panose="020B0604020202020204" pitchFamily="34" charset="0"/>
              <a:buChar char="•"/>
            </a:pPr>
            <a:r>
              <a:rPr lang="da-DK" b="1" noProof="0" dirty="0">
                <a:latin typeface="Helvetica"/>
                <a:cs typeface="Helvetica"/>
              </a:rPr>
              <a:t>SMIL:</a:t>
            </a:r>
            <a:r>
              <a:rPr lang="da-DK" noProof="0" dirty="0">
                <a:latin typeface="Helvetica"/>
                <a:cs typeface="Helvetica"/>
              </a:rPr>
              <a:t> Drik </a:t>
            </a:r>
            <a:r>
              <a:rPr lang="da-DK" dirty="0">
                <a:latin typeface="Helvetica"/>
                <a:cs typeface="Helvetica"/>
              </a:rPr>
              <a:t>vand af flasken, </a:t>
            </a:r>
            <a:r>
              <a:rPr lang="da-DK" noProof="0" dirty="0">
                <a:latin typeface="Helvetica"/>
                <a:cs typeface="Helvetica"/>
              </a:rPr>
              <a:t>mens I trækker I den ene mundvig med fingeren. </a:t>
            </a:r>
          </a:p>
          <a:p>
            <a:pPr marL="342900" indent="-342900">
              <a:lnSpc>
                <a:spcPct val="100000"/>
              </a:lnSpc>
              <a:buFont typeface="Arial" panose="020B0604020202020204" pitchFamily="34" charset="0"/>
              <a:buChar char="•"/>
            </a:pPr>
            <a:endParaRPr lang="da-DK" noProof="0" dirty="0">
              <a:cs typeface="Helvetica"/>
            </a:endParaRPr>
          </a:p>
          <a:p>
            <a:pPr>
              <a:lnSpc>
                <a:spcPct val="100000"/>
              </a:lnSpc>
            </a:pPr>
            <a:r>
              <a:rPr lang="da-DK" b="1" noProof="0" dirty="0">
                <a:latin typeface="Helvetica"/>
                <a:cs typeface="Helvetica"/>
              </a:rPr>
              <a:t>Fælles: </a:t>
            </a:r>
            <a:r>
              <a:rPr lang="da-DK" noProof="0" dirty="0">
                <a:latin typeface="Helvetica"/>
                <a:cs typeface="Helvetica"/>
              </a:rPr>
              <a:t>Saml op og tal om jeres oplevelser: </a:t>
            </a:r>
          </a:p>
          <a:p>
            <a:pPr marL="342900" indent="-342900">
              <a:lnSpc>
                <a:spcPct val="100000"/>
              </a:lnSpc>
              <a:buFont typeface="Arial" panose="020B0604020202020204" pitchFamily="34" charset="0"/>
              <a:buChar char="•"/>
            </a:pPr>
            <a:r>
              <a:rPr lang="da-DK" noProof="0" dirty="0">
                <a:latin typeface="Helvetica"/>
                <a:cs typeface="Helvetica"/>
              </a:rPr>
              <a:t>Hvordan føltes det at udføre øvelserne?</a:t>
            </a:r>
            <a:endParaRPr lang="da-DK" noProof="0" dirty="0">
              <a:cs typeface="Helvetica" pitchFamily="2" charset="0"/>
            </a:endParaRPr>
          </a:p>
          <a:p>
            <a:pPr marL="342900" indent="-342900">
              <a:lnSpc>
                <a:spcPct val="100000"/>
              </a:lnSpc>
              <a:buFont typeface="Arial" panose="020B0604020202020204" pitchFamily="34" charset="0"/>
              <a:buChar char="•"/>
            </a:pPr>
            <a:r>
              <a:rPr lang="da-DK" noProof="0" dirty="0">
                <a:latin typeface="Helvetica"/>
                <a:cs typeface="Helvetica"/>
              </a:rPr>
              <a:t>Hvad bemærkede I ved de forskellige kendetegn? </a:t>
            </a:r>
            <a:endParaRPr lang="da-DK" noProof="0" dirty="0">
              <a:cs typeface="Helvetica"/>
            </a:endParaRPr>
          </a:p>
          <a:p>
            <a:pPr marL="342900" indent="-342900">
              <a:lnSpc>
                <a:spcPct val="100000"/>
              </a:lnSpc>
              <a:buFont typeface="Arial" panose="020B0604020202020204" pitchFamily="34" charset="0"/>
              <a:buChar char="•"/>
            </a:pPr>
            <a:r>
              <a:rPr lang="da-DK" noProof="0" dirty="0">
                <a:latin typeface="Helvetica"/>
                <a:cs typeface="Helvetica"/>
              </a:rPr>
              <a:t>Hvorfor tror I, det er vigtigt at kunne genkende disse tegn på stroke hurtigt?</a:t>
            </a:r>
            <a:endParaRPr lang="da-DK" noProof="0" dirty="0">
              <a:cs typeface="Helvetica"/>
            </a:endParaRPr>
          </a:p>
          <a:p>
            <a:pPr>
              <a:lnSpc>
                <a:spcPct val="100000"/>
              </a:lnSpc>
            </a:pPr>
            <a:endParaRPr lang="da-DK" noProof="0" dirty="0">
              <a:latin typeface="Helvetica"/>
              <a:cs typeface="Helvetica"/>
            </a:endParaRPr>
          </a:p>
        </p:txBody>
      </p:sp>
      <p:pic>
        <p:nvPicPr>
          <p:cNvPr id="5" name="Picture Placeholder 4" descr="Møde med massiv udfyldning">
            <a:extLst>
              <a:ext uri="{FF2B5EF4-FFF2-40B4-BE49-F238E27FC236}">
                <a16:creationId xmlns:a16="http://schemas.microsoft.com/office/drawing/2014/main" id="{94C8E99D-4C12-2986-6694-D95565A597F7}"/>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271409" y="901567"/>
            <a:ext cx="652021" cy="545740"/>
          </a:xfrm>
          <a:prstGeom prst="rect">
            <a:avLst/>
          </a:prstGeom>
        </p:spPr>
      </p:pic>
      <p:pic>
        <p:nvPicPr>
          <p:cNvPr id="7" name="Graphic 6" descr="Ur med massiv udfyldning">
            <a:extLst>
              <a:ext uri="{FF2B5EF4-FFF2-40B4-BE49-F238E27FC236}">
                <a16:creationId xmlns:a16="http://schemas.microsoft.com/office/drawing/2014/main" id="{F5CC0453-2438-C640-FEE9-AE31874D9E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3920" y="1040054"/>
            <a:ext cx="403781" cy="388071"/>
          </a:xfrm>
          <a:prstGeom prst="rect">
            <a:avLst/>
          </a:prstGeom>
        </p:spPr>
      </p:pic>
      <p:sp>
        <p:nvSpPr>
          <p:cNvPr id="9" name="TextBox 8">
            <a:extLst>
              <a:ext uri="{FF2B5EF4-FFF2-40B4-BE49-F238E27FC236}">
                <a16:creationId xmlns:a16="http://schemas.microsoft.com/office/drawing/2014/main" id="{303C3BC4-DD22-9C00-5810-0FDF1CD1628C}"/>
              </a:ext>
            </a:extLst>
          </p:cNvPr>
          <p:cNvSpPr txBox="1"/>
          <p:nvPr/>
        </p:nvSpPr>
        <p:spPr>
          <a:xfrm>
            <a:off x="3156838" y="1076648"/>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10 min.</a:t>
            </a:r>
          </a:p>
        </p:txBody>
      </p:sp>
      <p:sp>
        <p:nvSpPr>
          <p:cNvPr id="4" name="TextBox 7">
            <a:extLst>
              <a:ext uri="{FF2B5EF4-FFF2-40B4-BE49-F238E27FC236}">
                <a16:creationId xmlns:a16="http://schemas.microsoft.com/office/drawing/2014/main" id="{EBF31B62-B8A0-258F-2088-5AE0919A26EC}"/>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1258596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0A29F-90FE-95B0-64FA-3B3B2A7963FB}"/>
            </a:ext>
          </a:extLst>
        </p:cNvPr>
        <p:cNvGrpSpPr/>
        <p:nvPr/>
      </p:nvGrpSpPr>
      <p:grpSpPr>
        <a:xfrm>
          <a:off x="0" y="0"/>
          <a:ext cx="0" cy="0"/>
          <a:chOff x="0" y="0"/>
          <a:chExt cx="0" cy="0"/>
        </a:xfrm>
      </p:grpSpPr>
      <p:sp>
        <p:nvSpPr>
          <p:cNvPr id="11" name="Rektangel 5">
            <a:extLst>
              <a:ext uri="{FF2B5EF4-FFF2-40B4-BE49-F238E27FC236}">
                <a16:creationId xmlns:a16="http://schemas.microsoft.com/office/drawing/2014/main" id="{D42A7922-FAFA-BBC1-CC5A-07D1315DF1C9}"/>
              </a:ext>
            </a:extLst>
          </p:cNvPr>
          <p:cNvSpPr/>
          <p:nvPr/>
        </p:nvSpPr>
        <p:spPr>
          <a:xfrm>
            <a:off x="1071418" y="2144308"/>
            <a:ext cx="7056582" cy="33851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63FCFB1D-7273-7C99-3B0E-E87B73980C12}"/>
              </a:ext>
            </a:extLst>
          </p:cNvPr>
          <p:cNvSpPr>
            <a:spLocks noGrp="1"/>
          </p:cNvSpPr>
          <p:nvPr>
            <p:ph type="ctrTitle"/>
          </p:nvPr>
        </p:nvSpPr>
        <p:spPr>
          <a:xfrm>
            <a:off x="958615" y="1159395"/>
            <a:ext cx="2821385" cy="507831"/>
          </a:xfrm>
        </p:spPr>
        <p:txBody>
          <a:bodyPr/>
          <a:lstStyle/>
          <a:p>
            <a:r>
              <a:rPr lang="da-DK" spc="300" noProof="0" dirty="0">
                <a:latin typeface="Obvia Expanded"/>
              </a:rPr>
              <a:t>OPSAMLING</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629BCFC3-FC60-228A-8A57-8EE7EE584825}"/>
              </a:ext>
            </a:extLst>
          </p:cNvPr>
          <p:cNvSpPr>
            <a:spLocks noGrp="1"/>
          </p:cNvSpPr>
          <p:nvPr>
            <p:ph type="subTitle" idx="1"/>
          </p:nvPr>
        </p:nvSpPr>
        <p:spPr>
          <a:xfrm>
            <a:off x="1459345" y="2434593"/>
            <a:ext cx="6400799" cy="2759730"/>
          </a:xfrm>
        </p:spPr>
        <p:txBody>
          <a:bodyPr vert="horz" wrap="square" lIns="91440" tIns="45720" rIns="91440" bIns="45720" rtlCol="0" anchor="t">
            <a:spAutoFit/>
          </a:bodyPr>
          <a:lstStyle/>
          <a:p>
            <a:pPr>
              <a:lnSpc>
                <a:spcPct val="100000"/>
              </a:lnSpc>
            </a:pPr>
            <a:r>
              <a:rPr lang="da-DK" b="1" noProof="0" dirty="0">
                <a:solidFill>
                  <a:srgbClr val="222020"/>
                </a:solidFill>
                <a:latin typeface="Helvetica"/>
                <a:cs typeface="Helvetica"/>
              </a:rPr>
              <a:t>Alene: </a:t>
            </a:r>
            <a:r>
              <a:rPr lang="da-DK" noProof="0" dirty="0">
                <a:solidFill>
                  <a:srgbClr val="222020"/>
                </a:solidFill>
                <a:latin typeface="Helvetica"/>
                <a:cs typeface="Helvetica"/>
              </a:rPr>
              <a:t>Du skal samle op på de centrale ord, du har arbejdet med i lektionen.</a:t>
            </a:r>
          </a:p>
          <a:p>
            <a:pPr>
              <a:lnSpc>
                <a:spcPct val="100000"/>
              </a:lnSpc>
            </a:pPr>
            <a:r>
              <a:rPr lang="da-DK" noProof="0" dirty="0">
                <a:solidFill>
                  <a:srgbClr val="222020"/>
                </a:solidFill>
                <a:latin typeface="Helvetica"/>
                <a:cs typeface="Helvetica"/>
              </a:rPr>
              <a:t>Skriv dine ord og handlinger i elevarket. </a:t>
            </a:r>
          </a:p>
          <a:p>
            <a:pPr>
              <a:lnSpc>
                <a:spcPct val="100000"/>
              </a:lnSpc>
            </a:pPr>
            <a:r>
              <a:rPr lang="da-DK" noProof="0" dirty="0">
                <a:solidFill>
                  <a:srgbClr val="222020"/>
                </a:solidFill>
                <a:latin typeface="Helvetica"/>
                <a:cs typeface="Helvetica"/>
              </a:rPr>
              <a:t>Tænk ikke for længe over hvert ord.</a:t>
            </a:r>
          </a:p>
          <a:p>
            <a:pPr>
              <a:lnSpc>
                <a:spcPct val="100000"/>
              </a:lnSpc>
            </a:pPr>
            <a:r>
              <a:rPr lang="da-DK" dirty="0">
                <a:latin typeface="Helvetica"/>
                <a:cs typeface="Helvetica"/>
              </a:rPr>
              <a:t>Udfyld elevarket Træd til ved stroke.</a:t>
            </a:r>
            <a:endParaRPr lang="da-DK" dirty="0"/>
          </a:p>
          <a:p>
            <a:pPr>
              <a:lnSpc>
                <a:spcPct val="100000"/>
              </a:lnSpc>
            </a:pPr>
            <a:r>
              <a:rPr lang="da-DK" b="1" dirty="0">
                <a:latin typeface="Helvetica"/>
                <a:cs typeface="Helvetica"/>
              </a:rPr>
              <a:t>Fælles: </a:t>
            </a:r>
            <a:r>
              <a:rPr lang="da-DK" dirty="0">
                <a:latin typeface="Helvetica"/>
                <a:cs typeface="Helvetica"/>
              </a:rPr>
              <a:t>Del eksempler på ord og handlinger med resten af klassen.</a:t>
            </a:r>
            <a:endParaRPr lang="da-DK" dirty="0"/>
          </a:p>
        </p:txBody>
      </p:sp>
      <p:pic>
        <p:nvPicPr>
          <p:cNvPr id="7" name="Graphic 6" descr="Ur med massiv udfyldning">
            <a:extLst>
              <a:ext uri="{FF2B5EF4-FFF2-40B4-BE49-F238E27FC236}">
                <a16:creationId xmlns:a16="http://schemas.microsoft.com/office/drawing/2014/main" id="{C2564204-56BE-195F-8D41-B00790F9B7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4436" y="1198965"/>
            <a:ext cx="403781" cy="388071"/>
          </a:xfrm>
          <a:prstGeom prst="rect">
            <a:avLst/>
          </a:prstGeom>
        </p:spPr>
      </p:pic>
      <p:sp>
        <p:nvSpPr>
          <p:cNvPr id="9" name="TextBox 8">
            <a:extLst>
              <a:ext uri="{FF2B5EF4-FFF2-40B4-BE49-F238E27FC236}">
                <a16:creationId xmlns:a16="http://schemas.microsoft.com/office/drawing/2014/main" id="{D35EE679-49F6-4047-6F8E-E822CB27BA29}"/>
              </a:ext>
            </a:extLst>
          </p:cNvPr>
          <p:cNvSpPr txBox="1"/>
          <p:nvPr/>
        </p:nvSpPr>
        <p:spPr>
          <a:xfrm>
            <a:off x="3849286" y="1235559"/>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5 min.</a:t>
            </a:r>
          </a:p>
        </p:txBody>
      </p:sp>
      <p:pic>
        <p:nvPicPr>
          <p:cNvPr id="6" name="Graphic 5" descr="Dokument med massiv udfyldning">
            <a:extLst>
              <a:ext uri="{FF2B5EF4-FFF2-40B4-BE49-F238E27FC236}">
                <a16:creationId xmlns:a16="http://schemas.microsoft.com/office/drawing/2014/main" id="{52EB77ED-BC09-0E87-9642-AFA01C741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0051" y="2212408"/>
            <a:ext cx="474483" cy="443061"/>
          </a:xfrm>
          <a:prstGeom prst="rect">
            <a:avLst/>
          </a:prstGeom>
        </p:spPr>
      </p:pic>
      <p:sp>
        <p:nvSpPr>
          <p:cNvPr id="10" name="TextBox 9">
            <a:extLst>
              <a:ext uri="{FF2B5EF4-FFF2-40B4-BE49-F238E27FC236}">
                <a16:creationId xmlns:a16="http://schemas.microsoft.com/office/drawing/2014/main" id="{E52A1D35-CC1E-76C8-2497-302113F2908F}"/>
              </a:ext>
            </a:extLst>
          </p:cNvPr>
          <p:cNvSpPr txBox="1"/>
          <p:nvPr/>
        </p:nvSpPr>
        <p:spPr>
          <a:xfrm>
            <a:off x="8956927" y="2234538"/>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cs typeface="Helvetica"/>
              </a:rPr>
              <a:t> ELEVARK </a:t>
            </a:r>
          </a:p>
        </p:txBody>
      </p:sp>
      <p:sp>
        <p:nvSpPr>
          <p:cNvPr id="13" name="TextBox 12">
            <a:extLst>
              <a:ext uri="{FF2B5EF4-FFF2-40B4-BE49-F238E27FC236}">
                <a16:creationId xmlns:a16="http://schemas.microsoft.com/office/drawing/2014/main" id="{0F15CC6A-713E-6171-95F6-D616A397A519}"/>
              </a:ext>
            </a:extLst>
          </p:cNvPr>
          <p:cNvSpPr txBox="1"/>
          <p:nvPr/>
        </p:nvSpPr>
        <p:spPr>
          <a:xfrm>
            <a:off x="9097818" y="2793391"/>
            <a:ext cx="366495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ORDLISTEMINDMAP</a:t>
            </a:r>
          </a:p>
          <a:p>
            <a:r>
              <a:rPr lang="da-DK" sz="1600" dirty="0">
                <a:latin typeface="Helvetica"/>
                <a:cs typeface="Helvetica"/>
              </a:rPr>
              <a:t>TRÆD TIL VED STROKE</a:t>
            </a:r>
            <a:endParaRPr lang="da-DK" sz="1600" noProof="0" dirty="0">
              <a:latin typeface="Helvetica"/>
              <a:cs typeface="Helvetica"/>
            </a:endParaRPr>
          </a:p>
          <a:p>
            <a:endParaRPr lang="da-DK" sz="1600" noProof="0" dirty="0">
              <a:latin typeface="Helvetica"/>
              <a:cs typeface="Helvetica"/>
            </a:endParaRPr>
          </a:p>
          <a:p>
            <a:endParaRPr lang="da-DK" sz="1600" dirty="0">
              <a:latin typeface="Helvetica"/>
              <a:cs typeface="Helvetica"/>
            </a:endParaRPr>
          </a:p>
        </p:txBody>
      </p:sp>
      <p:pic>
        <p:nvPicPr>
          <p:cNvPr id="5" name="Graphic 4" descr="Gruppebrainstorm med massiv udfyldning">
            <a:extLst>
              <a:ext uri="{FF2B5EF4-FFF2-40B4-BE49-F238E27FC236}">
                <a16:creationId xmlns:a16="http://schemas.microsoft.com/office/drawing/2014/main" id="{308B6C8C-7285-52EC-F7E9-B39F9F8B79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380" y="1004291"/>
            <a:ext cx="643003" cy="663879"/>
          </a:xfrm>
          <a:prstGeom prst="rect">
            <a:avLst/>
          </a:prstGeom>
        </p:spPr>
      </p:pic>
      <p:sp>
        <p:nvSpPr>
          <p:cNvPr id="4" name="TextBox 7">
            <a:extLst>
              <a:ext uri="{FF2B5EF4-FFF2-40B4-BE49-F238E27FC236}">
                <a16:creationId xmlns:a16="http://schemas.microsoft.com/office/drawing/2014/main" id="{11EBFCCA-3E6A-F2F4-44E9-10298F92C5CA}"/>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I</a:t>
            </a:r>
            <a:endParaRPr lang="da-DK" noProof="0" dirty="0">
              <a:latin typeface="Obvia Expanded"/>
            </a:endParaRPr>
          </a:p>
        </p:txBody>
      </p:sp>
    </p:spTree>
    <p:extLst>
      <p:ext uri="{BB962C8B-B14F-4D97-AF65-F5344CB8AC3E}">
        <p14:creationId xmlns:p14="http://schemas.microsoft.com/office/powerpoint/2010/main" val="4014410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99285-3FA9-3CD9-0157-31159918770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183343AA-FC3E-0668-5543-8088C52CCF17}"/>
              </a:ext>
            </a:extLst>
          </p:cNvPr>
          <p:cNvSpPr/>
          <p:nvPr/>
        </p:nvSpPr>
        <p:spPr>
          <a:xfrm>
            <a:off x="0" y="0"/>
            <a:ext cx="12192000" cy="6858000"/>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a:extLst>
              <a:ext uri="{FF2B5EF4-FFF2-40B4-BE49-F238E27FC236}">
                <a16:creationId xmlns:a16="http://schemas.microsoft.com/office/drawing/2014/main" id="{A1A57E61-34B0-92DA-D271-E6D76E8F52FA}"/>
              </a:ext>
            </a:extLst>
          </p:cNvPr>
          <p:cNvSpPr>
            <a:spLocks noGrp="1"/>
          </p:cNvSpPr>
          <p:nvPr>
            <p:ph type="ctrTitle"/>
          </p:nvPr>
        </p:nvSpPr>
        <p:spPr>
          <a:xfrm>
            <a:off x="0" y="2043149"/>
            <a:ext cx="12192000" cy="2771701"/>
          </a:xfrm>
        </p:spPr>
        <p:txBody>
          <a:bodyPr>
            <a:noAutofit/>
          </a:bodyPr>
          <a:lstStyle/>
          <a:p>
            <a:pPr algn="ctr"/>
            <a:br>
              <a:rPr lang="da-DK" sz="4400" spc="300" noProof="0" dirty="0">
                <a:latin typeface="Obvia Expanded"/>
              </a:rPr>
            </a:br>
            <a:r>
              <a:rPr lang="da-DK" sz="4400" spc="300" noProof="0" dirty="0">
                <a:latin typeface="Obvia Expanded"/>
              </a:rPr>
              <a:t>LEKTION J: </a:t>
            </a:r>
            <a:br>
              <a:rPr lang="da-DK" sz="4400" spc="300" noProof="0" dirty="0">
                <a:latin typeface="Obvia Expanded"/>
              </a:rPr>
            </a:br>
            <a:r>
              <a:rPr lang="da-DK" sz="4400" spc="300" noProof="0" dirty="0">
                <a:latin typeface="Obvia Expanded"/>
              </a:rPr>
              <a:t>STRÆK, SNAK, SMIL </a:t>
            </a:r>
            <a:endParaRPr lang="da-DK" sz="4400" kern="0" cap="all" spc="600" noProof="0" dirty="0">
              <a:solidFill>
                <a:srgbClr val="222020"/>
              </a:solidFill>
              <a:effectLst/>
              <a:latin typeface="Obvia Expanded" panose="02000503040000020004" pitchFamily="2" charset="77"/>
            </a:endParaRPr>
          </a:p>
        </p:txBody>
      </p:sp>
      <p:pic>
        <p:nvPicPr>
          <p:cNvPr id="6" name="Billede 5">
            <a:extLst>
              <a:ext uri="{FF2B5EF4-FFF2-40B4-BE49-F238E27FC236}">
                <a16:creationId xmlns:a16="http://schemas.microsoft.com/office/drawing/2014/main" id="{A4C5F148-573E-5D80-9DEB-870F3ABAD8EE}"/>
              </a:ext>
            </a:extLst>
          </p:cNvPr>
          <p:cNvPicPr>
            <a:picLocks noChangeAspect="1"/>
          </p:cNvPicPr>
          <p:nvPr/>
        </p:nvPicPr>
        <p:blipFill>
          <a:blip r:embed="rId2"/>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1D5D0ECB-5B67-C532-EB96-78A7C51583CF}"/>
              </a:ext>
            </a:extLst>
          </p:cNvPr>
          <p:cNvPicPr>
            <a:picLocks noChangeAspect="1"/>
          </p:cNvPicPr>
          <p:nvPr/>
        </p:nvPicPr>
        <p:blipFill>
          <a:blip r:embed="rId3"/>
          <a:stretch>
            <a:fillRect/>
          </a:stretch>
        </p:blipFill>
        <p:spPr>
          <a:xfrm>
            <a:off x="0" y="6466181"/>
            <a:ext cx="12192000" cy="391819"/>
          </a:xfrm>
          <a:prstGeom prst="rect">
            <a:avLst/>
          </a:prstGeom>
        </p:spPr>
      </p:pic>
      <p:pic>
        <p:nvPicPr>
          <p:cNvPr id="3" name="Billede 2">
            <a:extLst>
              <a:ext uri="{FF2B5EF4-FFF2-40B4-BE49-F238E27FC236}">
                <a16:creationId xmlns:a16="http://schemas.microsoft.com/office/drawing/2014/main" id="{68BC38F3-4C96-E743-C08D-EBFEB0B0F631}"/>
              </a:ext>
            </a:extLst>
          </p:cNvPr>
          <p:cNvPicPr>
            <a:picLocks noChangeAspect="1"/>
          </p:cNvPicPr>
          <p:nvPr/>
        </p:nvPicPr>
        <p:blipFill>
          <a:blip r:embed="rId4"/>
          <a:stretch>
            <a:fillRect/>
          </a:stretch>
        </p:blipFill>
        <p:spPr>
          <a:xfrm>
            <a:off x="643726" y="506636"/>
            <a:ext cx="2626821" cy="147004"/>
          </a:xfrm>
          <a:prstGeom prst="rect">
            <a:avLst/>
          </a:prstGeom>
        </p:spPr>
      </p:pic>
    </p:spTree>
    <p:extLst>
      <p:ext uri="{BB962C8B-B14F-4D97-AF65-F5344CB8AC3E}">
        <p14:creationId xmlns:p14="http://schemas.microsoft.com/office/powerpoint/2010/main" val="1468929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C19BC-3BB8-587D-E11D-45E841E3A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01DE1-1827-8648-4C8E-2924F64CFBF0}"/>
              </a:ext>
            </a:extLst>
          </p:cNvPr>
          <p:cNvSpPr>
            <a:spLocks noGrp="1"/>
          </p:cNvSpPr>
          <p:nvPr>
            <p:ph type="ctrTitle"/>
          </p:nvPr>
        </p:nvSpPr>
        <p:spPr>
          <a:xfrm>
            <a:off x="841022" y="1284598"/>
            <a:ext cx="10509956" cy="507831"/>
          </a:xfrm>
        </p:spPr>
        <p:txBody>
          <a:bodyPr/>
          <a:lstStyle/>
          <a:p>
            <a:r>
              <a:rPr lang="da-DK" spc="300" noProof="0" dirty="0">
                <a:latin typeface="Obvia Expanded"/>
              </a:rPr>
              <a:t>LEKTION J: STRÆK, SNAK, SMIL </a:t>
            </a:r>
            <a:endParaRPr lang="da-DK" spc="300" noProof="0" dirty="0"/>
          </a:p>
        </p:txBody>
      </p:sp>
      <p:sp>
        <p:nvSpPr>
          <p:cNvPr id="3" name="Subtitle 2">
            <a:extLst>
              <a:ext uri="{FF2B5EF4-FFF2-40B4-BE49-F238E27FC236}">
                <a16:creationId xmlns:a16="http://schemas.microsoft.com/office/drawing/2014/main" id="{7D3BF419-11E1-337E-02E9-604836F587BD}"/>
              </a:ext>
            </a:extLst>
          </p:cNvPr>
          <p:cNvSpPr>
            <a:spLocks noGrp="1"/>
          </p:cNvSpPr>
          <p:nvPr>
            <p:ph type="subTitle" idx="1"/>
          </p:nvPr>
        </p:nvSpPr>
        <p:spPr>
          <a:xfrm>
            <a:off x="1495522" y="2348105"/>
            <a:ext cx="10509956" cy="370807"/>
          </a:xfrm>
        </p:spPr>
        <p:txBody>
          <a:bodyPr vert="horz" lIns="91440" tIns="45720" rIns="91440" bIns="45720" rtlCol="0" anchor="t">
            <a:spAutoFit/>
          </a:bodyPr>
          <a:lstStyle/>
          <a:p>
            <a:r>
              <a:rPr lang="da-DK" b="1" noProof="0" dirty="0">
                <a:latin typeface="Helvetica"/>
                <a:cs typeface="Helvetica"/>
              </a:rPr>
              <a:t>MÅL</a:t>
            </a:r>
            <a:endParaRPr lang="da-DK" b="1" noProof="0" dirty="0"/>
          </a:p>
        </p:txBody>
      </p:sp>
      <p:pic>
        <p:nvPicPr>
          <p:cNvPr id="8" name="Graphic 7" descr="Bullseye med massiv udfyldning">
            <a:extLst>
              <a:ext uri="{FF2B5EF4-FFF2-40B4-BE49-F238E27FC236}">
                <a16:creationId xmlns:a16="http://schemas.microsoft.com/office/drawing/2014/main" id="{00A05E45-E539-87B2-51FF-7B22E28D8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941" y="2238586"/>
            <a:ext cx="584462" cy="592318"/>
          </a:xfrm>
          <a:prstGeom prst="rect">
            <a:avLst/>
          </a:prstGeom>
        </p:spPr>
      </p:pic>
      <p:sp>
        <p:nvSpPr>
          <p:cNvPr id="9" name="TextBox 8">
            <a:extLst>
              <a:ext uri="{FF2B5EF4-FFF2-40B4-BE49-F238E27FC236}">
                <a16:creationId xmlns:a16="http://schemas.microsoft.com/office/drawing/2014/main" id="{012F834E-1037-AAD5-C887-F79C5A5C9C02}"/>
              </a:ext>
            </a:extLst>
          </p:cNvPr>
          <p:cNvSpPr txBox="1"/>
          <p:nvPr/>
        </p:nvSpPr>
        <p:spPr>
          <a:xfrm>
            <a:off x="1333262" y="2586348"/>
            <a:ext cx="513097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da-DK" sz="2000" noProof="0" dirty="0">
              <a:latin typeface="Helvetica"/>
              <a:cs typeface="Helvetica"/>
            </a:endParaRPr>
          </a:p>
          <a:p>
            <a:pPr marL="342900" indent="-342900">
              <a:buFont typeface="Arial"/>
              <a:buChar char="•"/>
            </a:pPr>
            <a:r>
              <a:rPr lang="da-DK" sz="2000" noProof="0" dirty="0">
                <a:latin typeface="Helvetica"/>
                <a:cs typeface="Helvetica"/>
              </a:rPr>
              <a:t>At du med dine egne ord kan forklare remsen "Stræk, Snak, Smil" remsen, og hvor den er vigtig</a:t>
            </a:r>
          </a:p>
          <a:p>
            <a:pPr marL="285750" indent="-285750">
              <a:buFont typeface="Arial"/>
              <a:buChar char="•"/>
            </a:pPr>
            <a:endParaRPr lang="da-DK" sz="2000" noProof="0" dirty="0">
              <a:latin typeface="Helvetica"/>
              <a:cs typeface="Helvetica"/>
            </a:endParaRPr>
          </a:p>
        </p:txBody>
      </p:sp>
      <p:pic>
        <p:nvPicPr>
          <p:cNvPr id="6" name="Picture 5">
            <a:extLst>
              <a:ext uri="{FF2B5EF4-FFF2-40B4-BE49-F238E27FC236}">
                <a16:creationId xmlns:a16="http://schemas.microsoft.com/office/drawing/2014/main" id="{D24F00C1-8982-8CF9-4C51-AF0A0412775B}"/>
              </a:ext>
            </a:extLst>
          </p:cNvPr>
          <p:cNvPicPr>
            <a:picLocks noChangeAspect="1"/>
          </p:cNvPicPr>
          <p:nvPr/>
        </p:nvPicPr>
        <p:blipFill>
          <a:blip r:embed="rId5"/>
          <a:stretch>
            <a:fillRect/>
          </a:stretch>
        </p:blipFill>
        <p:spPr>
          <a:xfrm>
            <a:off x="7462172" y="2429107"/>
            <a:ext cx="4121631" cy="2700000"/>
          </a:xfrm>
          <a:prstGeom prst="rect">
            <a:avLst/>
          </a:prstGeom>
        </p:spPr>
      </p:pic>
      <p:pic>
        <p:nvPicPr>
          <p:cNvPr id="10" name="Graphic 9" descr="Ur med massiv udfyldning">
            <a:extLst>
              <a:ext uri="{FF2B5EF4-FFF2-40B4-BE49-F238E27FC236}">
                <a16:creationId xmlns:a16="http://schemas.microsoft.com/office/drawing/2014/main" id="{3D9FB213-40A2-0820-697C-8A3EBB5F1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58391" y="1344758"/>
            <a:ext cx="403781" cy="388071"/>
          </a:xfrm>
          <a:prstGeom prst="rect">
            <a:avLst/>
          </a:prstGeom>
        </p:spPr>
      </p:pic>
      <p:sp>
        <p:nvSpPr>
          <p:cNvPr id="12" name="TextBox 11">
            <a:extLst>
              <a:ext uri="{FF2B5EF4-FFF2-40B4-BE49-F238E27FC236}">
                <a16:creationId xmlns:a16="http://schemas.microsoft.com/office/drawing/2014/main" id="{100B9DDA-C80F-65AE-82AA-AEC02C9C7982}"/>
              </a:ext>
            </a:extLst>
          </p:cNvPr>
          <p:cNvSpPr txBox="1"/>
          <p:nvPr/>
        </p:nvSpPr>
        <p:spPr>
          <a:xfrm>
            <a:off x="7468976" y="140992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45 min.</a:t>
            </a:r>
          </a:p>
        </p:txBody>
      </p:sp>
      <p:sp>
        <p:nvSpPr>
          <p:cNvPr id="4" name="TextBox 3">
            <a:extLst>
              <a:ext uri="{FF2B5EF4-FFF2-40B4-BE49-F238E27FC236}">
                <a16:creationId xmlns:a16="http://schemas.microsoft.com/office/drawing/2014/main" id="{44D6FB46-4011-2D18-E023-D968BE746F70}"/>
              </a:ext>
            </a:extLst>
          </p:cNvPr>
          <p:cNvSpPr txBox="1"/>
          <p:nvPr/>
        </p:nvSpPr>
        <p:spPr>
          <a:xfrm>
            <a:off x="1560153" y="3864363"/>
            <a:ext cx="5114925" cy="591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endParaRPr lang="da-DK" noProof="0" dirty="0">
              <a:latin typeface="Arial"/>
              <a:cs typeface="Arial"/>
            </a:endParaRPr>
          </a:p>
          <a:p>
            <a:pPr>
              <a:lnSpc>
                <a:spcPts val="1575"/>
              </a:lnSpc>
            </a:pPr>
            <a:r>
              <a:rPr lang="da-DK" sz="2000" b="1" noProof="0" dirty="0">
                <a:latin typeface="Helvetica"/>
                <a:cs typeface="Arial"/>
              </a:rPr>
              <a:t>MATERIALER: </a:t>
            </a:r>
            <a:r>
              <a:rPr lang="da-DK" sz="2000" noProof="0" dirty="0">
                <a:latin typeface="Helvetica"/>
                <a:cs typeface="Arial"/>
              </a:rPr>
              <a:t>En mobil til at filme med</a:t>
            </a:r>
          </a:p>
        </p:txBody>
      </p:sp>
      <p:sp>
        <p:nvSpPr>
          <p:cNvPr id="5" name="TextBox 7">
            <a:extLst>
              <a:ext uri="{FF2B5EF4-FFF2-40B4-BE49-F238E27FC236}">
                <a16:creationId xmlns:a16="http://schemas.microsoft.com/office/drawing/2014/main" id="{94CAAF97-7AAB-5AAE-770E-D07D89C723D6}"/>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J</a:t>
            </a:r>
          </a:p>
        </p:txBody>
      </p:sp>
    </p:spTree>
    <p:extLst>
      <p:ext uri="{BB962C8B-B14F-4D97-AF65-F5344CB8AC3E}">
        <p14:creationId xmlns:p14="http://schemas.microsoft.com/office/powerpoint/2010/main" val="3092544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A2670-2B8C-2D99-7AB2-18F1853B8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1733E-4C3B-557D-7564-775FD2A471BC}"/>
              </a:ext>
            </a:extLst>
          </p:cNvPr>
          <p:cNvSpPr>
            <a:spLocks noGrp="1"/>
          </p:cNvSpPr>
          <p:nvPr>
            <p:ph type="ctrTitle"/>
          </p:nvPr>
        </p:nvSpPr>
        <p:spPr>
          <a:xfrm>
            <a:off x="841022" y="1284598"/>
            <a:ext cx="7611215" cy="507831"/>
          </a:xfrm>
        </p:spPr>
        <p:txBody>
          <a:bodyPr/>
          <a:lstStyle/>
          <a:p>
            <a:r>
              <a:rPr lang="da-DK" spc="300" noProof="0" dirty="0">
                <a:latin typeface="Obvia Expanded"/>
              </a:rPr>
              <a:t>LEKTION G: </a:t>
            </a:r>
            <a:r>
              <a:rPr lang="da-DK" spc="300" dirty="0">
                <a:latin typeface="Obvia Expanded"/>
              </a:rPr>
              <a:t>HVAD VED DU OM STROKE?</a:t>
            </a:r>
            <a:endParaRPr lang="da-DK" spc="300" noProof="0" dirty="0"/>
          </a:p>
        </p:txBody>
      </p:sp>
      <p:sp>
        <p:nvSpPr>
          <p:cNvPr id="3" name="Subtitle 2">
            <a:extLst>
              <a:ext uri="{FF2B5EF4-FFF2-40B4-BE49-F238E27FC236}">
                <a16:creationId xmlns:a16="http://schemas.microsoft.com/office/drawing/2014/main" id="{10BA0135-1E84-8E9D-EC2C-9BD3F879AF63}"/>
              </a:ext>
            </a:extLst>
          </p:cNvPr>
          <p:cNvSpPr>
            <a:spLocks noGrp="1"/>
          </p:cNvSpPr>
          <p:nvPr>
            <p:ph type="subTitle" idx="1"/>
          </p:nvPr>
        </p:nvSpPr>
        <p:spPr>
          <a:xfrm>
            <a:off x="1510716" y="2215500"/>
            <a:ext cx="10509956" cy="370807"/>
          </a:xfrm>
        </p:spPr>
        <p:txBody>
          <a:bodyPr vert="horz" lIns="91440" tIns="45720" rIns="91440" bIns="45720" rtlCol="0" anchor="t">
            <a:spAutoFit/>
          </a:bodyPr>
          <a:lstStyle/>
          <a:p>
            <a:r>
              <a:rPr lang="da-DK" b="1" noProof="0" dirty="0">
                <a:latin typeface="Helvetica"/>
                <a:cs typeface="Helvetica"/>
              </a:rPr>
              <a:t>MÅL</a:t>
            </a:r>
            <a:endParaRPr lang="da-DK" b="1" noProof="0" dirty="0"/>
          </a:p>
        </p:txBody>
      </p:sp>
      <p:pic>
        <p:nvPicPr>
          <p:cNvPr id="8" name="Graphic 7" descr="Bullseye med massiv udfyldning">
            <a:extLst>
              <a:ext uri="{FF2B5EF4-FFF2-40B4-BE49-F238E27FC236}">
                <a16:creationId xmlns:a16="http://schemas.microsoft.com/office/drawing/2014/main" id="{4AA26242-58FC-C6EA-1447-2D96E25B02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022" y="2102145"/>
            <a:ext cx="584462" cy="592318"/>
          </a:xfrm>
          <a:prstGeom prst="rect">
            <a:avLst/>
          </a:prstGeom>
        </p:spPr>
      </p:pic>
      <p:sp>
        <p:nvSpPr>
          <p:cNvPr id="9" name="TextBox 8">
            <a:extLst>
              <a:ext uri="{FF2B5EF4-FFF2-40B4-BE49-F238E27FC236}">
                <a16:creationId xmlns:a16="http://schemas.microsoft.com/office/drawing/2014/main" id="{6686FCE0-ABF8-8E95-3F10-1DA13CA16FD2}"/>
              </a:ext>
            </a:extLst>
          </p:cNvPr>
          <p:cNvSpPr txBox="1"/>
          <p:nvPr/>
        </p:nvSpPr>
        <p:spPr>
          <a:xfrm>
            <a:off x="1425937" y="2773445"/>
            <a:ext cx="561810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a-DK" sz="2000" noProof="0" dirty="0">
                <a:latin typeface="Helvetica"/>
                <a:ea typeface="+mn-lt"/>
                <a:cs typeface="+mn-lt"/>
              </a:rPr>
              <a:t>I denne lektion bliver du klogere på, hvor meget du og dine klassekammerater ved om stroke </a:t>
            </a:r>
          </a:p>
          <a:p>
            <a:pPr marL="285750" indent="-285750">
              <a:buFont typeface="Arial"/>
              <a:buChar char="•"/>
            </a:pPr>
            <a:r>
              <a:rPr lang="da-DK" sz="2000" noProof="0" dirty="0">
                <a:latin typeface="Helvetica"/>
                <a:ea typeface="+mn-lt"/>
                <a:cs typeface="+mn-lt"/>
              </a:rPr>
              <a:t>Du får kendskab til, hvad stroke er</a:t>
            </a:r>
          </a:p>
          <a:p>
            <a:pPr marL="285750" indent="-285750">
              <a:buFont typeface="Arial"/>
              <a:buChar char="•"/>
            </a:pPr>
            <a:r>
              <a:rPr lang="da-DK" sz="2000" noProof="0" dirty="0">
                <a:latin typeface="Helvetica"/>
                <a:ea typeface="+mn-lt"/>
                <a:cs typeface="+mn-lt"/>
              </a:rPr>
              <a:t>Du får også kendskab til remsen "Stræk-Snak-Smil", og hvordan du kan bruge den</a:t>
            </a:r>
            <a:endParaRPr lang="da-DK" sz="2000" noProof="0" dirty="0">
              <a:latin typeface="Helvetica"/>
            </a:endParaRPr>
          </a:p>
        </p:txBody>
      </p:sp>
      <p:pic>
        <p:nvPicPr>
          <p:cNvPr id="5" name="Picture 4">
            <a:extLst>
              <a:ext uri="{FF2B5EF4-FFF2-40B4-BE49-F238E27FC236}">
                <a16:creationId xmlns:a16="http://schemas.microsoft.com/office/drawing/2014/main" id="{30B5DC52-3917-E1FD-7555-EE0D31FBAD36}"/>
              </a:ext>
            </a:extLst>
          </p:cNvPr>
          <p:cNvPicPr>
            <a:picLocks noChangeAspect="1"/>
          </p:cNvPicPr>
          <p:nvPr/>
        </p:nvPicPr>
        <p:blipFill>
          <a:blip r:embed="rId5"/>
          <a:stretch>
            <a:fillRect/>
          </a:stretch>
        </p:blipFill>
        <p:spPr>
          <a:xfrm>
            <a:off x="7318153" y="2221858"/>
            <a:ext cx="4365971" cy="2880000"/>
          </a:xfrm>
          <a:prstGeom prst="rect">
            <a:avLst/>
          </a:prstGeom>
        </p:spPr>
      </p:pic>
      <p:pic>
        <p:nvPicPr>
          <p:cNvPr id="7" name="Graphic 6" descr="Ur med massiv udfyldning">
            <a:extLst>
              <a:ext uri="{FF2B5EF4-FFF2-40B4-BE49-F238E27FC236}">
                <a16:creationId xmlns:a16="http://schemas.microsoft.com/office/drawing/2014/main" id="{E1580ABB-20FC-A39C-B0D1-1BCDCD64C4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49658" y="1330182"/>
            <a:ext cx="345846" cy="320491"/>
          </a:xfrm>
          <a:prstGeom prst="rect">
            <a:avLst/>
          </a:prstGeom>
        </p:spPr>
      </p:pic>
      <p:sp>
        <p:nvSpPr>
          <p:cNvPr id="12" name="TextBox 11">
            <a:extLst>
              <a:ext uri="{FF2B5EF4-FFF2-40B4-BE49-F238E27FC236}">
                <a16:creationId xmlns:a16="http://schemas.microsoft.com/office/drawing/2014/main" id="{501605F3-5557-3A29-4FE4-9DCA11190643}"/>
              </a:ext>
            </a:extLst>
          </p:cNvPr>
          <p:cNvSpPr txBox="1"/>
          <p:nvPr/>
        </p:nvSpPr>
        <p:spPr>
          <a:xfrm>
            <a:off x="8895504" y="1336538"/>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sp>
        <p:nvSpPr>
          <p:cNvPr id="4" name="TextBox 7">
            <a:extLst>
              <a:ext uri="{FF2B5EF4-FFF2-40B4-BE49-F238E27FC236}">
                <a16:creationId xmlns:a16="http://schemas.microsoft.com/office/drawing/2014/main" id="{1C8E7ED6-3C98-7C0F-6975-A4EB1749F4A5}"/>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681290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4930-0AB6-5794-7BB2-FDEBBB985185}"/>
            </a:ext>
          </a:extLst>
        </p:cNvPr>
        <p:cNvGrpSpPr/>
        <p:nvPr/>
      </p:nvGrpSpPr>
      <p:grpSpPr>
        <a:xfrm>
          <a:off x="0" y="0"/>
          <a:ext cx="0" cy="0"/>
          <a:chOff x="0" y="0"/>
          <a:chExt cx="0" cy="0"/>
        </a:xfrm>
      </p:grpSpPr>
      <p:pic>
        <p:nvPicPr>
          <p:cNvPr id="3" name="Graphic 2" descr="Liste med massiv udfyldning">
            <a:extLst>
              <a:ext uri="{FF2B5EF4-FFF2-40B4-BE49-F238E27FC236}">
                <a16:creationId xmlns:a16="http://schemas.microsoft.com/office/drawing/2014/main" id="{F388228F-6B42-DA51-C0B1-AFCD926D6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823" y="1962693"/>
            <a:ext cx="701040" cy="701040"/>
          </a:xfrm>
          <a:prstGeom prst="rect">
            <a:avLst/>
          </a:prstGeom>
        </p:spPr>
      </p:pic>
      <p:sp>
        <p:nvSpPr>
          <p:cNvPr id="5" name="TextBox 4">
            <a:extLst>
              <a:ext uri="{FF2B5EF4-FFF2-40B4-BE49-F238E27FC236}">
                <a16:creationId xmlns:a16="http://schemas.microsoft.com/office/drawing/2014/main" id="{EDBC6188-E43E-0D60-4399-5BE02ADE2407}"/>
              </a:ext>
            </a:extLst>
          </p:cNvPr>
          <p:cNvSpPr txBox="1"/>
          <p:nvPr/>
        </p:nvSpPr>
        <p:spPr>
          <a:xfrm>
            <a:off x="1193863" y="2113158"/>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PROGRAM</a:t>
            </a:r>
          </a:p>
        </p:txBody>
      </p:sp>
      <p:sp>
        <p:nvSpPr>
          <p:cNvPr id="7" name="TextBox 6">
            <a:extLst>
              <a:ext uri="{FF2B5EF4-FFF2-40B4-BE49-F238E27FC236}">
                <a16:creationId xmlns:a16="http://schemas.microsoft.com/office/drawing/2014/main" id="{E6A1DFBE-CDAB-FC70-76FC-8F175735DD3A}"/>
              </a:ext>
            </a:extLst>
          </p:cNvPr>
          <p:cNvSpPr txBox="1"/>
          <p:nvPr/>
        </p:nvSpPr>
        <p:spPr>
          <a:xfrm>
            <a:off x="5518158" y="1220235"/>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latin typeface="Helvetica"/>
                <a:cs typeface="Helvetica"/>
              </a:rPr>
              <a:t>45 min.</a:t>
            </a:r>
          </a:p>
        </p:txBody>
      </p:sp>
      <p:pic>
        <p:nvPicPr>
          <p:cNvPr id="9" name="Graphic 8" descr="Ur med massiv udfyldning">
            <a:extLst>
              <a:ext uri="{FF2B5EF4-FFF2-40B4-BE49-F238E27FC236}">
                <a16:creationId xmlns:a16="http://schemas.microsoft.com/office/drawing/2014/main" id="{5E000ABC-E5A2-191F-2432-236183E90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6069" y="1220235"/>
            <a:ext cx="345846" cy="320491"/>
          </a:xfrm>
          <a:prstGeom prst="rect">
            <a:avLst/>
          </a:prstGeom>
        </p:spPr>
      </p:pic>
      <p:sp>
        <p:nvSpPr>
          <p:cNvPr id="11" name="TextBox 10">
            <a:extLst>
              <a:ext uri="{FF2B5EF4-FFF2-40B4-BE49-F238E27FC236}">
                <a16:creationId xmlns:a16="http://schemas.microsoft.com/office/drawing/2014/main" id="{2BBB29C1-9FA5-E05C-ECD1-9C4E8E230D20}"/>
              </a:ext>
            </a:extLst>
          </p:cNvPr>
          <p:cNvSpPr txBox="1"/>
          <p:nvPr/>
        </p:nvSpPr>
        <p:spPr>
          <a:xfrm>
            <a:off x="1352105" y="2895933"/>
            <a:ext cx="840576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Stræk, Snak, Smil (ca. </a:t>
            </a:r>
            <a:r>
              <a:rPr lang="da-DK" sz="2000" b="1" dirty="0">
                <a:latin typeface="Helvetica"/>
                <a:cs typeface="Helvetica"/>
              </a:rPr>
              <a:t>2 min</a:t>
            </a:r>
            <a:r>
              <a:rPr lang="da-DK" sz="2000" b="1" noProof="0" dirty="0">
                <a:latin typeface="Helvetica"/>
                <a:cs typeface="Helvetica"/>
              </a:rPr>
              <a:t>)</a:t>
            </a:r>
          </a:p>
          <a:p>
            <a:endParaRPr lang="da-DK" noProof="0" dirty="0"/>
          </a:p>
          <a:p>
            <a:r>
              <a:rPr lang="da-DK" sz="2000" b="1" dirty="0">
                <a:latin typeface="Helvetica"/>
                <a:cs typeface="Helvetica"/>
              </a:rPr>
              <a:t>Øvelse og Opsamling</a:t>
            </a:r>
            <a:r>
              <a:rPr lang="da-DK" sz="2000" b="1" noProof="0" dirty="0">
                <a:latin typeface="Helvetica"/>
                <a:cs typeface="Helvetica"/>
              </a:rPr>
              <a:t> (ca. </a:t>
            </a:r>
            <a:r>
              <a:rPr lang="da-DK" sz="2000" b="1" dirty="0">
                <a:latin typeface="Helvetica"/>
                <a:cs typeface="Helvetica"/>
              </a:rPr>
              <a:t>43</a:t>
            </a:r>
            <a:r>
              <a:rPr lang="da-DK" sz="2000" b="1" noProof="0" dirty="0">
                <a:latin typeface="Helvetica"/>
                <a:cs typeface="Helvetica"/>
              </a:rPr>
              <a:t> min)</a:t>
            </a:r>
            <a:endParaRPr lang="da-DK" noProof="0" dirty="0">
              <a:latin typeface="Helvetica"/>
              <a:cs typeface="Helvetica"/>
            </a:endParaRPr>
          </a:p>
          <a:p>
            <a:endParaRPr lang="da-DK" noProof="0" dirty="0">
              <a:latin typeface="Helvetica"/>
              <a:cs typeface="Helvetica"/>
            </a:endParaRPr>
          </a:p>
          <a:p>
            <a:pPr algn="l"/>
            <a:endParaRPr lang="da-DK" noProof="0" dirty="0"/>
          </a:p>
          <a:p>
            <a:endParaRPr lang="da-DK" noProof="0" dirty="0"/>
          </a:p>
        </p:txBody>
      </p:sp>
      <p:sp>
        <p:nvSpPr>
          <p:cNvPr id="4" name="Title 1">
            <a:extLst>
              <a:ext uri="{FF2B5EF4-FFF2-40B4-BE49-F238E27FC236}">
                <a16:creationId xmlns:a16="http://schemas.microsoft.com/office/drawing/2014/main" id="{1756E5D3-D48B-804D-DA4F-D7C4F6C88042}"/>
              </a:ext>
            </a:extLst>
          </p:cNvPr>
          <p:cNvSpPr txBox="1">
            <a:spLocks/>
          </p:cNvSpPr>
          <p:nvPr/>
        </p:nvSpPr>
        <p:spPr>
          <a:xfrm>
            <a:off x="492823" y="1118057"/>
            <a:ext cx="10509956" cy="507831"/>
          </a:xfrm>
          <a:prstGeom prst="rect">
            <a:avLst/>
          </a:prstGeom>
        </p:spPr>
        <p:txBody>
          <a:bodyPr lIns="91440" tIns="45720" rIns="91440" bIns="45720" anchor="t"/>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r>
              <a:rPr lang="da-DK" noProof="0" dirty="0">
                <a:latin typeface="Obvia Expanded"/>
              </a:rPr>
              <a:t>LEKTION J: </a:t>
            </a:r>
            <a:r>
              <a:rPr lang="da-DK" dirty="0">
                <a:latin typeface="Obvia Expanded"/>
              </a:rPr>
              <a:t>OPSAMLING</a:t>
            </a:r>
            <a:r>
              <a:rPr lang="da-DK" noProof="0" dirty="0">
                <a:latin typeface="Obvia Expanded"/>
              </a:rPr>
              <a:t> </a:t>
            </a:r>
            <a:endParaRPr lang="da-DK" noProof="0" dirty="0"/>
          </a:p>
        </p:txBody>
      </p:sp>
      <p:sp>
        <p:nvSpPr>
          <p:cNvPr id="2" name="TextBox 7">
            <a:extLst>
              <a:ext uri="{FF2B5EF4-FFF2-40B4-BE49-F238E27FC236}">
                <a16:creationId xmlns:a16="http://schemas.microsoft.com/office/drawing/2014/main" id="{BC72FE0A-1E61-E238-D652-F4BAB01918C7}"/>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J</a:t>
            </a:r>
          </a:p>
        </p:txBody>
      </p:sp>
    </p:spTree>
    <p:extLst>
      <p:ext uri="{BB962C8B-B14F-4D97-AF65-F5344CB8AC3E}">
        <p14:creationId xmlns:p14="http://schemas.microsoft.com/office/powerpoint/2010/main" val="11350304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E804D-3BF7-49EA-FA25-406DC0996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FFBAE-9EFE-BD75-4824-AB0B8591AF39}"/>
              </a:ext>
            </a:extLst>
          </p:cNvPr>
          <p:cNvSpPr>
            <a:spLocks noGrp="1"/>
          </p:cNvSpPr>
          <p:nvPr>
            <p:ph type="ctrTitle"/>
          </p:nvPr>
        </p:nvSpPr>
        <p:spPr>
          <a:xfrm>
            <a:off x="1174814" y="955930"/>
            <a:ext cx="10509956" cy="507831"/>
          </a:xfrm>
        </p:spPr>
        <p:txBody>
          <a:bodyPr/>
          <a:lstStyle/>
          <a:p>
            <a:r>
              <a:rPr lang="da-DK" spc="300" noProof="0" dirty="0">
                <a:latin typeface="Obvia Expanded"/>
              </a:rPr>
              <a:t>STRÆK, SNAK, SMIL</a:t>
            </a:r>
            <a:endParaRPr lang="da-DK" spc="300" noProof="0" dirty="0"/>
          </a:p>
        </p:txBody>
      </p:sp>
      <p:pic>
        <p:nvPicPr>
          <p:cNvPr id="5" name="Graphic 4" descr="Videokamera med massiv udfyldning">
            <a:extLst>
              <a:ext uri="{FF2B5EF4-FFF2-40B4-BE49-F238E27FC236}">
                <a16:creationId xmlns:a16="http://schemas.microsoft.com/office/drawing/2014/main" id="{66A65FD6-6B70-9CA0-CAB7-53C8813C66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993" y="723462"/>
            <a:ext cx="811659" cy="811659"/>
          </a:xfrm>
          <a:prstGeom prst="rect">
            <a:avLst/>
          </a:prstGeom>
        </p:spPr>
      </p:pic>
      <p:pic>
        <p:nvPicPr>
          <p:cNvPr id="3" name="Online Media 2" title="Stræk. Snak. Smil.">
            <a:hlinkClick r:id="" action="ppaction://media"/>
            <a:extLst>
              <a:ext uri="{FF2B5EF4-FFF2-40B4-BE49-F238E27FC236}">
                <a16:creationId xmlns:a16="http://schemas.microsoft.com/office/drawing/2014/main" id="{3FFED2C0-314F-7100-F820-84DB2E9E1151}"/>
              </a:ext>
            </a:extLst>
          </p:cNvPr>
          <p:cNvPicPr>
            <a:picLocks noRot="1" noChangeAspect="1"/>
          </p:cNvPicPr>
          <p:nvPr>
            <a:videoFile r:link="rId1"/>
          </p:nvPr>
        </p:nvPicPr>
        <p:blipFill>
          <a:blip r:embed="rId6"/>
          <a:stretch>
            <a:fillRect/>
          </a:stretch>
        </p:blipFill>
        <p:spPr>
          <a:xfrm>
            <a:off x="1937707" y="1677063"/>
            <a:ext cx="8316585" cy="4644101"/>
          </a:xfrm>
          <a:prstGeom prst="rect">
            <a:avLst/>
          </a:prstGeom>
        </p:spPr>
      </p:pic>
      <p:pic>
        <p:nvPicPr>
          <p:cNvPr id="7" name="Graphic 6" descr="Ur med massiv udfyldning">
            <a:extLst>
              <a:ext uri="{FF2B5EF4-FFF2-40B4-BE49-F238E27FC236}">
                <a16:creationId xmlns:a16="http://schemas.microsoft.com/office/drawing/2014/main" id="{9B0EDBE0-8CAA-1F64-4B1B-4A88FB872B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4252" y="1019376"/>
            <a:ext cx="403781" cy="388071"/>
          </a:xfrm>
          <a:prstGeom prst="rect">
            <a:avLst/>
          </a:prstGeom>
        </p:spPr>
      </p:pic>
      <p:sp>
        <p:nvSpPr>
          <p:cNvPr id="9" name="TextBox 8">
            <a:extLst>
              <a:ext uri="{FF2B5EF4-FFF2-40B4-BE49-F238E27FC236}">
                <a16:creationId xmlns:a16="http://schemas.microsoft.com/office/drawing/2014/main" id="{0536E77C-FDB3-2903-E70D-66814D5FD8ED}"/>
              </a:ext>
            </a:extLst>
          </p:cNvPr>
          <p:cNvSpPr txBox="1"/>
          <p:nvPr/>
        </p:nvSpPr>
        <p:spPr>
          <a:xfrm>
            <a:off x="5710689" y="1055970"/>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4" name="TextBox 7">
            <a:extLst>
              <a:ext uri="{FF2B5EF4-FFF2-40B4-BE49-F238E27FC236}">
                <a16:creationId xmlns:a16="http://schemas.microsoft.com/office/drawing/2014/main" id="{BCDAB2F0-D8A1-58E2-1593-F1319C644EC3}"/>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J</a:t>
            </a:r>
          </a:p>
        </p:txBody>
      </p:sp>
    </p:spTree>
    <p:extLst>
      <p:ext uri="{BB962C8B-B14F-4D97-AF65-F5344CB8AC3E}">
        <p14:creationId xmlns:p14="http://schemas.microsoft.com/office/powerpoint/2010/main" val="724041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F71E39A5-10C7-2193-6105-F3717F0873BB}"/>
              </a:ext>
            </a:extLst>
          </p:cNvPr>
          <p:cNvSpPr/>
          <p:nvPr/>
        </p:nvSpPr>
        <p:spPr>
          <a:xfrm>
            <a:off x="1021976" y="1888999"/>
            <a:ext cx="6941990" cy="41998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3455F5F3-21F9-FE69-0D29-3D3D66547A51}"/>
              </a:ext>
            </a:extLst>
          </p:cNvPr>
          <p:cNvSpPr>
            <a:spLocks noGrp="1"/>
          </p:cNvSpPr>
          <p:nvPr>
            <p:ph type="ctrTitle"/>
          </p:nvPr>
        </p:nvSpPr>
        <p:spPr>
          <a:xfrm>
            <a:off x="930906" y="1072507"/>
            <a:ext cx="10509956" cy="507831"/>
          </a:xfrm>
        </p:spPr>
        <p:txBody>
          <a:bodyPr/>
          <a:lstStyle/>
          <a:p>
            <a:r>
              <a:rPr lang="da-DK" spc="300" dirty="0">
                <a:latin typeface="Obvia Expanded"/>
              </a:rPr>
              <a:t>ØVELSE</a:t>
            </a:r>
            <a:r>
              <a:rPr lang="da-DK" dirty="0">
                <a:latin typeface="Obvia Expanded"/>
              </a:rPr>
              <a:t> OG OPSAMLING</a:t>
            </a:r>
            <a:endParaRPr lang="da-DK" noProof="0" dirty="0"/>
          </a:p>
        </p:txBody>
      </p:sp>
      <p:sp>
        <p:nvSpPr>
          <p:cNvPr id="3" name="Subtitle 2">
            <a:extLst>
              <a:ext uri="{FF2B5EF4-FFF2-40B4-BE49-F238E27FC236}">
                <a16:creationId xmlns:a16="http://schemas.microsoft.com/office/drawing/2014/main" id="{63071185-0E6D-0411-120A-63A43F71EE65}"/>
              </a:ext>
            </a:extLst>
          </p:cNvPr>
          <p:cNvSpPr>
            <a:spLocks noGrp="1"/>
          </p:cNvSpPr>
          <p:nvPr>
            <p:ph type="subTitle" idx="1"/>
          </p:nvPr>
        </p:nvSpPr>
        <p:spPr>
          <a:xfrm>
            <a:off x="1316096" y="2117869"/>
            <a:ext cx="6551618" cy="4555093"/>
          </a:xfrm>
        </p:spPr>
        <p:txBody>
          <a:bodyPr vert="horz" wrap="square" lIns="91440" tIns="45720" rIns="91440" bIns="45720" rtlCol="0" anchor="t">
            <a:spAutoFit/>
          </a:bodyPr>
          <a:lstStyle/>
          <a:p>
            <a:pPr>
              <a:lnSpc>
                <a:spcPct val="100000"/>
              </a:lnSpc>
            </a:pPr>
            <a:r>
              <a:rPr lang="da-DK" b="1" noProof="0" dirty="0">
                <a:latin typeface="Helvetica"/>
                <a:cs typeface="Helvetica"/>
              </a:rPr>
              <a:t>To og to: </a:t>
            </a:r>
            <a:r>
              <a:rPr lang="da-DK" noProof="0" dirty="0">
                <a:latin typeface="Helvetica"/>
                <a:cs typeface="Helvetica"/>
              </a:rPr>
              <a:t>I skal bruge jeres beskrivelser på de to elevark til at lave en kort video</a:t>
            </a:r>
            <a:r>
              <a:rPr lang="da-DK" dirty="0">
                <a:latin typeface="Helvetica"/>
                <a:cs typeface="Helvetica"/>
              </a:rPr>
              <a:t> om stroke.</a:t>
            </a:r>
            <a:endParaRPr lang="en-US" dirty="0"/>
          </a:p>
          <a:p>
            <a:pPr>
              <a:lnSpc>
                <a:spcPct val="100000"/>
              </a:lnSpc>
            </a:pPr>
            <a:r>
              <a:rPr lang="da-DK" dirty="0">
                <a:latin typeface="Helvetica"/>
                <a:cs typeface="Helvetica"/>
              </a:rPr>
              <a:t>I videoen skal I med</a:t>
            </a:r>
            <a:r>
              <a:rPr lang="da-DK" noProof="0" dirty="0">
                <a:latin typeface="Helvetica"/>
                <a:cs typeface="Helvetica"/>
              </a:rPr>
              <a:t> jeres egne ord fortæller om det vigtigste, I har lært om livreddende førstehjælp</a:t>
            </a:r>
            <a:r>
              <a:rPr lang="da-DK" dirty="0">
                <a:latin typeface="Helvetica"/>
                <a:cs typeface="Helvetica"/>
              </a:rPr>
              <a:t> ved stroke. I kan vælge at lave en informationsvideo eller en Stræk, Snak, Smil kampagnefilm. </a:t>
            </a:r>
          </a:p>
          <a:p>
            <a:pPr>
              <a:lnSpc>
                <a:spcPct val="100000"/>
              </a:lnSpc>
            </a:pPr>
            <a:r>
              <a:rPr lang="da-DK" dirty="0">
                <a:latin typeface="Helvetica"/>
                <a:cs typeface="Helvetica"/>
              </a:rPr>
              <a:t>Filmen må vare ca. 2 minutter.</a:t>
            </a:r>
            <a:endParaRPr lang="da-DK" b="1" noProof="0" dirty="0">
              <a:latin typeface="Helvetica"/>
              <a:cs typeface="Helvetica"/>
            </a:endParaRPr>
          </a:p>
          <a:p>
            <a:pPr>
              <a:lnSpc>
                <a:spcPct val="100000"/>
              </a:lnSpc>
            </a:pPr>
            <a:r>
              <a:rPr lang="da-DK" b="1" noProof="0" dirty="0">
                <a:latin typeface="Helvetica"/>
                <a:cs typeface="Helvetica"/>
              </a:rPr>
              <a:t>Fælles: </a:t>
            </a:r>
            <a:r>
              <a:rPr lang="da-DK" noProof="0" dirty="0">
                <a:latin typeface="Helvetica"/>
                <a:cs typeface="Helvetica"/>
              </a:rPr>
              <a:t>Vis jeres videoer for resten af klassen. </a:t>
            </a:r>
          </a:p>
          <a:p>
            <a:pPr>
              <a:lnSpc>
                <a:spcPct val="100000"/>
              </a:lnSpc>
            </a:pPr>
            <a:r>
              <a:rPr lang="da-DK" dirty="0">
                <a:latin typeface="Helvetica"/>
                <a:cs typeface="Helvetica"/>
              </a:rPr>
              <a:t>Som opsamling, skal du hjemme præsentere din viden for din familie. Her kan du bruge dine elevark og video.</a:t>
            </a:r>
            <a:endParaRPr lang="da-DK" noProof="0" dirty="0">
              <a:cs typeface="Helvetica"/>
            </a:endParaRPr>
          </a:p>
          <a:p>
            <a:pPr>
              <a:lnSpc>
                <a:spcPct val="100000"/>
              </a:lnSpc>
            </a:pPr>
            <a:endParaRPr lang="da-DK" dirty="0">
              <a:cs typeface="Helvetica"/>
            </a:endParaRPr>
          </a:p>
          <a:p>
            <a:pPr>
              <a:lnSpc>
                <a:spcPct val="100000"/>
              </a:lnSpc>
            </a:pPr>
            <a:endParaRPr lang="da-DK" dirty="0">
              <a:cs typeface="Helvetica"/>
            </a:endParaRPr>
          </a:p>
        </p:txBody>
      </p:sp>
      <p:pic>
        <p:nvPicPr>
          <p:cNvPr id="5" name="Graphic 4" descr="Ur med massiv udfyldning">
            <a:extLst>
              <a:ext uri="{FF2B5EF4-FFF2-40B4-BE49-F238E27FC236}">
                <a16:creationId xmlns:a16="http://schemas.microsoft.com/office/drawing/2014/main" id="{BAC31600-5278-6FBD-850A-F911929AC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6781" y="1135833"/>
            <a:ext cx="403781" cy="388071"/>
          </a:xfrm>
          <a:prstGeom prst="rect">
            <a:avLst/>
          </a:prstGeom>
        </p:spPr>
      </p:pic>
      <p:sp>
        <p:nvSpPr>
          <p:cNvPr id="7" name="TextBox 6">
            <a:extLst>
              <a:ext uri="{FF2B5EF4-FFF2-40B4-BE49-F238E27FC236}">
                <a16:creationId xmlns:a16="http://schemas.microsoft.com/office/drawing/2014/main" id="{181EF8CD-2AB0-D9C3-8EED-24FCDF1CD37D}"/>
              </a:ext>
            </a:extLst>
          </p:cNvPr>
          <p:cNvSpPr txBox="1"/>
          <p:nvPr/>
        </p:nvSpPr>
        <p:spPr>
          <a:xfrm>
            <a:off x="6700562" y="1153795"/>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a:cs typeface="Helvetica"/>
              </a:rPr>
              <a:t>43</a:t>
            </a:r>
            <a:r>
              <a:rPr lang="da-DK" sz="1400" b="1" noProof="0" dirty="0">
                <a:latin typeface="Helvetica"/>
                <a:cs typeface="Helvetica"/>
              </a:rPr>
              <a:t> min.</a:t>
            </a:r>
          </a:p>
        </p:txBody>
      </p:sp>
      <p:pic>
        <p:nvPicPr>
          <p:cNvPr id="11" name="Graphic 10" descr="Dokument med massiv udfyldning">
            <a:extLst>
              <a:ext uri="{FF2B5EF4-FFF2-40B4-BE49-F238E27FC236}">
                <a16:creationId xmlns:a16="http://schemas.microsoft.com/office/drawing/2014/main" id="{844FD6DA-5E73-5540-C222-6296119919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5898" y="1890802"/>
            <a:ext cx="474483" cy="443061"/>
          </a:xfrm>
          <a:prstGeom prst="rect">
            <a:avLst/>
          </a:prstGeom>
        </p:spPr>
      </p:pic>
      <p:sp>
        <p:nvSpPr>
          <p:cNvPr id="13" name="TextBox 12">
            <a:extLst>
              <a:ext uri="{FF2B5EF4-FFF2-40B4-BE49-F238E27FC236}">
                <a16:creationId xmlns:a16="http://schemas.microsoft.com/office/drawing/2014/main" id="{81482ABD-585A-8FB3-3098-32676D48718B}"/>
              </a:ext>
            </a:extLst>
          </p:cNvPr>
          <p:cNvSpPr txBox="1"/>
          <p:nvPr/>
        </p:nvSpPr>
        <p:spPr>
          <a:xfrm>
            <a:off x="8560381" y="1933753"/>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t> </a:t>
            </a:r>
            <a:r>
              <a:rPr lang="da-DK" sz="2000" b="1" noProof="0" dirty="0">
                <a:latin typeface="Helvetica"/>
                <a:cs typeface="Helvetica"/>
              </a:rPr>
              <a:t>ELEVARK</a:t>
            </a:r>
            <a:r>
              <a:rPr lang="da-DK" sz="2000" b="1" noProof="0" dirty="0"/>
              <a:t> </a:t>
            </a:r>
          </a:p>
        </p:txBody>
      </p:sp>
      <p:sp>
        <p:nvSpPr>
          <p:cNvPr id="15" name="TextBox 14">
            <a:extLst>
              <a:ext uri="{FF2B5EF4-FFF2-40B4-BE49-F238E27FC236}">
                <a16:creationId xmlns:a16="http://schemas.microsoft.com/office/drawing/2014/main" id="{45871377-6EBA-0847-AC2C-096BAD8FFAE0}"/>
              </a:ext>
            </a:extLst>
          </p:cNvPr>
          <p:cNvSpPr txBox="1"/>
          <p:nvPr/>
        </p:nvSpPr>
        <p:spPr>
          <a:xfrm>
            <a:off x="8654472" y="2467642"/>
            <a:ext cx="353510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ORDLISTEMINDMAP</a:t>
            </a:r>
          </a:p>
          <a:p>
            <a:r>
              <a:rPr lang="da-DK" sz="1600" noProof="0" dirty="0">
                <a:latin typeface="Helvetica"/>
                <a:cs typeface="Helvetica"/>
              </a:rPr>
              <a:t>TRÆD TIL VED STROKE</a:t>
            </a:r>
            <a:endParaRPr lang="da-DK" sz="1600" noProof="0" dirty="0"/>
          </a:p>
          <a:p>
            <a:r>
              <a:rPr lang="da-DK" sz="1600" dirty="0">
                <a:latin typeface="Helvetica"/>
                <a:cs typeface="Helvetica"/>
              </a:rPr>
              <a:t>PRÆSENTER DIN VIDEN OM LIVREDDENDE FØRSTEHJÆLP</a:t>
            </a:r>
            <a:endParaRPr lang="da-DK" sz="1600" noProof="0" dirty="0">
              <a:latin typeface="Helvetica"/>
              <a:cs typeface="Helvetica"/>
            </a:endParaRPr>
          </a:p>
          <a:p>
            <a:endParaRPr lang="da-DK" sz="1600" noProof="0" dirty="0">
              <a:latin typeface="Helvetica"/>
              <a:cs typeface="Helvetica"/>
            </a:endParaRPr>
          </a:p>
          <a:p>
            <a:endParaRPr lang="da-DK" sz="1600" dirty="0">
              <a:latin typeface="Helvetica"/>
              <a:cs typeface="Helvetica"/>
            </a:endParaRPr>
          </a:p>
        </p:txBody>
      </p:sp>
      <p:pic>
        <p:nvPicPr>
          <p:cNvPr id="6" name="Graphic 5" descr="Gruppebrainstorm med massiv udfyldning">
            <a:extLst>
              <a:ext uri="{FF2B5EF4-FFF2-40B4-BE49-F238E27FC236}">
                <a16:creationId xmlns:a16="http://schemas.microsoft.com/office/drawing/2014/main" id="{30DF83F2-3936-732A-2BBB-A908BB7DA9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671" y="917403"/>
            <a:ext cx="643003" cy="663879"/>
          </a:xfrm>
          <a:prstGeom prst="rect">
            <a:avLst/>
          </a:prstGeom>
        </p:spPr>
      </p:pic>
      <p:sp>
        <p:nvSpPr>
          <p:cNvPr id="4" name="TextBox 7">
            <a:extLst>
              <a:ext uri="{FF2B5EF4-FFF2-40B4-BE49-F238E27FC236}">
                <a16:creationId xmlns:a16="http://schemas.microsoft.com/office/drawing/2014/main" id="{640E0502-D6CC-9A3D-3E03-0DB156DF7888}"/>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J</a:t>
            </a:r>
          </a:p>
        </p:txBody>
      </p:sp>
    </p:spTree>
    <p:extLst>
      <p:ext uri="{BB962C8B-B14F-4D97-AF65-F5344CB8AC3E}">
        <p14:creationId xmlns:p14="http://schemas.microsoft.com/office/powerpoint/2010/main" val="2806032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23C88-D127-D7EB-853E-E28888A8F6F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2DF99A36-7781-DFF6-6947-838F9C239B4C}"/>
              </a:ext>
            </a:extLst>
          </p:cNvPr>
          <p:cNvSpPr/>
          <p:nvPr/>
        </p:nvSpPr>
        <p:spPr>
          <a:xfrm>
            <a:off x="0" y="-198329"/>
            <a:ext cx="12192000" cy="6858000"/>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el 1">
            <a:extLst>
              <a:ext uri="{FF2B5EF4-FFF2-40B4-BE49-F238E27FC236}">
                <a16:creationId xmlns:a16="http://schemas.microsoft.com/office/drawing/2014/main" id="{9E4F2337-EC9F-77E3-F271-FE760551C7F5}"/>
              </a:ext>
            </a:extLst>
          </p:cNvPr>
          <p:cNvSpPr>
            <a:spLocks noGrp="1"/>
          </p:cNvSpPr>
          <p:nvPr>
            <p:ph type="ctrTitle"/>
          </p:nvPr>
        </p:nvSpPr>
        <p:spPr>
          <a:xfrm>
            <a:off x="0" y="2141596"/>
            <a:ext cx="12192000" cy="1017431"/>
          </a:xfrm>
        </p:spPr>
        <p:txBody>
          <a:bodyPr>
            <a:noAutofit/>
          </a:bodyPr>
          <a:lstStyle/>
          <a:p>
            <a:pPr algn="ctr"/>
            <a:r>
              <a:rPr lang="da-DK" sz="4400" kern="0" cap="all" noProof="0" dirty="0">
                <a:solidFill>
                  <a:srgbClr val="222020"/>
                </a:solidFill>
                <a:latin typeface="Obvia Expanded"/>
              </a:rPr>
              <a:t>FØRSTEHJÆLP VED</a:t>
            </a:r>
            <a:br>
              <a:rPr lang="da-DK" sz="4400" kern="0" cap="all" noProof="0" dirty="0">
                <a:latin typeface="Obvia Expanded"/>
              </a:rPr>
            </a:br>
            <a:r>
              <a:rPr lang="da-DK" sz="4400" kern="0" cap="all" noProof="0" dirty="0">
                <a:solidFill>
                  <a:srgbClr val="222020"/>
                </a:solidFill>
                <a:latin typeface="Obvia Expanded"/>
              </a:rPr>
              <a:t>Stroke</a:t>
            </a:r>
            <a:br>
              <a:rPr lang="da-DK" sz="4400" kern="0" cap="all" noProof="0" dirty="0">
                <a:solidFill>
                  <a:srgbClr val="222020"/>
                </a:solidFill>
                <a:latin typeface="Obvia Expanded"/>
              </a:rPr>
            </a:br>
            <a:br>
              <a:rPr lang="da-DK" sz="4400" kern="0" cap="all" noProof="0" dirty="0">
                <a:latin typeface="Obvia Expanded"/>
              </a:rPr>
            </a:br>
            <a:r>
              <a:rPr lang="da-DK" sz="4400" kern="0" cap="all" noProof="0" dirty="0">
                <a:solidFill>
                  <a:srgbClr val="222020"/>
                </a:solidFill>
                <a:latin typeface="Obvia Expanded"/>
              </a:rPr>
              <a:t>BONUSAKTIVITETER</a:t>
            </a:r>
            <a:endParaRPr lang="da-DK" sz="4400" kern="0" cap="all" spc="600" noProof="0" dirty="0">
              <a:solidFill>
                <a:srgbClr val="222020"/>
              </a:solidFill>
              <a:effectLst/>
              <a:latin typeface="Obvia Expanded" panose="02000503040000020004" pitchFamily="2" charset="77"/>
            </a:endParaRPr>
          </a:p>
        </p:txBody>
      </p:sp>
      <p:pic>
        <p:nvPicPr>
          <p:cNvPr id="6" name="Billede 5">
            <a:extLst>
              <a:ext uri="{FF2B5EF4-FFF2-40B4-BE49-F238E27FC236}">
                <a16:creationId xmlns:a16="http://schemas.microsoft.com/office/drawing/2014/main" id="{5E516AF5-6A19-F7C1-EC7A-9747626A4A0A}"/>
              </a:ext>
            </a:extLst>
          </p:cNvPr>
          <p:cNvPicPr>
            <a:picLocks noChangeAspect="1"/>
          </p:cNvPicPr>
          <p:nvPr/>
        </p:nvPicPr>
        <p:blipFill>
          <a:blip r:embed="rId2"/>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06304A90-6F39-1182-77C3-45F404FD9C73}"/>
              </a:ext>
            </a:extLst>
          </p:cNvPr>
          <p:cNvPicPr>
            <a:picLocks noChangeAspect="1"/>
          </p:cNvPicPr>
          <p:nvPr/>
        </p:nvPicPr>
        <p:blipFill>
          <a:blip r:embed="rId3"/>
          <a:stretch>
            <a:fillRect/>
          </a:stretch>
        </p:blipFill>
        <p:spPr>
          <a:xfrm>
            <a:off x="0" y="6466181"/>
            <a:ext cx="12192000" cy="391819"/>
          </a:xfrm>
          <a:prstGeom prst="rect">
            <a:avLst/>
          </a:prstGeom>
        </p:spPr>
      </p:pic>
      <p:pic>
        <p:nvPicPr>
          <p:cNvPr id="3" name="Billede 2">
            <a:extLst>
              <a:ext uri="{FF2B5EF4-FFF2-40B4-BE49-F238E27FC236}">
                <a16:creationId xmlns:a16="http://schemas.microsoft.com/office/drawing/2014/main" id="{E1E87C51-6BD2-6857-E15D-267A963E6FAD}"/>
              </a:ext>
            </a:extLst>
          </p:cNvPr>
          <p:cNvPicPr>
            <a:picLocks noChangeAspect="1"/>
          </p:cNvPicPr>
          <p:nvPr/>
        </p:nvPicPr>
        <p:blipFill>
          <a:blip r:embed="rId4"/>
          <a:stretch>
            <a:fillRect/>
          </a:stretch>
        </p:blipFill>
        <p:spPr>
          <a:xfrm>
            <a:off x="643726" y="506636"/>
            <a:ext cx="2626821" cy="147004"/>
          </a:xfrm>
          <a:prstGeom prst="rect">
            <a:avLst/>
          </a:prstGeom>
        </p:spPr>
      </p:pic>
    </p:spTree>
    <p:extLst>
      <p:ext uri="{BB962C8B-B14F-4D97-AF65-F5344CB8AC3E}">
        <p14:creationId xmlns:p14="http://schemas.microsoft.com/office/powerpoint/2010/main" val="28249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5">
            <a:extLst>
              <a:ext uri="{FF2B5EF4-FFF2-40B4-BE49-F238E27FC236}">
                <a16:creationId xmlns:a16="http://schemas.microsoft.com/office/drawing/2014/main" id="{677A230E-4CE6-3BA3-4E7E-764C0485EDBB}"/>
              </a:ext>
            </a:extLst>
          </p:cNvPr>
          <p:cNvSpPr/>
          <p:nvPr/>
        </p:nvSpPr>
        <p:spPr>
          <a:xfrm>
            <a:off x="1487053" y="2427556"/>
            <a:ext cx="9217891" cy="38747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noProof="0"/>
          </a:p>
        </p:txBody>
      </p:sp>
      <p:sp>
        <p:nvSpPr>
          <p:cNvPr id="2" name="Title 1">
            <a:extLst>
              <a:ext uri="{FF2B5EF4-FFF2-40B4-BE49-F238E27FC236}">
                <a16:creationId xmlns:a16="http://schemas.microsoft.com/office/drawing/2014/main" id="{C909C411-6266-499B-2640-AE9AC083E0FA}"/>
              </a:ext>
            </a:extLst>
          </p:cNvPr>
          <p:cNvSpPr>
            <a:spLocks noGrp="1"/>
          </p:cNvSpPr>
          <p:nvPr>
            <p:ph type="title"/>
          </p:nvPr>
        </p:nvSpPr>
        <p:spPr>
          <a:xfrm>
            <a:off x="1015873" y="1092062"/>
            <a:ext cx="1775049" cy="369332"/>
          </a:xfrm>
        </p:spPr>
        <p:txBody>
          <a:bodyPr/>
          <a:lstStyle/>
          <a:p>
            <a:r>
              <a:rPr lang="da-DK" sz="2000" b="1" spc="0" noProof="0" dirty="0">
                <a:latin typeface="Helvetica" panose="020B0604020202020204" pitchFamily="34" charset="0"/>
                <a:cs typeface="Helvetica" panose="020B0604020202020204" pitchFamily="34" charset="0"/>
              </a:rPr>
              <a:t>AKTIVITET</a:t>
            </a:r>
          </a:p>
        </p:txBody>
      </p:sp>
      <p:sp>
        <p:nvSpPr>
          <p:cNvPr id="4" name="Text Placeholder 3">
            <a:extLst>
              <a:ext uri="{FF2B5EF4-FFF2-40B4-BE49-F238E27FC236}">
                <a16:creationId xmlns:a16="http://schemas.microsoft.com/office/drawing/2014/main" id="{02A3988B-6039-BDB4-6DB2-3D4DCEE79A20}"/>
              </a:ext>
            </a:extLst>
          </p:cNvPr>
          <p:cNvSpPr>
            <a:spLocks noGrp="1"/>
          </p:cNvSpPr>
          <p:nvPr>
            <p:ph type="body" sz="half" idx="2"/>
          </p:nvPr>
        </p:nvSpPr>
        <p:spPr>
          <a:xfrm>
            <a:off x="1701469" y="2608049"/>
            <a:ext cx="8573906" cy="3513782"/>
          </a:xfrm>
        </p:spPr>
        <p:txBody>
          <a:bodyPr vert="horz" wrap="square" lIns="91440" tIns="45720" rIns="91440" bIns="45720" rtlCol="0" anchor="t">
            <a:spAutoFit/>
          </a:bodyPr>
          <a:lstStyle/>
          <a:p>
            <a:pPr>
              <a:lnSpc>
                <a:spcPct val="100000"/>
              </a:lnSpc>
            </a:pPr>
            <a:r>
              <a:rPr lang="da-DK" b="1" noProof="0" dirty="0">
                <a:latin typeface="Helvetica"/>
                <a:cs typeface="Helvetica"/>
              </a:rPr>
              <a:t>Alene:</a:t>
            </a:r>
            <a:r>
              <a:rPr lang="da-DK" noProof="0" dirty="0">
                <a:latin typeface="Helvetica"/>
                <a:cs typeface="Helvetica"/>
              </a:rPr>
              <a:t> Læs </a:t>
            </a:r>
            <a:r>
              <a:rPr lang="da-DK" noProof="0" dirty="0">
                <a:solidFill>
                  <a:schemeClr val="tx2"/>
                </a:solidFill>
                <a:latin typeface="Helvetica"/>
                <a:cs typeface="Helvetica"/>
              </a:rPr>
              <a:t>artiklen </a:t>
            </a:r>
            <a:r>
              <a:rPr lang="da-DK" noProof="0" dirty="0">
                <a:solidFill>
                  <a:schemeClr val="tx2"/>
                </a:solidFill>
                <a:latin typeface="Helvetica"/>
                <a:cs typeface="Helvetica"/>
                <a:hlinkClick r:id="rId3">
                  <a:extLst>
                    <a:ext uri="{A12FA001-AC4F-418D-AE19-62706E023703}">
                      <ahyp:hlinkClr xmlns:ahyp="http://schemas.microsoft.com/office/drawing/2018/hyperlinkcolor" val="tx"/>
                    </a:ext>
                  </a:extLst>
                </a:hlinkClick>
              </a:rPr>
              <a:t>"Det kunne have ændret vores liv for evigt."</a:t>
            </a:r>
            <a:endParaRPr lang="da-DK" noProof="0" dirty="0">
              <a:solidFill>
                <a:schemeClr val="tx2"/>
              </a:solidFill>
              <a:latin typeface="Helvetica"/>
              <a:cs typeface="Helvetica"/>
            </a:endParaRPr>
          </a:p>
          <a:p>
            <a:pPr>
              <a:lnSpc>
                <a:spcPct val="100000"/>
              </a:lnSpc>
            </a:pPr>
            <a:endParaRPr lang="da-DK" noProof="0" dirty="0">
              <a:latin typeface="Helvetica"/>
              <a:cs typeface="Helvetica"/>
            </a:endParaRPr>
          </a:p>
          <a:p>
            <a:pPr>
              <a:lnSpc>
                <a:spcPct val="100000"/>
              </a:lnSpc>
            </a:pPr>
            <a:r>
              <a:rPr lang="da-DK" noProof="0" dirty="0">
                <a:latin typeface="Helvetica"/>
                <a:cs typeface="Helvetica"/>
              </a:rPr>
              <a:t>Mens du læser, kan du have fokus på:</a:t>
            </a:r>
          </a:p>
          <a:p>
            <a:pPr marL="342900" indent="-342900">
              <a:lnSpc>
                <a:spcPct val="100000"/>
              </a:lnSpc>
              <a:buFont typeface="Arial,Sans-Serif"/>
              <a:buChar char="•"/>
            </a:pPr>
            <a:r>
              <a:rPr lang="da-DK" noProof="0" dirty="0">
                <a:latin typeface="Helvetica"/>
                <a:cs typeface="Helvetica"/>
              </a:rPr>
              <a:t>Hvilke tegn på stroke bliver beskrevet i artiklen? </a:t>
            </a:r>
          </a:p>
          <a:p>
            <a:pPr marL="342900" indent="-342900">
              <a:lnSpc>
                <a:spcPct val="100000"/>
              </a:lnSpc>
              <a:buFont typeface="Arial,Sans-Serif"/>
              <a:buChar char="•"/>
            </a:pPr>
            <a:r>
              <a:rPr lang="da-DK" noProof="0" dirty="0">
                <a:latin typeface="Helvetica"/>
                <a:cs typeface="Helvetica"/>
              </a:rPr>
              <a:t>Hvad skal man gøre, hvis man oplever nogen, der har tegn på stroke? </a:t>
            </a:r>
          </a:p>
          <a:p>
            <a:pPr marL="342900" indent="-342900">
              <a:lnSpc>
                <a:spcPct val="100000"/>
              </a:lnSpc>
              <a:buFont typeface="Arial,Sans-Serif"/>
              <a:buChar char="•"/>
            </a:pPr>
            <a:r>
              <a:rPr lang="da-DK" noProof="0" dirty="0">
                <a:latin typeface="Helvetica"/>
                <a:cs typeface="Helvetica"/>
              </a:rPr>
              <a:t>Hvad står der i artiklen om, hvordan prins Joachim har det i dag? </a:t>
            </a:r>
            <a:endParaRPr lang="da-DK" noProof="0" dirty="0">
              <a:cs typeface="Helvetica"/>
            </a:endParaRPr>
          </a:p>
          <a:p>
            <a:pPr marL="342900" indent="-342900">
              <a:lnSpc>
                <a:spcPct val="100000"/>
              </a:lnSpc>
              <a:buFont typeface="Arial,Sans-Serif"/>
              <a:buChar char="•"/>
            </a:pPr>
            <a:endParaRPr lang="da-DK" noProof="0" dirty="0">
              <a:latin typeface="Helvetica"/>
              <a:cs typeface="Helvetica"/>
            </a:endParaRPr>
          </a:p>
          <a:p>
            <a:pPr>
              <a:lnSpc>
                <a:spcPct val="100000"/>
              </a:lnSpc>
            </a:pPr>
            <a:r>
              <a:rPr lang="da-DK" b="1" noProof="0" dirty="0">
                <a:latin typeface="Helvetica"/>
                <a:cs typeface="Helvetica"/>
              </a:rPr>
              <a:t>Fælles: </a:t>
            </a:r>
            <a:r>
              <a:rPr lang="da-DK" noProof="0" dirty="0">
                <a:latin typeface="Helvetica"/>
                <a:cs typeface="Helvetica"/>
              </a:rPr>
              <a:t>Tal om spørgsmålene. Hvad har I ellers lagt mærke til i teksten?</a:t>
            </a:r>
            <a:r>
              <a:rPr lang="da-DK" sz="2400" noProof="0" dirty="0">
                <a:latin typeface="Helvetica"/>
                <a:cs typeface="Helvetica"/>
              </a:rPr>
              <a:t> </a:t>
            </a:r>
            <a:endParaRPr lang="da-DK" noProof="0" dirty="0">
              <a:latin typeface="Helvetica"/>
            </a:endParaRPr>
          </a:p>
        </p:txBody>
      </p:sp>
      <p:pic>
        <p:nvPicPr>
          <p:cNvPr id="7" name="Picture Placeholder 4" descr="Møde med massiv udfyldning">
            <a:extLst>
              <a:ext uri="{FF2B5EF4-FFF2-40B4-BE49-F238E27FC236}">
                <a16:creationId xmlns:a16="http://schemas.microsoft.com/office/drawing/2014/main" id="{36108D93-117C-9690-3255-62C7197F169C}"/>
              </a:ext>
            </a:extLst>
          </p:cNvPr>
          <p:cNvPicPr>
            <a:picLocks noChangeAspect="1"/>
          </p:cNvPicPr>
          <p:nvPr/>
        </p:nvPicPr>
        <p:blipFill>
          <a:blip r:embed="rId4">
            <a:extLst>
              <a:ext uri="{96DAC541-7B7A-43D3-8B79-37D633B846F1}">
                <asvg:svgBlip xmlns:asvg="http://schemas.microsoft.com/office/drawing/2016/SVG/main" r:embed="rId5"/>
              </a:ext>
            </a:extLst>
          </a:blip>
          <a:srcRect l="983" r="983"/>
          <a:stretch/>
        </p:blipFill>
        <p:spPr>
          <a:xfrm>
            <a:off x="376518" y="975234"/>
            <a:ext cx="584030" cy="545740"/>
          </a:xfrm>
          <a:prstGeom prst="rect">
            <a:avLst/>
          </a:prstGeom>
        </p:spPr>
      </p:pic>
      <p:pic>
        <p:nvPicPr>
          <p:cNvPr id="9" name="Graphic 8" descr="Ur med massiv udfyldning">
            <a:extLst>
              <a:ext uri="{FF2B5EF4-FFF2-40B4-BE49-F238E27FC236}">
                <a16:creationId xmlns:a16="http://schemas.microsoft.com/office/drawing/2014/main" id="{C33F2DCE-93AF-83BF-7DF6-408487F269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4356" y="1054068"/>
            <a:ext cx="403781" cy="388071"/>
          </a:xfrm>
          <a:prstGeom prst="rect">
            <a:avLst/>
          </a:prstGeom>
        </p:spPr>
      </p:pic>
      <p:sp>
        <p:nvSpPr>
          <p:cNvPr id="11" name="TextBox 10">
            <a:extLst>
              <a:ext uri="{FF2B5EF4-FFF2-40B4-BE49-F238E27FC236}">
                <a16:creationId xmlns:a16="http://schemas.microsoft.com/office/drawing/2014/main" id="{8B44346A-2051-92E8-4065-0EB37E1140CE}"/>
              </a:ext>
            </a:extLst>
          </p:cNvPr>
          <p:cNvSpPr txBox="1"/>
          <p:nvPr/>
        </p:nvSpPr>
        <p:spPr>
          <a:xfrm>
            <a:off x="3048137" y="1108359"/>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15 min.</a:t>
            </a:r>
          </a:p>
        </p:txBody>
      </p:sp>
      <p:sp>
        <p:nvSpPr>
          <p:cNvPr id="17" name="TextBox 16">
            <a:extLst>
              <a:ext uri="{FF2B5EF4-FFF2-40B4-BE49-F238E27FC236}">
                <a16:creationId xmlns:a16="http://schemas.microsoft.com/office/drawing/2014/main" id="{78C4EAC9-C5D9-20B3-B41A-47CE36799AA1}"/>
              </a:ext>
            </a:extLst>
          </p:cNvPr>
          <p:cNvSpPr txBox="1"/>
          <p:nvPr/>
        </p:nvSpPr>
        <p:spPr>
          <a:xfrm>
            <a:off x="1015873" y="1791752"/>
            <a:ext cx="6586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000" spc="300" noProof="0" dirty="0">
                <a:latin typeface="Obvia Expanded"/>
              </a:rPr>
              <a:t>LÆS</a:t>
            </a:r>
            <a:r>
              <a:rPr lang="da-DK" sz="3000" noProof="0" dirty="0">
                <a:latin typeface="Obvia Expanded"/>
              </a:rPr>
              <a:t> OG TAL OM PRINS JOACHIM</a:t>
            </a:r>
          </a:p>
        </p:txBody>
      </p:sp>
      <p:sp>
        <p:nvSpPr>
          <p:cNvPr id="3" name="TextBox 7">
            <a:extLst>
              <a:ext uri="{FF2B5EF4-FFF2-40B4-BE49-F238E27FC236}">
                <a16:creationId xmlns:a16="http://schemas.microsoft.com/office/drawing/2014/main" id="{8BFE5FF1-95CC-C0A7-9FFC-401B5CB5B869}"/>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166140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83A0D-A418-DF0F-A9BF-6661A23A52B8}"/>
            </a:ext>
          </a:extLst>
        </p:cNvPr>
        <p:cNvGrpSpPr/>
        <p:nvPr/>
      </p:nvGrpSpPr>
      <p:grpSpPr>
        <a:xfrm>
          <a:off x="0" y="0"/>
          <a:ext cx="0" cy="0"/>
          <a:chOff x="0" y="0"/>
          <a:chExt cx="0" cy="0"/>
        </a:xfrm>
      </p:grpSpPr>
      <p:sp>
        <p:nvSpPr>
          <p:cNvPr id="21" name="Rektangel 5">
            <a:extLst>
              <a:ext uri="{FF2B5EF4-FFF2-40B4-BE49-F238E27FC236}">
                <a16:creationId xmlns:a16="http://schemas.microsoft.com/office/drawing/2014/main" id="{C15950F7-839B-02F2-68E9-78EDB6397799}"/>
              </a:ext>
            </a:extLst>
          </p:cNvPr>
          <p:cNvSpPr/>
          <p:nvPr/>
        </p:nvSpPr>
        <p:spPr>
          <a:xfrm>
            <a:off x="876136" y="2833700"/>
            <a:ext cx="6197702" cy="16367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noProof="0"/>
          </a:p>
        </p:txBody>
      </p:sp>
      <p:sp>
        <p:nvSpPr>
          <p:cNvPr id="2" name="Title 1">
            <a:extLst>
              <a:ext uri="{FF2B5EF4-FFF2-40B4-BE49-F238E27FC236}">
                <a16:creationId xmlns:a16="http://schemas.microsoft.com/office/drawing/2014/main" id="{50821FF7-F0E3-DD47-6710-99D45377FE83}"/>
              </a:ext>
            </a:extLst>
          </p:cNvPr>
          <p:cNvSpPr>
            <a:spLocks noGrp="1"/>
          </p:cNvSpPr>
          <p:nvPr>
            <p:ph type="title"/>
          </p:nvPr>
        </p:nvSpPr>
        <p:spPr>
          <a:xfrm>
            <a:off x="877232" y="2126455"/>
            <a:ext cx="5767864" cy="507831"/>
          </a:xfrm>
        </p:spPr>
        <p:txBody>
          <a:bodyPr/>
          <a:lstStyle/>
          <a:p>
            <a:r>
              <a:rPr lang="da-DK" sz="3000" noProof="0" dirty="0">
                <a:latin typeface="Obvia Expanded"/>
              </a:rPr>
              <a:t>FORKLAR HVOR DU ER</a:t>
            </a:r>
            <a:endParaRPr lang="da-DK" sz="3000" noProof="0" dirty="0"/>
          </a:p>
        </p:txBody>
      </p:sp>
      <p:sp>
        <p:nvSpPr>
          <p:cNvPr id="4" name="Text Placeholder 3">
            <a:extLst>
              <a:ext uri="{FF2B5EF4-FFF2-40B4-BE49-F238E27FC236}">
                <a16:creationId xmlns:a16="http://schemas.microsoft.com/office/drawing/2014/main" id="{708842D4-9B45-5F14-6611-3E06C8A23730}"/>
              </a:ext>
            </a:extLst>
          </p:cNvPr>
          <p:cNvSpPr>
            <a:spLocks noGrp="1"/>
          </p:cNvSpPr>
          <p:nvPr>
            <p:ph type="body" sz="half" idx="2"/>
          </p:nvPr>
        </p:nvSpPr>
        <p:spPr>
          <a:xfrm>
            <a:off x="1159067" y="3114703"/>
            <a:ext cx="5647824" cy="1015663"/>
          </a:xfrm>
        </p:spPr>
        <p:txBody>
          <a:bodyPr vert="horz" wrap="square" lIns="91440" tIns="45720" rIns="91440" bIns="45720" rtlCol="0" anchor="t">
            <a:spAutoFit/>
          </a:bodyPr>
          <a:lstStyle/>
          <a:p>
            <a:pPr>
              <a:lnSpc>
                <a:spcPct val="100000"/>
              </a:lnSpc>
            </a:pPr>
            <a:r>
              <a:rPr lang="da-DK" noProof="0" dirty="0">
                <a:latin typeface="Helvetica"/>
                <a:cs typeface="Helvetica"/>
              </a:rPr>
              <a:t>I får også erfaringer med, hvordan I kan beskrive, hvor I er, og formidle det til andre, hvis I for eksempel ringer efter hjælp.</a:t>
            </a:r>
            <a:endParaRPr lang="da-DK" noProof="0" dirty="0">
              <a:latin typeface="Helvetica"/>
            </a:endParaRPr>
          </a:p>
        </p:txBody>
      </p:sp>
      <p:pic>
        <p:nvPicPr>
          <p:cNvPr id="7" name="Picture Placeholder 4" descr="Møde med massiv udfyldning">
            <a:extLst>
              <a:ext uri="{FF2B5EF4-FFF2-40B4-BE49-F238E27FC236}">
                <a16:creationId xmlns:a16="http://schemas.microsoft.com/office/drawing/2014/main" id="{59C9E8F7-0D29-EA30-03E9-7B44B2EF4302}"/>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742278" y="1134976"/>
            <a:ext cx="544057" cy="545740"/>
          </a:xfrm>
          <a:prstGeom prst="rect">
            <a:avLst/>
          </a:prstGeom>
        </p:spPr>
      </p:pic>
      <p:pic>
        <p:nvPicPr>
          <p:cNvPr id="11" name="Graphic 10" descr="Ur med massiv udfyldning">
            <a:extLst>
              <a:ext uri="{FF2B5EF4-FFF2-40B4-BE49-F238E27FC236}">
                <a16:creationId xmlns:a16="http://schemas.microsoft.com/office/drawing/2014/main" id="{315E9045-4F76-B67C-F8C4-5DA924DD03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9556" y="1213971"/>
            <a:ext cx="403781" cy="388071"/>
          </a:xfrm>
          <a:prstGeom prst="rect">
            <a:avLst/>
          </a:prstGeom>
        </p:spPr>
      </p:pic>
      <p:sp>
        <p:nvSpPr>
          <p:cNvPr id="13" name="TextBox 12">
            <a:extLst>
              <a:ext uri="{FF2B5EF4-FFF2-40B4-BE49-F238E27FC236}">
                <a16:creationId xmlns:a16="http://schemas.microsoft.com/office/drawing/2014/main" id="{6B53F308-CC84-9C45-099B-56527468B671}"/>
              </a:ext>
            </a:extLst>
          </p:cNvPr>
          <p:cNvSpPr txBox="1"/>
          <p:nvPr/>
        </p:nvSpPr>
        <p:spPr>
          <a:xfrm>
            <a:off x="3323164" y="1278803"/>
            <a:ext cx="9136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panose="020B0604020202020204" pitchFamily="34" charset="0"/>
                <a:cs typeface="Helvetica" panose="020B0604020202020204" pitchFamily="34" charset="0"/>
              </a:rPr>
              <a:t>30 min.</a:t>
            </a:r>
          </a:p>
        </p:txBody>
      </p:sp>
      <p:pic>
        <p:nvPicPr>
          <p:cNvPr id="15" name="Graphic 14" descr="Dokument med massiv udfyldning">
            <a:extLst>
              <a:ext uri="{FF2B5EF4-FFF2-40B4-BE49-F238E27FC236}">
                <a16:creationId xmlns:a16="http://schemas.microsoft.com/office/drawing/2014/main" id="{D264B273-DA3F-8A1D-3933-D7480EF2DD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1232" y="2854263"/>
            <a:ext cx="474483" cy="443061"/>
          </a:xfrm>
          <a:prstGeom prst="rect">
            <a:avLst/>
          </a:prstGeom>
        </p:spPr>
      </p:pic>
      <p:sp>
        <p:nvSpPr>
          <p:cNvPr id="18" name="TextBox 17">
            <a:extLst>
              <a:ext uri="{FF2B5EF4-FFF2-40B4-BE49-F238E27FC236}">
                <a16:creationId xmlns:a16="http://schemas.microsoft.com/office/drawing/2014/main" id="{D7DDD71E-CCED-F2BC-B886-AFCB7E001029}"/>
              </a:ext>
            </a:extLst>
          </p:cNvPr>
          <p:cNvSpPr txBox="1"/>
          <p:nvPr/>
        </p:nvSpPr>
        <p:spPr>
          <a:xfrm>
            <a:off x="8384002" y="287806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sp>
        <p:nvSpPr>
          <p:cNvPr id="19" name="TextBox 18">
            <a:extLst>
              <a:ext uri="{FF2B5EF4-FFF2-40B4-BE49-F238E27FC236}">
                <a16:creationId xmlns:a16="http://schemas.microsoft.com/office/drawing/2014/main" id="{AAB2652E-9080-ACB2-963C-6DF5C6C6A4C4}"/>
              </a:ext>
            </a:extLst>
          </p:cNvPr>
          <p:cNvSpPr txBox="1"/>
          <p:nvPr/>
        </p:nvSpPr>
        <p:spPr>
          <a:xfrm>
            <a:off x="8388295" y="3465043"/>
            <a:ext cx="33991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FORKLAR HVOR DU ER</a:t>
            </a:r>
          </a:p>
        </p:txBody>
      </p:sp>
      <p:sp>
        <p:nvSpPr>
          <p:cNvPr id="3" name="TextBox 7">
            <a:extLst>
              <a:ext uri="{FF2B5EF4-FFF2-40B4-BE49-F238E27FC236}">
                <a16:creationId xmlns:a16="http://schemas.microsoft.com/office/drawing/2014/main" id="{0AEC856E-9A76-5E1B-2DA5-CC8607ACF738}"/>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H</a:t>
            </a:r>
            <a:endParaRPr lang="da-DK" noProof="0" dirty="0">
              <a:latin typeface="Obvia Expanded"/>
            </a:endParaRPr>
          </a:p>
        </p:txBody>
      </p:sp>
      <p:sp>
        <p:nvSpPr>
          <p:cNvPr id="5" name="Title 1">
            <a:extLst>
              <a:ext uri="{FF2B5EF4-FFF2-40B4-BE49-F238E27FC236}">
                <a16:creationId xmlns:a16="http://schemas.microsoft.com/office/drawing/2014/main" id="{220B9294-48C6-3F54-1056-946FAF95376B}"/>
              </a:ext>
            </a:extLst>
          </p:cNvPr>
          <p:cNvSpPr txBox="1">
            <a:spLocks/>
          </p:cNvSpPr>
          <p:nvPr/>
        </p:nvSpPr>
        <p:spPr>
          <a:xfrm>
            <a:off x="1316398" y="1253940"/>
            <a:ext cx="1775049" cy="369332"/>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3200" b="0" i="0" kern="1200" spc="300">
                <a:solidFill>
                  <a:schemeClr val="tx1"/>
                </a:solidFill>
                <a:latin typeface="Obvia Expanded" panose="02000503040000020004" pitchFamily="2" charset="77"/>
                <a:ea typeface="+mj-ea"/>
                <a:cs typeface="+mj-cs"/>
              </a:defRPr>
            </a:lvl1pPr>
          </a:lstStyle>
          <a:p>
            <a:r>
              <a:rPr lang="da-DK" sz="2000" b="1" spc="0">
                <a:latin typeface="Helvetica" panose="020B0604020202020204" pitchFamily="34" charset="0"/>
                <a:cs typeface="Helvetica" panose="020B0604020202020204" pitchFamily="34" charset="0"/>
              </a:rPr>
              <a:t>AKTIVITET</a:t>
            </a:r>
            <a:endParaRPr lang="da-DK" sz="2000" b="1" spc="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24173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5">
            <a:extLst>
              <a:ext uri="{FF2B5EF4-FFF2-40B4-BE49-F238E27FC236}">
                <a16:creationId xmlns:a16="http://schemas.microsoft.com/office/drawing/2014/main" id="{E0B0E5E8-9B0A-203E-709F-27EAD627A9A4}"/>
              </a:ext>
            </a:extLst>
          </p:cNvPr>
          <p:cNvSpPr/>
          <p:nvPr/>
        </p:nvSpPr>
        <p:spPr>
          <a:xfrm>
            <a:off x="913626" y="1529606"/>
            <a:ext cx="7826086" cy="42123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noProof="0"/>
          </a:p>
        </p:txBody>
      </p:sp>
      <p:sp>
        <p:nvSpPr>
          <p:cNvPr id="2" name="Title 1">
            <a:extLst>
              <a:ext uri="{FF2B5EF4-FFF2-40B4-BE49-F238E27FC236}">
                <a16:creationId xmlns:a16="http://schemas.microsoft.com/office/drawing/2014/main" id="{22879FF7-81CF-C891-B588-9047490C924A}"/>
              </a:ext>
            </a:extLst>
          </p:cNvPr>
          <p:cNvSpPr>
            <a:spLocks noGrp="1"/>
          </p:cNvSpPr>
          <p:nvPr>
            <p:ph type="title"/>
          </p:nvPr>
        </p:nvSpPr>
        <p:spPr>
          <a:xfrm>
            <a:off x="913626" y="911352"/>
            <a:ext cx="2347866" cy="507831"/>
          </a:xfrm>
        </p:spPr>
        <p:txBody>
          <a:bodyPr/>
          <a:lstStyle/>
          <a:p>
            <a:r>
              <a:rPr lang="da-DK" sz="3000" noProof="0" dirty="0">
                <a:latin typeface="Obvia Expanded"/>
              </a:rPr>
              <a:t>AKTIVITET</a:t>
            </a:r>
            <a:endParaRPr lang="da-DK" sz="3000" noProof="0" dirty="0"/>
          </a:p>
        </p:txBody>
      </p:sp>
      <p:sp>
        <p:nvSpPr>
          <p:cNvPr id="4" name="Text Placeholder 3">
            <a:extLst>
              <a:ext uri="{FF2B5EF4-FFF2-40B4-BE49-F238E27FC236}">
                <a16:creationId xmlns:a16="http://schemas.microsoft.com/office/drawing/2014/main" id="{ABFAF6DD-DC78-CB4A-6509-6D33D572F7E2}"/>
              </a:ext>
            </a:extLst>
          </p:cNvPr>
          <p:cNvSpPr>
            <a:spLocks noGrp="1"/>
          </p:cNvSpPr>
          <p:nvPr>
            <p:ph type="body" sz="half" idx="2"/>
          </p:nvPr>
        </p:nvSpPr>
        <p:spPr>
          <a:xfrm>
            <a:off x="1090554" y="1622874"/>
            <a:ext cx="7435273" cy="4119076"/>
          </a:xfrm>
        </p:spPr>
        <p:txBody>
          <a:bodyPr vert="horz" wrap="square" lIns="91440" tIns="45720" rIns="91440" bIns="45720" rtlCol="0" anchor="t">
            <a:spAutoFit/>
          </a:bodyPr>
          <a:lstStyle/>
          <a:p>
            <a:pPr>
              <a:lnSpc>
                <a:spcPct val="100000"/>
              </a:lnSpc>
            </a:pPr>
            <a:r>
              <a:rPr lang="da-DK" b="1" noProof="0" dirty="0">
                <a:latin typeface="Helvetica"/>
                <a:cs typeface="Helvetica"/>
              </a:rPr>
              <a:t>Alene: </a:t>
            </a:r>
            <a:r>
              <a:rPr lang="da-DK" noProof="0" dirty="0">
                <a:latin typeface="Helvetica"/>
                <a:cs typeface="Helvetica"/>
              </a:rPr>
              <a:t>Læs i elevarket, hvordan forskellige områder af hjernen påvirkes af et stroke. Mens du læser, kan du have fokus på: </a:t>
            </a:r>
            <a:endParaRPr lang="da-DK" noProof="0" dirty="0">
              <a:cs typeface="Helvetica"/>
            </a:endParaRPr>
          </a:p>
          <a:p>
            <a:pPr marL="342900" indent="-342900">
              <a:lnSpc>
                <a:spcPct val="100000"/>
              </a:lnSpc>
              <a:buChar char="•"/>
            </a:pPr>
            <a:r>
              <a:rPr lang="da-DK" noProof="0" dirty="0">
                <a:latin typeface="Helvetica"/>
                <a:cs typeface="Helvetica"/>
              </a:rPr>
              <a:t>Hvilke eksempler er der på, hvordan man kan blive påvirket af et stroke?</a:t>
            </a:r>
          </a:p>
          <a:p>
            <a:pPr>
              <a:lnSpc>
                <a:spcPct val="100000"/>
              </a:lnSpc>
            </a:pPr>
            <a:r>
              <a:rPr lang="da-DK" b="1" noProof="0" dirty="0">
                <a:latin typeface="Helvetica"/>
                <a:cs typeface="Helvetica"/>
              </a:rPr>
              <a:t>Fælles:</a:t>
            </a:r>
            <a:r>
              <a:rPr lang="da-DK" noProof="0" dirty="0">
                <a:latin typeface="Helvetica"/>
                <a:cs typeface="Helvetica"/>
              </a:rPr>
              <a:t> I skal nu bruge områderne i hjernen og skader/</a:t>
            </a:r>
            <a:r>
              <a:rPr lang="da-DK" noProof="0" dirty="0" err="1">
                <a:latin typeface="Helvetica"/>
                <a:cs typeface="Helvetica"/>
              </a:rPr>
              <a:t>følge-virkninger</a:t>
            </a:r>
            <a:r>
              <a:rPr lang="da-DK" noProof="0" dirty="0">
                <a:latin typeface="Helvetica"/>
                <a:cs typeface="Helvetica"/>
              </a:rPr>
              <a:t> til at spille Mix og match eller levende vendespil. </a:t>
            </a:r>
          </a:p>
          <a:p>
            <a:pPr>
              <a:lnSpc>
                <a:spcPct val="100000"/>
              </a:lnSpc>
            </a:pPr>
            <a:r>
              <a:rPr lang="da-DK" noProof="0" dirty="0">
                <a:latin typeface="Helvetica"/>
                <a:cs typeface="Helvetica"/>
              </a:rPr>
              <a:t>Saml op og tal om:</a:t>
            </a:r>
            <a:endParaRPr lang="da-DK" noProof="0" dirty="0">
              <a:cs typeface="Helvetica"/>
            </a:endParaRPr>
          </a:p>
          <a:p>
            <a:pPr marL="342900" indent="-342900">
              <a:lnSpc>
                <a:spcPct val="100000"/>
              </a:lnSpc>
              <a:buChar char="•"/>
            </a:pPr>
            <a:r>
              <a:rPr lang="da-DK" noProof="0" dirty="0">
                <a:latin typeface="Helvetica"/>
                <a:cs typeface="Helvetica"/>
              </a:rPr>
              <a:t>Hvad ved I nu om, hvordan hjernen er inddelt i forskellige centre?</a:t>
            </a:r>
            <a:endParaRPr lang="da-DK" noProof="0" dirty="0">
              <a:cs typeface="Helvetica"/>
            </a:endParaRPr>
          </a:p>
          <a:p>
            <a:pPr marL="342900" indent="-342900">
              <a:lnSpc>
                <a:spcPct val="100000"/>
              </a:lnSpc>
              <a:buChar char="•"/>
            </a:pPr>
            <a:r>
              <a:rPr lang="da-DK" noProof="0" dirty="0">
                <a:latin typeface="Helvetica"/>
                <a:cs typeface="Helvetica"/>
              </a:rPr>
              <a:t>Hvad ved I nu om, hvordan en person kan tage skade af et stroke?</a:t>
            </a:r>
            <a:endParaRPr lang="da-DK" noProof="0" dirty="0">
              <a:cs typeface="Helvetica"/>
            </a:endParaRPr>
          </a:p>
        </p:txBody>
      </p:sp>
      <p:sp>
        <p:nvSpPr>
          <p:cNvPr id="7" name="TextBox 6">
            <a:extLst>
              <a:ext uri="{FF2B5EF4-FFF2-40B4-BE49-F238E27FC236}">
                <a16:creationId xmlns:a16="http://schemas.microsoft.com/office/drawing/2014/main" id="{E64730D1-C32C-0ED4-86E8-2C6318F38B0F}"/>
              </a:ext>
            </a:extLst>
          </p:cNvPr>
          <p:cNvSpPr txBox="1"/>
          <p:nvPr/>
        </p:nvSpPr>
        <p:spPr>
          <a:xfrm>
            <a:off x="9448800" y="160714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pic>
        <p:nvPicPr>
          <p:cNvPr id="9" name="Graphic 8" descr="Dokument med massiv udfyldning">
            <a:extLst>
              <a:ext uri="{FF2B5EF4-FFF2-40B4-BE49-F238E27FC236}">
                <a16:creationId xmlns:a16="http://schemas.microsoft.com/office/drawing/2014/main" id="{8F52070B-0056-777C-4A73-F5F38EC51B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76030" y="1562466"/>
            <a:ext cx="474483" cy="443061"/>
          </a:xfrm>
          <a:prstGeom prst="rect">
            <a:avLst/>
          </a:prstGeom>
        </p:spPr>
      </p:pic>
      <p:sp>
        <p:nvSpPr>
          <p:cNvPr id="10" name="TextBox 9">
            <a:extLst>
              <a:ext uri="{FF2B5EF4-FFF2-40B4-BE49-F238E27FC236}">
                <a16:creationId xmlns:a16="http://schemas.microsoft.com/office/drawing/2014/main" id="{D4CE43F5-DB3C-035B-8378-961FEB6D7578}"/>
              </a:ext>
            </a:extLst>
          </p:cNvPr>
          <p:cNvSpPr txBox="1"/>
          <p:nvPr/>
        </p:nvSpPr>
        <p:spPr>
          <a:xfrm>
            <a:off x="9447907" y="2121146"/>
            <a:ext cx="27415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STROKE GIVER SKADER I HJERNEN 1 og 2</a:t>
            </a:r>
          </a:p>
        </p:txBody>
      </p:sp>
      <p:pic>
        <p:nvPicPr>
          <p:cNvPr id="14" name="Picture Placeholder 4" descr="Møde med massiv udfyldning">
            <a:extLst>
              <a:ext uri="{FF2B5EF4-FFF2-40B4-BE49-F238E27FC236}">
                <a16:creationId xmlns:a16="http://schemas.microsoft.com/office/drawing/2014/main" id="{92A206BC-7DB8-38F3-C24B-0D816FCD8890}"/>
              </a:ext>
            </a:extLst>
          </p:cNvPr>
          <p:cNvPicPr>
            <a:picLocks noChangeAspect="1"/>
          </p:cNvPicPr>
          <p:nvPr/>
        </p:nvPicPr>
        <p:blipFill>
          <a:blip r:embed="rId4">
            <a:extLst>
              <a:ext uri="{96DAC541-7B7A-43D3-8B79-37D633B846F1}">
                <asvg:svgBlip xmlns:asvg="http://schemas.microsoft.com/office/drawing/2016/SVG/main" r:embed="rId5"/>
              </a:ext>
            </a:extLst>
          </a:blip>
          <a:srcRect l="983" r="983"/>
          <a:stretch/>
        </p:blipFill>
        <p:spPr>
          <a:xfrm>
            <a:off x="224660" y="880130"/>
            <a:ext cx="652021" cy="545740"/>
          </a:xfrm>
          <a:prstGeom prst="rect">
            <a:avLst/>
          </a:prstGeom>
        </p:spPr>
      </p:pic>
      <p:pic>
        <p:nvPicPr>
          <p:cNvPr id="16" name="Graphic 15" descr="Ur med massiv udfyldning">
            <a:extLst>
              <a:ext uri="{FF2B5EF4-FFF2-40B4-BE49-F238E27FC236}">
                <a16:creationId xmlns:a16="http://schemas.microsoft.com/office/drawing/2014/main" id="{42CA2129-04CA-BB35-8208-B45E17D2F8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96546" y="958964"/>
            <a:ext cx="403781" cy="388071"/>
          </a:xfrm>
          <a:prstGeom prst="rect">
            <a:avLst/>
          </a:prstGeom>
        </p:spPr>
      </p:pic>
      <p:sp>
        <p:nvSpPr>
          <p:cNvPr id="18" name="TextBox 17">
            <a:extLst>
              <a:ext uri="{FF2B5EF4-FFF2-40B4-BE49-F238E27FC236}">
                <a16:creationId xmlns:a16="http://schemas.microsoft.com/office/drawing/2014/main" id="{56780F9B-729A-7E60-4BD9-0E76472F4E6F}"/>
              </a:ext>
            </a:extLst>
          </p:cNvPr>
          <p:cNvSpPr txBox="1"/>
          <p:nvPr/>
        </p:nvSpPr>
        <p:spPr>
          <a:xfrm>
            <a:off x="3505840" y="997950"/>
            <a:ext cx="9136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t>30 min.</a:t>
            </a:r>
          </a:p>
        </p:txBody>
      </p:sp>
      <p:sp>
        <p:nvSpPr>
          <p:cNvPr id="3" name="TextBox 7">
            <a:extLst>
              <a:ext uri="{FF2B5EF4-FFF2-40B4-BE49-F238E27FC236}">
                <a16:creationId xmlns:a16="http://schemas.microsoft.com/office/drawing/2014/main" id="{A4127E8A-A2AB-BC0A-13CC-D68F0567FDB4}"/>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I</a:t>
            </a:r>
          </a:p>
        </p:txBody>
      </p:sp>
    </p:spTree>
    <p:extLst>
      <p:ext uri="{BB962C8B-B14F-4D97-AF65-F5344CB8AC3E}">
        <p14:creationId xmlns:p14="http://schemas.microsoft.com/office/powerpoint/2010/main" val="991541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5">
            <a:extLst>
              <a:ext uri="{FF2B5EF4-FFF2-40B4-BE49-F238E27FC236}">
                <a16:creationId xmlns:a16="http://schemas.microsoft.com/office/drawing/2014/main" id="{E17A7936-56E1-B4AE-16A5-EA2F4D3065C6}"/>
              </a:ext>
            </a:extLst>
          </p:cNvPr>
          <p:cNvSpPr/>
          <p:nvPr/>
        </p:nvSpPr>
        <p:spPr>
          <a:xfrm>
            <a:off x="1062181" y="1993186"/>
            <a:ext cx="7447447" cy="39892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noProof="0"/>
          </a:p>
        </p:txBody>
      </p:sp>
      <p:sp>
        <p:nvSpPr>
          <p:cNvPr id="2" name="TextBox 1">
            <a:extLst>
              <a:ext uri="{FF2B5EF4-FFF2-40B4-BE49-F238E27FC236}">
                <a16:creationId xmlns:a16="http://schemas.microsoft.com/office/drawing/2014/main" id="{6467476F-E06F-42B4-38D4-D5AF7FF38CA5}"/>
              </a:ext>
            </a:extLst>
          </p:cNvPr>
          <p:cNvSpPr txBox="1"/>
          <p:nvPr/>
        </p:nvSpPr>
        <p:spPr>
          <a:xfrm>
            <a:off x="1273487" y="2226814"/>
            <a:ext cx="668265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MIX OG MATCH </a:t>
            </a:r>
          </a:p>
          <a:p>
            <a:r>
              <a:rPr lang="da-DK" sz="2000" noProof="0" dirty="0">
                <a:latin typeface="Helvetica"/>
                <a:cs typeface="Helvetica"/>
              </a:rPr>
              <a:t>I skal nu ved hjælp af elevarket matche områder i hjernen med beskrivelser af følgevirkningerne efter en skade.</a:t>
            </a:r>
          </a:p>
          <a:p>
            <a:endParaRPr lang="da-DK" sz="2000" noProof="0" dirty="0">
              <a:latin typeface="Helvetica"/>
              <a:cs typeface="Helvetica"/>
            </a:endParaRPr>
          </a:p>
          <a:p>
            <a:pPr lvl="1" indent="-457200">
              <a:buFont typeface="+mj-lt"/>
              <a:buAutoNum type="arabicPeriod"/>
            </a:pPr>
            <a:r>
              <a:rPr lang="da-DK" sz="2000" noProof="0" dirty="0">
                <a:latin typeface="Helvetica"/>
                <a:cs typeface="Helvetica"/>
              </a:rPr>
              <a:t>Klip kortene med områder i hjernen og beskrivelser af følgevirkningerne ud.</a:t>
            </a:r>
          </a:p>
          <a:p>
            <a:pPr lvl="1" indent="-457200">
              <a:buFont typeface="+mj-lt"/>
              <a:buAutoNum type="arabicPeriod"/>
            </a:pPr>
            <a:r>
              <a:rPr lang="da-DK" sz="2000" noProof="0" dirty="0">
                <a:latin typeface="Helvetica"/>
                <a:cs typeface="Helvetica"/>
              </a:rPr>
              <a:t>Mix: I skal nu cirkulere rundt mellem hinanden med hvert jeres kort.</a:t>
            </a:r>
          </a:p>
          <a:p>
            <a:pPr lvl="1" indent="-457200">
              <a:buFont typeface="+mj-lt"/>
              <a:buAutoNum type="arabicPeriod"/>
            </a:pPr>
            <a:r>
              <a:rPr lang="da-DK" sz="2000" noProof="0" dirty="0">
                <a:latin typeface="Helvetica"/>
                <a:cs typeface="Helvetica"/>
              </a:rPr>
              <a:t>Match: I skal nu lede efter én kammerat, der har et kort, der matcher jeres.</a:t>
            </a:r>
          </a:p>
          <a:p>
            <a:pPr lvl="1" indent="-457200">
              <a:buFont typeface="+mj-lt"/>
              <a:buAutoNum type="arabicPeriod"/>
            </a:pPr>
            <a:r>
              <a:rPr lang="da-DK" sz="2000" noProof="0" dirty="0">
                <a:latin typeface="Helvetica"/>
                <a:cs typeface="Helvetica"/>
              </a:rPr>
              <a:t>Gentag et par gange, så I får matchet flere kort.</a:t>
            </a:r>
            <a:endParaRPr lang="da-DK" noProof="0" dirty="0">
              <a:latin typeface="Aptos" panose="02110004020202020204"/>
              <a:cs typeface="Helvetica"/>
            </a:endParaRPr>
          </a:p>
        </p:txBody>
      </p:sp>
      <p:pic>
        <p:nvPicPr>
          <p:cNvPr id="6" name="Picture Placeholder 4" descr="Møde med massiv udfyldning">
            <a:extLst>
              <a:ext uri="{FF2B5EF4-FFF2-40B4-BE49-F238E27FC236}">
                <a16:creationId xmlns:a16="http://schemas.microsoft.com/office/drawing/2014/main" id="{D4CAB354-2ACE-836D-9943-3D3A1077386E}"/>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296712" y="1031688"/>
            <a:ext cx="652021" cy="545740"/>
          </a:xfrm>
          <a:prstGeom prst="rect">
            <a:avLst/>
          </a:prstGeom>
        </p:spPr>
      </p:pic>
      <p:sp>
        <p:nvSpPr>
          <p:cNvPr id="8" name="Title 1">
            <a:extLst>
              <a:ext uri="{FF2B5EF4-FFF2-40B4-BE49-F238E27FC236}">
                <a16:creationId xmlns:a16="http://schemas.microsoft.com/office/drawing/2014/main" id="{06A4D198-BC0D-0F80-5172-1B2A51C6DFE0}"/>
              </a:ext>
            </a:extLst>
          </p:cNvPr>
          <p:cNvSpPr txBox="1">
            <a:spLocks/>
          </p:cNvSpPr>
          <p:nvPr/>
        </p:nvSpPr>
        <p:spPr>
          <a:xfrm>
            <a:off x="996554" y="1059280"/>
            <a:ext cx="4583112" cy="535531"/>
          </a:xfrm>
          <a:prstGeom prst="rect">
            <a:avLst/>
          </a:prstGeom>
        </p:spPr>
        <p:txBody>
          <a:bodyPr/>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r>
              <a:rPr lang="da-DK" noProof="0" dirty="0">
                <a:latin typeface="Obvia Expanded"/>
              </a:rPr>
              <a:t>AKTIVITET</a:t>
            </a:r>
            <a:endParaRPr lang="da-DK" noProof="0" dirty="0"/>
          </a:p>
        </p:txBody>
      </p:sp>
      <p:pic>
        <p:nvPicPr>
          <p:cNvPr id="10" name="Graphic 9" descr="Ur med massiv udfyldning">
            <a:extLst>
              <a:ext uri="{FF2B5EF4-FFF2-40B4-BE49-F238E27FC236}">
                <a16:creationId xmlns:a16="http://schemas.microsoft.com/office/drawing/2014/main" id="{F40A75AE-4CAF-1DA7-C9BD-F89840E2DD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4516" y="1125526"/>
            <a:ext cx="403781" cy="388071"/>
          </a:xfrm>
          <a:prstGeom prst="rect">
            <a:avLst/>
          </a:prstGeom>
        </p:spPr>
      </p:pic>
      <p:sp>
        <p:nvSpPr>
          <p:cNvPr id="12" name="TextBox 11">
            <a:extLst>
              <a:ext uri="{FF2B5EF4-FFF2-40B4-BE49-F238E27FC236}">
                <a16:creationId xmlns:a16="http://schemas.microsoft.com/office/drawing/2014/main" id="{139B4214-4BA9-E9F5-1DE5-FFCAA186A08F}"/>
              </a:ext>
            </a:extLst>
          </p:cNvPr>
          <p:cNvSpPr txBox="1"/>
          <p:nvPr/>
        </p:nvSpPr>
        <p:spPr>
          <a:xfrm>
            <a:off x="3556921" y="1150670"/>
            <a:ext cx="9136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t>15 min.</a:t>
            </a:r>
          </a:p>
        </p:txBody>
      </p:sp>
      <p:pic>
        <p:nvPicPr>
          <p:cNvPr id="14" name="Graphic 13" descr="Dokument med massiv udfyldning">
            <a:extLst>
              <a:ext uri="{FF2B5EF4-FFF2-40B4-BE49-F238E27FC236}">
                <a16:creationId xmlns:a16="http://schemas.microsoft.com/office/drawing/2014/main" id="{67490397-A779-8D3F-1271-026DA8FDDB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0170" y="2002177"/>
            <a:ext cx="474483" cy="443061"/>
          </a:xfrm>
          <a:prstGeom prst="rect">
            <a:avLst/>
          </a:prstGeom>
        </p:spPr>
      </p:pic>
      <p:sp>
        <p:nvSpPr>
          <p:cNvPr id="16" name="TextBox 15">
            <a:extLst>
              <a:ext uri="{FF2B5EF4-FFF2-40B4-BE49-F238E27FC236}">
                <a16:creationId xmlns:a16="http://schemas.microsoft.com/office/drawing/2014/main" id="{C48C52CE-32E7-DFD5-211E-520AFC4F6748}"/>
              </a:ext>
            </a:extLst>
          </p:cNvPr>
          <p:cNvSpPr txBox="1"/>
          <p:nvPr/>
        </p:nvSpPr>
        <p:spPr>
          <a:xfrm>
            <a:off x="9202940" y="205505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sp>
        <p:nvSpPr>
          <p:cNvPr id="18" name="TextBox 17">
            <a:extLst>
              <a:ext uri="{FF2B5EF4-FFF2-40B4-BE49-F238E27FC236}">
                <a16:creationId xmlns:a16="http://schemas.microsoft.com/office/drawing/2014/main" id="{52C4DCF6-B993-2F9B-35F4-9A493419644E}"/>
              </a:ext>
            </a:extLst>
          </p:cNvPr>
          <p:cNvSpPr txBox="1"/>
          <p:nvPr/>
        </p:nvSpPr>
        <p:spPr>
          <a:xfrm>
            <a:off x="9210241" y="2544470"/>
            <a:ext cx="27415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STROKE GIVER SKADER I HJERNEN 1 og 2</a:t>
            </a:r>
          </a:p>
        </p:txBody>
      </p:sp>
      <p:sp>
        <p:nvSpPr>
          <p:cNvPr id="3" name="TextBox 7">
            <a:extLst>
              <a:ext uri="{FF2B5EF4-FFF2-40B4-BE49-F238E27FC236}">
                <a16:creationId xmlns:a16="http://schemas.microsoft.com/office/drawing/2014/main" id="{4B47F6E2-A104-FA80-8B0E-A98EC460A3FF}"/>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I</a:t>
            </a:r>
          </a:p>
        </p:txBody>
      </p:sp>
    </p:spTree>
    <p:extLst>
      <p:ext uri="{BB962C8B-B14F-4D97-AF65-F5344CB8AC3E}">
        <p14:creationId xmlns:p14="http://schemas.microsoft.com/office/powerpoint/2010/main" val="2015138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C45F-60BA-38E1-6E7C-8C567EEF35E4}"/>
            </a:ext>
          </a:extLst>
        </p:cNvPr>
        <p:cNvGrpSpPr/>
        <p:nvPr/>
      </p:nvGrpSpPr>
      <p:grpSpPr>
        <a:xfrm>
          <a:off x="0" y="0"/>
          <a:ext cx="0" cy="0"/>
          <a:chOff x="0" y="0"/>
          <a:chExt cx="0" cy="0"/>
        </a:xfrm>
      </p:grpSpPr>
      <p:sp>
        <p:nvSpPr>
          <p:cNvPr id="20" name="Rektangel 5">
            <a:extLst>
              <a:ext uri="{FF2B5EF4-FFF2-40B4-BE49-F238E27FC236}">
                <a16:creationId xmlns:a16="http://schemas.microsoft.com/office/drawing/2014/main" id="{AC128914-AE5A-2ED5-D876-CA2BF08F94BC}"/>
              </a:ext>
            </a:extLst>
          </p:cNvPr>
          <p:cNvSpPr/>
          <p:nvPr/>
        </p:nvSpPr>
        <p:spPr>
          <a:xfrm>
            <a:off x="979553" y="1798396"/>
            <a:ext cx="7388592" cy="43175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noProof="0"/>
          </a:p>
        </p:txBody>
      </p:sp>
      <p:pic>
        <p:nvPicPr>
          <p:cNvPr id="6" name="Picture Placeholder 4" descr="Møde med massiv udfyldning">
            <a:extLst>
              <a:ext uri="{FF2B5EF4-FFF2-40B4-BE49-F238E27FC236}">
                <a16:creationId xmlns:a16="http://schemas.microsoft.com/office/drawing/2014/main" id="{7AFE06E8-9445-9F44-024D-5C2A6602817C}"/>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323138" y="892381"/>
            <a:ext cx="652021" cy="545740"/>
          </a:xfrm>
          <a:prstGeom prst="rect">
            <a:avLst/>
          </a:prstGeom>
        </p:spPr>
      </p:pic>
      <p:sp>
        <p:nvSpPr>
          <p:cNvPr id="8" name="Title 1">
            <a:extLst>
              <a:ext uri="{FF2B5EF4-FFF2-40B4-BE49-F238E27FC236}">
                <a16:creationId xmlns:a16="http://schemas.microsoft.com/office/drawing/2014/main" id="{7291E7E2-0117-80FE-2C8E-EA64620A1F0C}"/>
              </a:ext>
            </a:extLst>
          </p:cNvPr>
          <p:cNvSpPr txBox="1">
            <a:spLocks/>
          </p:cNvSpPr>
          <p:nvPr/>
        </p:nvSpPr>
        <p:spPr>
          <a:xfrm>
            <a:off x="979553" y="1002803"/>
            <a:ext cx="4583112" cy="535531"/>
          </a:xfrm>
          <a:prstGeom prst="rect">
            <a:avLst/>
          </a:prstGeom>
        </p:spPr>
        <p:txBody>
          <a:bodyPr/>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r>
              <a:rPr lang="da-DK" noProof="0" dirty="0">
                <a:latin typeface="Obvia Expanded"/>
              </a:rPr>
              <a:t>AKTIVITET</a:t>
            </a:r>
            <a:endParaRPr lang="da-DK" noProof="0" dirty="0"/>
          </a:p>
        </p:txBody>
      </p:sp>
      <p:pic>
        <p:nvPicPr>
          <p:cNvPr id="10" name="Graphic 9" descr="Ur med massiv udfyldning">
            <a:extLst>
              <a:ext uri="{FF2B5EF4-FFF2-40B4-BE49-F238E27FC236}">
                <a16:creationId xmlns:a16="http://schemas.microsoft.com/office/drawing/2014/main" id="{0E563ED5-8C98-0BFB-559F-F42F3BADA7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3942" y="1054045"/>
            <a:ext cx="403781" cy="388071"/>
          </a:xfrm>
          <a:prstGeom prst="rect">
            <a:avLst/>
          </a:prstGeom>
        </p:spPr>
      </p:pic>
      <p:sp>
        <p:nvSpPr>
          <p:cNvPr id="12" name="TextBox 11">
            <a:extLst>
              <a:ext uri="{FF2B5EF4-FFF2-40B4-BE49-F238E27FC236}">
                <a16:creationId xmlns:a16="http://schemas.microsoft.com/office/drawing/2014/main" id="{741201DC-95E5-4C0A-EB32-50C61A7E399D}"/>
              </a:ext>
            </a:extLst>
          </p:cNvPr>
          <p:cNvSpPr txBox="1"/>
          <p:nvPr/>
        </p:nvSpPr>
        <p:spPr>
          <a:xfrm>
            <a:off x="3539920" y="1094193"/>
            <a:ext cx="9136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a:t>15 min.</a:t>
            </a:r>
          </a:p>
        </p:txBody>
      </p:sp>
      <p:pic>
        <p:nvPicPr>
          <p:cNvPr id="14" name="Graphic 13" descr="Dokument med massiv udfyldning">
            <a:extLst>
              <a:ext uri="{FF2B5EF4-FFF2-40B4-BE49-F238E27FC236}">
                <a16:creationId xmlns:a16="http://schemas.microsoft.com/office/drawing/2014/main" id="{C1819265-A79C-7005-3376-F3EB895BAA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512" y="1713996"/>
            <a:ext cx="474483" cy="443061"/>
          </a:xfrm>
          <a:prstGeom prst="rect">
            <a:avLst/>
          </a:prstGeom>
        </p:spPr>
      </p:pic>
      <p:sp>
        <p:nvSpPr>
          <p:cNvPr id="16" name="TextBox 15">
            <a:extLst>
              <a:ext uri="{FF2B5EF4-FFF2-40B4-BE49-F238E27FC236}">
                <a16:creationId xmlns:a16="http://schemas.microsoft.com/office/drawing/2014/main" id="{A6BD0E88-A6A5-6B29-4DED-652BBE1B27B2}"/>
              </a:ext>
            </a:extLst>
          </p:cNvPr>
          <p:cNvSpPr txBox="1"/>
          <p:nvPr/>
        </p:nvSpPr>
        <p:spPr>
          <a:xfrm>
            <a:off x="9160282" y="174228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rPr>
              <a:t>ELEVARK </a:t>
            </a:r>
            <a:endParaRPr lang="da-DK" sz="2000" noProof="0"/>
          </a:p>
        </p:txBody>
      </p:sp>
      <p:sp>
        <p:nvSpPr>
          <p:cNvPr id="18" name="TextBox 17">
            <a:extLst>
              <a:ext uri="{FF2B5EF4-FFF2-40B4-BE49-F238E27FC236}">
                <a16:creationId xmlns:a16="http://schemas.microsoft.com/office/drawing/2014/main" id="{973B73F5-078A-FE2B-2AE2-A57B6F8AA9B3}"/>
              </a:ext>
            </a:extLst>
          </p:cNvPr>
          <p:cNvSpPr txBox="1"/>
          <p:nvPr/>
        </p:nvSpPr>
        <p:spPr>
          <a:xfrm>
            <a:off x="9167583" y="2157966"/>
            <a:ext cx="27415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STROKE GIVER SKADER I HJERNEN 1 og 2</a:t>
            </a:r>
          </a:p>
        </p:txBody>
      </p:sp>
      <p:sp>
        <p:nvSpPr>
          <p:cNvPr id="15" name="TextBox 14">
            <a:extLst>
              <a:ext uri="{FF2B5EF4-FFF2-40B4-BE49-F238E27FC236}">
                <a16:creationId xmlns:a16="http://schemas.microsoft.com/office/drawing/2014/main" id="{EA15C7B5-FCF0-223A-A760-82733E95004F}"/>
              </a:ext>
            </a:extLst>
          </p:cNvPr>
          <p:cNvSpPr txBox="1"/>
          <p:nvPr/>
        </p:nvSpPr>
        <p:spPr>
          <a:xfrm>
            <a:off x="1237225" y="1999225"/>
            <a:ext cx="7034159"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LEVENDE VENDESPIL</a:t>
            </a:r>
          </a:p>
          <a:p>
            <a:pPr marL="342900" indent="-342900">
              <a:buFont typeface="Arial"/>
              <a:buChar char="•"/>
            </a:pPr>
            <a:r>
              <a:rPr lang="da-DK" sz="2000" noProof="0" dirty="0">
                <a:latin typeface="Helvetica"/>
                <a:cs typeface="Helvetica"/>
              </a:rPr>
              <a:t>Klip elevarket ud.</a:t>
            </a:r>
          </a:p>
          <a:p>
            <a:pPr marL="342900" indent="-342900">
              <a:buFont typeface="Arial"/>
              <a:buChar char="•"/>
            </a:pPr>
            <a:r>
              <a:rPr lang="da-DK" sz="2000" noProof="0" dirty="0">
                <a:latin typeface="Helvetica"/>
                <a:cs typeface="Helvetica"/>
              </a:rPr>
              <a:t>To elever (A og B) sendes uden for døren.</a:t>
            </a:r>
          </a:p>
          <a:p>
            <a:pPr marL="342900" indent="-342900">
              <a:buFont typeface="Arial"/>
              <a:buChar char="•"/>
            </a:pPr>
            <a:r>
              <a:rPr lang="da-DK" sz="2000" noProof="0" dirty="0">
                <a:latin typeface="Helvetica"/>
                <a:cs typeface="Helvetica"/>
              </a:rPr>
              <a:t>Halvdelen af klassen får et kort med et område i hjernen. Den anden halvdel får et kort med en beskrivelse af følgevirkninger efter en skade.</a:t>
            </a:r>
          </a:p>
          <a:p>
            <a:pPr marL="342900" indent="-342900">
              <a:buFont typeface="Arial"/>
              <a:buChar char="•"/>
            </a:pPr>
            <a:r>
              <a:rPr lang="da-DK" sz="2000" noProof="0" dirty="0">
                <a:latin typeface="Helvetica"/>
                <a:cs typeface="Helvetica"/>
              </a:rPr>
              <a:t>A og B kaldes ind og skiftes til at vælge brikker</a:t>
            </a:r>
          </a:p>
          <a:p>
            <a:pPr marL="342900" indent="-342900">
              <a:buFont typeface="Arial"/>
              <a:buChar char="•"/>
            </a:pPr>
            <a:r>
              <a:rPr lang="da-DK" sz="2000" noProof="0" dirty="0">
                <a:latin typeface="Helvetica"/>
                <a:cs typeface="Helvetica"/>
              </a:rPr>
              <a:t>A vælger en brik/elev, og eleven siger, hvad han/hun er.</a:t>
            </a:r>
          </a:p>
          <a:p>
            <a:pPr marL="342900" indent="-342900">
              <a:buFont typeface="Arial"/>
              <a:buChar char="•"/>
            </a:pPr>
            <a:r>
              <a:rPr lang="da-DK" sz="2000" noProof="0" dirty="0">
                <a:latin typeface="Helvetica"/>
                <a:cs typeface="Helvetica"/>
              </a:rPr>
              <a:t>Hvis de to brikker ikke passer sammen, går turen til B.</a:t>
            </a:r>
          </a:p>
          <a:p>
            <a:pPr marL="342900" indent="-342900">
              <a:buFont typeface="Arial"/>
              <a:buChar char="•"/>
            </a:pPr>
            <a:r>
              <a:rPr lang="da-DK" sz="2000" noProof="0" dirty="0">
                <a:latin typeface="Helvetica"/>
                <a:cs typeface="Helvetica"/>
              </a:rPr>
              <a:t>Hvis de to brikker passer sammen, stiller de sig det ene hjørne.</a:t>
            </a:r>
          </a:p>
          <a:p>
            <a:pPr marL="342900" indent="-342900">
              <a:buFont typeface="Arial"/>
              <a:buChar char="•"/>
            </a:pPr>
            <a:r>
              <a:rPr lang="da-DK" sz="2000" noProof="0" dirty="0">
                <a:latin typeface="Helvetica"/>
                <a:cs typeface="Helvetica"/>
              </a:rPr>
              <a:t>A og B fortsætter, så længe de får stik.</a:t>
            </a:r>
          </a:p>
          <a:p>
            <a:endParaRPr lang="da-DK" noProof="0" dirty="0"/>
          </a:p>
        </p:txBody>
      </p:sp>
      <p:sp>
        <p:nvSpPr>
          <p:cNvPr id="2" name="TextBox 7">
            <a:extLst>
              <a:ext uri="{FF2B5EF4-FFF2-40B4-BE49-F238E27FC236}">
                <a16:creationId xmlns:a16="http://schemas.microsoft.com/office/drawing/2014/main" id="{1E8A7B78-3302-B889-C2A7-B03BE56B08AE}"/>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I</a:t>
            </a:r>
          </a:p>
        </p:txBody>
      </p:sp>
    </p:spTree>
    <p:extLst>
      <p:ext uri="{BB962C8B-B14F-4D97-AF65-F5344CB8AC3E}">
        <p14:creationId xmlns:p14="http://schemas.microsoft.com/office/powerpoint/2010/main" val="169338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2E5A9-667F-AF8E-FF1A-92C5EFF1CF53}"/>
            </a:ext>
          </a:extLst>
        </p:cNvPr>
        <p:cNvGrpSpPr/>
        <p:nvPr/>
      </p:nvGrpSpPr>
      <p:grpSpPr>
        <a:xfrm>
          <a:off x="0" y="0"/>
          <a:ext cx="0" cy="0"/>
          <a:chOff x="0" y="0"/>
          <a:chExt cx="0" cy="0"/>
        </a:xfrm>
      </p:grpSpPr>
      <p:sp>
        <p:nvSpPr>
          <p:cNvPr id="15" name="Rektangel 5">
            <a:extLst>
              <a:ext uri="{FF2B5EF4-FFF2-40B4-BE49-F238E27FC236}">
                <a16:creationId xmlns:a16="http://schemas.microsoft.com/office/drawing/2014/main" id="{0991EDC7-6E75-9914-1599-6A3294B6ED39}"/>
              </a:ext>
            </a:extLst>
          </p:cNvPr>
          <p:cNvSpPr/>
          <p:nvPr/>
        </p:nvSpPr>
        <p:spPr>
          <a:xfrm>
            <a:off x="887784" y="2492362"/>
            <a:ext cx="6965245" cy="29266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da-DK" noProof="0"/>
          </a:p>
        </p:txBody>
      </p:sp>
      <p:sp>
        <p:nvSpPr>
          <p:cNvPr id="2" name="Title 1">
            <a:extLst>
              <a:ext uri="{FF2B5EF4-FFF2-40B4-BE49-F238E27FC236}">
                <a16:creationId xmlns:a16="http://schemas.microsoft.com/office/drawing/2014/main" id="{F7BBB62D-BC67-7D5B-4F5C-907F2447F351}"/>
              </a:ext>
            </a:extLst>
          </p:cNvPr>
          <p:cNvSpPr>
            <a:spLocks noGrp="1"/>
          </p:cNvSpPr>
          <p:nvPr>
            <p:ph type="title"/>
          </p:nvPr>
        </p:nvSpPr>
        <p:spPr>
          <a:xfrm>
            <a:off x="887784" y="1089242"/>
            <a:ext cx="1998532" cy="369332"/>
          </a:xfrm>
        </p:spPr>
        <p:txBody>
          <a:bodyPr/>
          <a:lstStyle/>
          <a:p>
            <a:r>
              <a:rPr lang="da-DK" sz="2000" b="1" spc="0" noProof="0" dirty="0">
                <a:latin typeface="Helvetica" panose="020B0604020202020204" pitchFamily="34" charset="0"/>
                <a:cs typeface="Helvetica" panose="020B0604020202020204" pitchFamily="34" charset="0"/>
              </a:rPr>
              <a:t>AKTIVITET</a:t>
            </a:r>
          </a:p>
        </p:txBody>
      </p:sp>
      <p:sp>
        <p:nvSpPr>
          <p:cNvPr id="4" name="Text Placeholder 3">
            <a:extLst>
              <a:ext uri="{FF2B5EF4-FFF2-40B4-BE49-F238E27FC236}">
                <a16:creationId xmlns:a16="http://schemas.microsoft.com/office/drawing/2014/main" id="{553E0DB5-5957-20B1-FAD4-04E2326787A6}"/>
              </a:ext>
            </a:extLst>
          </p:cNvPr>
          <p:cNvSpPr>
            <a:spLocks noGrp="1"/>
          </p:cNvSpPr>
          <p:nvPr>
            <p:ph type="body" sz="half" idx="2"/>
          </p:nvPr>
        </p:nvSpPr>
        <p:spPr>
          <a:xfrm>
            <a:off x="1239793" y="2872685"/>
            <a:ext cx="6049818" cy="2195473"/>
          </a:xfrm>
        </p:spPr>
        <p:txBody>
          <a:bodyPr vert="horz" wrap="square" lIns="91440" tIns="45720" rIns="91440" bIns="45720" rtlCol="0" anchor="t">
            <a:spAutoFit/>
          </a:bodyPr>
          <a:lstStyle/>
          <a:p>
            <a:pPr>
              <a:lnSpc>
                <a:spcPct val="100000"/>
              </a:lnSpc>
            </a:pPr>
            <a:r>
              <a:rPr lang="da-DK" b="1" noProof="0" dirty="0">
                <a:latin typeface="Helvetica"/>
                <a:cs typeface="Helvetica"/>
              </a:rPr>
              <a:t>Alene: </a:t>
            </a:r>
            <a:r>
              <a:rPr lang="da-DK" noProof="0" dirty="0">
                <a:latin typeface="Helvetica"/>
                <a:cs typeface="Helvetica"/>
              </a:rPr>
              <a:t>Skriv et postkort til dine forældre, bedsteforældre eller en anden vigtig person, der  ikke går i klassen. Fortæl om de ting du har lært. Brug dit handlingsmindmap.</a:t>
            </a:r>
          </a:p>
          <a:p>
            <a:pPr>
              <a:lnSpc>
                <a:spcPct val="100000"/>
              </a:lnSpc>
            </a:pPr>
            <a:endParaRPr lang="da-DK" noProof="0" dirty="0">
              <a:latin typeface="Helvetica"/>
              <a:cs typeface="Helvetica"/>
            </a:endParaRPr>
          </a:p>
          <a:p>
            <a:pPr>
              <a:lnSpc>
                <a:spcPct val="100000"/>
              </a:lnSpc>
            </a:pPr>
            <a:r>
              <a:rPr lang="da-DK" b="1" noProof="0" dirty="0">
                <a:latin typeface="Helvetica"/>
                <a:cs typeface="Helvetica"/>
              </a:rPr>
              <a:t>Fælles: </a:t>
            </a:r>
            <a:r>
              <a:rPr lang="da-DK" noProof="0" dirty="0">
                <a:latin typeface="Helvetica"/>
                <a:cs typeface="Helvetica"/>
              </a:rPr>
              <a:t>Læs postkortene op for hinanden. </a:t>
            </a:r>
            <a:endParaRPr lang="da-DK" noProof="0" dirty="0">
              <a:latin typeface="Helvetica"/>
            </a:endParaRPr>
          </a:p>
        </p:txBody>
      </p:sp>
      <p:pic>
        <p:nvPicPr>
          <p:cNvPr id="7" name="Picture Placeholder 4" descr="Møde med massiv udfyldning">
            <a:extLst>
              <a:ext uri="{FF2B5EF4-FFF2-40B4-BE49-F238E27FC236}">
                <a16:creationId xmlns:a16="http://schemas.microsoft.com/office/drawing/2014/main" id="{4D95C760-F2FE-81F8-2534-041FBA59A41F}"/>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243254" y="990882"/>
            <a:ext cx="652021" cy="545740"/>
          </a:xfrm>
          <a:prstGeom prst="rect">
            <a:avLst/>
          </a:prstGeom>
        </p:spPr>
      </p:pic>
      <p:pic>
        <p:nvPicPr>
          <p:cNvPr id="9" name="Graphic 8" descr="Ur med massiv udfyldning">
            <a:extLst>
              <a:ext uri="{FF2B5EF4-FFF2-40B4-BE49-F238E27FC236}">
                <a16:creationId xmlns:a16="http://schemas.microsoft.com/office/drawing/2014/main" id="{D30BB523-07D2-DE15-9B1E-BD00988724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82535" y="1045298"/>
            <a:ext cx="403781" cy="388071"/>
          </a:xfrm>
          <a:prstGeom prst="rect">
            <a:avLst/>
          </a:prstGeom>
        </p:spPr>
      </p:pic>
      <p:sp>
        <p:nvSpPr>
          <p:cNvPr id="11" name="TextBox 10">
            <a:extLst>
              <a:ext uri="{FF2B5EF4-FFF2-40B4-BE49-F238E27FC236}">
                <a16:creationId xmlns:a16="http://schemas.microsoft.com/office/drawing/2014/main" id="{75EEBEAF-3C93-4498-2478-1C5543BF544A}"/>
              </a:ext>
            </a:extLst>
          </p:cNvPr>
          <p:cNvSpPr txBox="1"/>
          <p:nvPr/>
        </p:nvSpPr>
        <p:spPr>
          <a:xfrm>
            <a:off x="2886316" y="1089242"/>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15 min.</a:t>
            </a:r>
          </a:p>
        </p:txBody>
      </p:sp>
      <p:sp>
        <p:nvSpPr>
          <p:cNvPr id="13" name="TextBox 12">
            <a:extLst>
              <a:ext uri="{FF2B5EF4-FFF2-40B4-BE49-F238E27FC236}">
                <a16:creationId xmlns:a16="http://schemas.microsoft.com/office/drawing/2014/main" id="{B61F82C8-D318-21F5-E85E-A4096D6FECD6}"/>
              </a:ext>
            </a:extLst>
          </p:cNvPr>
          <p:cNvSpPr txBox="1"/>
          <p:nvPr/>
        </p:nvSpPr>
        <p:spPr>
          <a:xfrm>
            <a:off x="895275" y="1796234"/>
            <a:ext cx="740918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000" spc="300" noProof="0" dirty="0">
                <a:latin typeface="Obvia Expanded"/>
              </a:rPr>
              <a:t>SKRIV ET POSTKORT</a:t>
            </a:r>
          </a:p>
        </p:txBody>
      </p:sp>
      <p:pic>
        <p:nvPicPr>
          <p:cNvPr id="17" name="Graphic 16" descr="Dokument med massiv udfyldning">
            <a:extLst>
              <a:ext uri="{FF2B5EF4-FFF2-40B4-BE49-F238E27FC236}">
                <a16:creationId xmlns:a16="http://schemas.microsoft.com/office/drawing/2014/main" id="{BEE75DD8-E2CF-ADD3-BE8D-45FEB7A1D1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2984" y="2468558"/>
            <a:ext cx="474483" cy="443061"/>
          </a:xfrm>
          <a:prstGeom prst="rect">
            <a:avLst/>
          </a:prstGeom>
        </p:spPr>
      </p:pic>
      <p:sp>
        <p:nvSpPr>
          <p:cNvPr id="19" name="TextBox 18">
            <a:extLst>
              <a:ext uri="{FF2B5EF4-FFF2-40B4-BE49-F238E27FC236}">
                <a16:creationId xmlns:a16="http://schemas.microsoft.com/office/drawing/2014/main" id="{31D90D6B-413C-EA1B-EBFE-1F3E610C39CD}"/>
              </a:ext>
            </a:extLst>
          </p:cNvPr>
          <p:cNvSpPr txBox="1"/>
          <p:nvPr/>
        </p:nvSpPr>
        <p:spPr>
          <a:xfrm>
            <a:off x="9164918" y="2492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a:latin typeface="Helvetica"/>
              </a:rPr>
              <a:t>ELEVARK </a:t>
            </a:r>
            <a:endParaRPr lang="da-DK" sz="2000" noProof="0"/>
          </a:p>
        </p:txBody>
      </p:sp>
      <p:sp>
        <p:nvSpPr>
          <p:cNvPr id="21" name="TextBox 20">
            <a:extLst>
              <a:ext uri="{FF2B5EF4-FFF2-40B4-BE49-F238E27FC236}">
                <a16:creationId xmlns:a16="http://schemas.microsoft.com/office/drawing/2014/main" id="{651DA51D-1CB6-AD3B-27D6-FB96A77E4AB1}"/>
              </a:ext>
            </a:extLst>
          </p:cNvPr>
          <p:cNvSpPr txBox="1"/>
          <p:nvPr/>
        </p:nvSpPr>
        <p:spPr>
          <a:xfrm>
            <a:off x="9166965" y="3042729"/>
            <a:ext cx="302503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SKRIV ET POSTKORT</a:t>
            </a:r>
          </a:p>
        </p:txBody>
      </p:sp>
      <p:sp>
        <p:nvSpPr>
          <p:cNvPr id="3" name="TextBox 7">
            <a:extLst>
              <a:ext uri="{FF2B5EF4-FFF2-40B4-BE49-F238E27FC236}">
                <a16:creationId xmlns:a16="http://schemas.microsoft.com/office/drawing/2014/main" id="{435C7139-0791-63BE-4FA0-6F067AC1FE17}"/>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J</a:t>
            </a:r>
          </a:p>
        </p:txBody>
      </p:sp>
    </p:spTree>
    <p:extLst>
      <p:ext uri="{BB962C8B-B14F-4D97-AF65-F5344CB8AC3E}">
        <p14:creationId xmlns:p14="http://schemas.microsoft.com/office/powerpoint/2010/main" val="569601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Liste med massiv udfyldning">
            <a:extLst>
              <a:ext uri="{FF2B5EF4-FFF2-40B4-BE49-F238E27FC236}">
                <a16:creationId xmlns:a16="http://schemas.microsoft.com/office/drawing/2014/main" id="{44369246-5B57-7862-951F-21C48C1EF9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128" y="1678421"/>
            <a:ext cx="701040" cy="701040"/>
          </a:xfrm>
          <a:prstGeom prst="rect">
            <a:avLst/>
          </a:prstGeom>
        </p:spPr>
      </p:pic>
      <p:sp>
        <p:nvSpPr>
          <p:cNvPr id="5" name="TextBox 4">
            <a:extLst>
              <a:ext uri="{FF2B5EF4-FFF2-40B4-BE49-F238E27FC236}">
                <a16:creationId xmlns:a16="http://schemas.microsoft.com/office/drawing/2014/main" id="{B22EECB3-8EB8-9915-24FF-41E597D3620D}"/>
              </a:ext>
            </a:extLst>
          </p:cNvPr>
          <p:cNvSpPr txBox="1"/>
          <p:nvPr/>
        </p:nvSpPr>
        <p:spPr>
          <a:xfrm>
            <a:off x="1029118" y="1828886"/>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PROGRAM</a:t>
            </a:r>
          </a:p>
        </p:txBody>
      </p:sp>
      <p:sp>
        <p:nvSpPr>
          <p:cNvPr id="7" name="TextBox 6">
            <a:extLst>
              <a:ext uri="{FF2B5EF4-FFF2-40B4-BE49-F238E27FC236}">
                <a16:creationId xmlns:a16="http://schemas.microsoft.com/office/drawing/2014/main" id="{A33317C0-C3D0-6E31-1401-526AE73E7819}"/>
              </a:ext>
            </a:extLst>
          </p:cNvPr>
          <p:cNvSpPr txBox="1"/>
          <p:nvPr/>
        </p:nvSpPr>
        <p:spPr>
          <a:xfrm>
            <a:off x="6175442" y="1040738"/>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pic>
        <p:nvPicPr>
          <p:cNvPr id="9" name="Graphic 8" descr="Ur med massiv udfyldning">
            <a:extLst>
              <a:ext uri="{FF2B5EF4-FFF2-40B4-BE49-F238E27FC236}">
                <a16:creationId xmlns:a16="http://schemas.microsoft.com/office/drawing/2014/main" id="{B765C5E4-8DFF-3DCB-A897-168F0CDFFE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4746" y="1024395"/>
            <a:ext cx="345846" cy="320491"/>
          </a:xfrm>
          <a:prstGeom prst="rect">
            <a:avLst/>
          </a:prstGeom>
        </p:spPr>
      </p:pic>
      <p:sp>
        <p:nvSpPr>
          <p:cNvPr id="11" name="TextBox 10">
            <a:extLst>
              <a:ext uri="{FF2B5EF4-FFF2-40B4-BE49-F238E27FC236}">
                <a16:creationId xmlns:a16="http://schemas.microsoft.com/office/drawing/2014/main" id="{8D6A3C66-ECC6-0837-087B-000F7E6ACB02}"/>
              </a:ext>
            </a:extLst>
          </p:cNvPr>
          <p:cNvSpPr txBox="1"/>
          <p:nvPr/>
        </p:nvSpPr>
        <p:spPr>
          <a:xfrm>
            <a:off x="1496905" y="2278901"/>
            <a:ext cx="1027796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Forforståelse (ca. </a:t>
            </a:r>
            <a:r>
              <a:rPr lang="da-DK" sz="2000" b="1" dirty="0">
                <a:latin typeface="Helvetica" panose="020B0604020202020204" pitchFamily="34" charset="0"/>
                <a:cs typeface="Helvetica" panose="020B0604020202020204" pitchFamily="34" charset="0"/>
              </a:rPr>
              <a:t>30 min</a:t>
            </a:r>
            <a:r>
              <a:rPr lang="da-DK" sz="2000" b="1" noProof="0" dirty="0">
                <a:latin typeface="Helvetica" panose="020B0604020202020204" pitchFamily="34" charset="0"/>
                <a:cs typeface="Helvetica" panose="020B0604020202020204" pitchFamily="34" charset="0"/>
              </a:rPr>
              <a:t>)</a:t>
            </a:r>
            <a:endParaRPr lang="da-DK" sz="2000" noProof="0" dirty="0">
              <a:latin typeface="Helvetica" panose="020B0604020202020204" pitchFamily="34" charset="0"/>
              <a:cs typeface="Helvetica" panose="020B0604020202020204" pitchFamily="34" charset="0"/>
            </a:endParaRPr>
          </a:p>
          <a:p>
            <a:pPr marL="914400" lvl="1" indent="-457200">
              <a:buFont typeface="+mj-lt"/>
              <a:buAutoNum type="arabicPeriod"/>
            </a:pPr>
            <a:r>
              <a:rPr lang="da-DK" sz="2000" noProof="0" dirty="0">
                <a:latin typeface="Helvetica" panose="020B0604020202020204" pitchFamily="34" charset="0"/>
                <a:ea typeface="+mn-lt"/>
                <a:cs typeface="Helvetica" panose="020B0604020202020204" pitchFamily="34" charset="0"/>
              </a:rPr>
              <a:t>Situation</a:t>
            </a:r>
            <a:endParaRPr lang="da-DK" sz="2000" noProof="0" dirty="0">
              <a:latin typeface="Helvetica" panose="020B0604020202020204" pitchFamily="34" charset="0"/>
              <a:cs typeface="Helvetica" panose="020B0604020202020204" pitchFamily="34" charset="0"/>
            </a:endParaRPr>
          </a:p>
          <a:p>
            <a:pPr marL="914400" lvl="1" indent="-457200">
              <a:buFont typeface="+mj-lt"/>
              <a:buAutoNum type="arabicPeriod"/>
            </a:pPr>
            <a:r>
              <a:rPr lang="da-DK" sz="2000" noProof="0" dirty="0">
                <a:latin typeface="Helvetica" panose="020B0604020202020204" pitchFamily="34" charset="0"/>
                <a:ea typeface="+mn-lt"/>
                <a:cs typeface="Helvetica" panose="020B0604020202020204" pitchFamily="34" charset="0"/>
              </a:rPr>
              <a:t>Refleksion</a:t>
            </a: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Øvelse</a:t>
            </a:r>
            <a:endParaRPr lang="da-DK" sz="2000" noProof="0" dirty="0">
              <a:latin typeface="Helvetica" panose="020B0604020202020204" pitchFamily="34" charset="0"/>
              <a:ea typeface="+mn-lt"/>
              <a:cs typeface="Helvetica" panose="020B0604020202020204" pitchFamily="34" charset="0"/>
            </a:endParaRP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Film</a:t>
            </a:r>
            <a:endParaRPr lang="da-DK" sz="2000" noProof="0" dirty="0">
              <a:latin typeface="Helvetica" panose="020B0604020202020204" pitchFamily="34" charset="0"/>
              <a:ea typeface="+mn-lt"/>
              <a:cs typeface="Helvetica" panose="020B0604020202020204" pitchFamily="34" charset="0"/>
            </a:endParaRP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Refleksion</a:t>
            </a:r>
          </a:p>
          <a:p>
            <a:endParaRPr lang="da-DK" sz="2000" b="1" dirty="0">
              <a:latin typeface="Helvetica" panose="020B0604020202020204" pitchFamily="34" charset="0"/>
              <a:ea typeface="+mn-lt"/>
              <a:cs typeface="Helvetica" panose="020B0604020202020204" pitchFamily="34" charset="0"/>
            </a:endParaRPr>
          </a:p>
          <a:p>
            <a:r>
              <a:rPr lang="da-DK" sz="2000" b="1" dirty="0">
                <a:latin typeface="Helvetica" panose="020B0604020202020204" pitchFamily="34" charset="0"/>
                <a:ea typeface="+mn-lt"/>
                <a:cs typeface="Helvetica" panose="020B0604020202020204" pitchFamily="34" charset="0"/>
              </a:rPr>
              <a:t>Stræk Snak Smil </a:t>
            </a:r>
            <a:r>
              <a:rPr lang="da-DK" sz="2000" b="1" noProof="0" dirty="0">
                <a:latin typeface="Helvetica" panose="020B0604020202020204" pitchFamily="34" charset="0"/>
                <a:ea typeface="+mn-lt"/>
                <a:cs typeface="Helvetica" panose="020B0604020202020204" pitchFamily="34" charset="0"/>
              </a:rPr>
              <a:t>(ca. </a:t>
            </a:r>
            <a:r>
              <a:rPr lang="da-DK" sz="2000" b="1" dirty="0">
                <a:latin typeface="Helvetica" panose="020B0604020202020204" pitchFamily="34" charset="0"/>
                <a:ea typeface="+mn-lt"/>
                <a:cs typeface="Helvetica" panose="020B0604020202020204" pitchFamily="34" charset="0"/>
              </a:rPr>
              <a:t>10 min)</a:t>
            </a:r>
            <a:endParaRPr lang="da-DK" sz="2000" b="1" noProof="0" dirty="0">
              <a:latin typeface="Helvetica" panose="020B0604020202020204" pitchFamily="34" charset="0"/>
              <a:cs typeface="Helvetica" panose="020B0604020202020204" pitchFamily="34" charset="0"/>
            </a:endParaRPr>
          </a:p>
          <a:p>
            <a:pPr marL="914400" lvl="1" indent="-457200">
              <a:buFont typeface="+mj-lt"/>
              <a:buAutoNum type="arabicPeriod"/>
            </a:pPr>
            <a:r>
              <a:rPr lang="da-DK" sz="2000" noProof="0" dirty="0">
                <a:latin typeface="Helvetica" panose="020B0604020202020204" pitchFamily="34" charset="0"/>
                <a:ea typeface="+mn-lt"/>
                <a:cs typeface="Helvetica" panose="020B0604020202020204" pitchFamily="34" charset="0"/>
              </a:rPr>
              <a:t>Film</a:t>
            </a: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Fakta</a:t>
            </a:r>
            <a:endParaRPr lang="da-DK" sz="2000" noProof="0" dirty="0">
              <a:latin typeface="Helvetica" panose="020B0604020202020204" pitchFamily="34" charset="0"/>
              <a:ea typeface="+mn-lt"/>
              <a:cs typeface="Helvetica" panose="020B0604020202020204" pitchFamily="34" charset="0"/>
            </a:endParaRPr>
          </a:p>
          <a:p>
            <a:pPr marL="914400" lvl="1" indent="-457200">
              <a:buFont typeface="+mj-lt"/>
              <a:buAutoNum type="arabicPeriod"/>
            </a:pPr>
            <a:r>
              <a:rPr lang="da-DK" sz="2000" dirty="0">
                <a:latin typeface="Helvetica" panose="020B0604020202020204" pitchFamily="34" charset="0"/>
                <a:ea typeface="+mn-lt"/>
                <a:cs typeface="Helvetica" panose="020B0604020202020204" pitchFamily="34" charset="0"/>
              </a:rPr>
              <a:t>Refleksion</a:t>
            </a:r>
          </a:p>
          <a:p>
            <a:pPr lvl="1"/>
            <a:endParaRPr lang="da-DK" sz="2000" noProof="0" dirty="0">
              <a:latin typeface="Helvetica" panose="020B0604020202020204" pitchFamily="34" charset="0"/>
              <a:ea typeface="+mn-lt"/>
              <a:cs typeface="Helvetica" panose="020B0604020202020204" pitchFamily="34" charset="0"/>
            </a:endParaRPr>
          </a:p>
          <a:p>
            <a:r>
              <a:rPr lang="da-DK" sz="2000" b="1" noProof="0" dirty="0">
                <a:latin typeface="Helvetica" panose="020B0604020202020204" pitchFamily="34" charset="0"/>
                <a:cs typeface="Helvetica" panose="020B0604020202020204" pitchFamily="34" charset="0"/>
              </a:rPr>
              <a:t>Opsamling (ca. </a:t>
            </a:r>
            <a:r>
              <a:rPr lang="da-DK" sz="2000" b="1" dirty="0">
                <a:latin typeface="Helvetica" panose="020B0604020202020204" pitchFamily="34" charset="0"/>
                <a:cs typeface="Helvetica" panose="020B0604020202020204" pitchFamily="34" charset="0"/>
              </a:rPr>
              <a:t>5</a:t>
            </a:r>
            <a:r>
              <a:rPr lang="da-DK" sz="2000" b="1" noProof="0" dirty="0">
                <a:latin typeface="Helvetica" panose="020B0604020202020204" pitchFamily="34" charset="0"/>
                <a:cs typeface="Helvetica" panose="020B0604020202020204" pitchFamily="34" charset="0"/>
              </a:rPr>
              <a:t> min)</a:t>
            </a:r>
            <a:endParaRPr lang="da-DK" sz="2000" noProof="0" dirty="0">
              <a:latin typeface="Helvetica" panose="020B0604020202020204" pitchFamily="34" charset="0"/>
              <a:cs typeface="Helvetica" panose="020B0604020202020204" pitchFamily="34" charset="0"/>
            </a:endParaRPr>
          </a:p>
          <a:p>
            <a:endParaRPr lang="da-DK" sz="2000" noProof="0" dirty="0">
              <a:latin typeface="Helvetica" panose="020B0604020202020204" pitchFamily="34" charset="0"/>
              <a:cs typeface="Helvetica" panose="020B0604020202020204" pitchFamily="34" charset="0"/>
            </a:endParaRPr>
          </a:p>
        </p:txBody>
      </p:sp>
      <p:sp>
        <p:nvSpPr>
          <p:cNvPr id="13" name="Title 1">
            <a:extLst>
              <a:ext uri="{FF2B5EF4-FFF2-40B4-BE49-F238E27FC236}">
                <a16:creationId xmlns:a16="http://schemas.microsoft.com/office/drawing/2014/main" id="{FADC2297-4910-E128-9847-D374F74E24F8}"/>
              </a:ext>
            </a:extLst>
          </p:cNvPr>
          <p:cNvSpPr txBox="1">
            <a:spLocks/>
          </p:cNvSpPr>
          <p:nvPr/>
        </p:nvSpPr>
        <p:spPr>
          <a:xfrm>
            <a:off x="417128" y="961846"/>
            <a:ext cx="10509956" cy="507831"/>
          </a:xfrm>
          <a:prstGeom prst="rect">
            <a:avLst/>
          </a:prstGeom>
        </p:spPr>
        <p:txBody>
          <a:bodyPr lIns="91440" tIns="45720" rIns="91440" bIns="45720" anchor="t"/>
          <a:lst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a:lstStyle>
          <a:p>
            <a:r>
              <a:rPr lang="da-DK" dirty="0">
                <a:latin typeface="Obvia Expanded"/>
              </a:rPr>
              <a:t>HVAD VED DU OM STROKE?</a:t>
            </a:r>
            <a:endParaRPr lang="da-DK" noProof="0" dirty="0"/>
          </a:p>
        </p:txBody>
      </p:sp>
      <p:sp>
        <p:nvSpPr>
          <p:cNvPr id="2" name="TextBox 7">
            <a:extLst>
              <a:ext uri="{FF2B5EF4-FFF2-40B4-BE49-F238E27FC236}">
                <a16:creationId xmlns:a16="http://schemas.microsoft.com/office/drawing/2014/main" id="{685EB3A6-E43D-787E-D454-39C391A91463}"/>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1996421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5">
            <a:extLst>
              <a:ext uri="{FF2B5EF4-FFF2-40B4-BE49-F238E27FC236}">
                <a16:creationId xmlns:a16="http://schemas.microsoft.com/office/drawing/2014/main" id="{3CF5A330-E119-0C97-1425-EFFECCB6C741}"/>
              </a:ext>
            </a:extLst>
          </p:cNvPr>
          <p:cNvSpPr/>
          <p:nvPr/>
        </p:nvSpPr>
        <p:spPr>
          <a:xfrm>
            <a:off x="923365" y="1991711"/>
            <a:ext cx="8266817" cy="48272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18C55515-0005-69DC-509A-0EDC6D2F9B5C}"/>
              </a:ext>
            </a:extLst>
          </p:cNvPr>
          <p:cNvSpPr>
            <a:spLocks noGrp="1"/>
          </p:cNvSpPr>
          <p:nvPr>
            <p:ph type="ctrTitle"/>
          </p:nvPr>
        </p:nvSpPr>
        <p:spPr>
          <a:xfrm>
            <a:off x="841022" y="1355304"/>
            <a:ext cx="10509956" cy="507831"/>
          </a:xfrm>
        </p:spPr>
        <p:txBody>
          <a:bodyPr/>
          <a:lstStyle/>
          <a:p>
            <a:r>
              <a:rPr lang="da-DK" spc="300" noProof="0" dirty="0">
                <a:latin typeface="Obvia Expanded"/>
              </a:rPr>
              <a:t>DIGITALE</a:t>
            </a:r>
            <a:r>
              <a:rPr lang="da-DK" noProof="0" dirty="0">
                <a:latin typeface="Obvia Expanded"/>
              </a:rPr>
              <a:t> ORDSKYER</a:t>
            </a:r>
            <a:endParaRPr lang="da-DK" noProof="0" dirty="0"/>
          </a:p>
        </p:txBody>
      </p:sp>
      <p:sp>
        <p:nvSpPr>
          <p:cNvPr id="3" name="Subtitle 2">
            <a:extLst>
              <a:ext uri="{FF2B5EF4-FFF2-40B4-BE49-F238E27FC236}">
                <a16:creationId xmlns:a16="http://schemas.microsoft.com/office/drawing/2014/main" id="{CF7F2F59-7BEC-0B52-FF66-8E7091F07C1F}"/>
              </a:ext>
            </a:extLst>
          </p:cNvPr>
          <p:cNvSpPr>
            <a:spLocks noGrp="1"/>
          </p:cNvSpPr>
          <p:nvPr>
            <p:ph type="subTitle" idx="1"/>
          </p:nvPr>
        </p:nvSpPr>
        <p:spPr>
          <a:xfrm>
            <a:off x="1039762" y="2079153"/>
            <a:ext cx="8058056" cy="4555093"/>
          </a:xfrm>
        </p:spPr>
        <p:txBody>
          <a:bodyPr vert="horz" wrap="square" lIns="91440" tIns="45720" rIns="91440" bIns="45720" rtlCol="0" anchor="t">
            <a:spAutoFit/>
          </a:bodyPr>
          <a:lstStyle/>
          <a:p>
            <a:pPr>
              <a:lnSpc>
                <a:spcPct val="100000"/>
              </a:lnSpc>
            </a:pPr>
            <a:r>
              <a:rPr lang="da-DK" b="1" noProof="0" dirty="0">
                <a:latin typeface="Helvetica"/>
                <a:cs typeface="Helvetica"/>
              </a:rPr>
              <a:t>I grupper</a:t>
            </a:r>
            <a:r>
              <a:rPr lang="da-DK" noProof="0" dirty="0">
                <a:latin typeface="Helvetica"/>
                <a:cs typeface="Helvetica"/>
              </a:rPr>
              <a:t> på fire elever</a:t>
            </a:r>
            <a:r>
              <a:rPr lang="da-DK" dirty="0">
                <a:latin typeface="Helvetica"/>
                <a:cs typeface="Helvetica"/>
              </a:rPr>
              <a:t>:</a:t>
            </a:r>
            <a:endParaRPr lang="da-DK" noProof="0" dirty="0">
              <a:latin typeface="Helvetica"/>
              <a:cs typeface="Helvetica"/>
            </a:endParaRPr>
          </a:p>
          <a:p>
            <a:pPr marL="285750" indent="-285750">
              <a:lnSpc>
                <a:spcPct val="100000"/>
              </a:lnSpc>
              <a:buFont typeface="Arial,Sans-Serif"/>
              <a:buChar char="•"/>
            </a:pPr>
            <a:r>
              <a:rPr lang="da-DK" noProof="0" dirty="0">
                <a:latin typeface="Helvetica"/>
                <a:cs typeface="Helvetica"/>
              </a:rPr>
              <a:t>I skal være tage ordene fra jeres ordlistemindmap.  </a:t>
            </a:r>
          </a:p>
          <a:p>
            <a:pPr marL="285750" indent="-285750">
              <a:lnSpc>
                <a:spcPct val="100000"/>
              </a:lnSpc>
              <a:buFont typeface="Arial,Sans-Serif"/>
              <a:buChar char="•"/>
            </a:pPr>
            <a:r>
              <a:rPr lang="da-DK" noProof="0" dirty="0">
                <a:latin typeface="Helvetica"/>
                <a:cs typeface="Helvetica"/>
              </a:rPr>
              <a:t>Gå ind på Wordclods.com. Gå til Word list &gt; </a:t>
            </a:r>
            <a:r>
              <a:rPr lang="da-DK" noProof="0" dirty="0" err="1">
                <a:latin typeface="Helvetica"/>
                <a:cs typeface="Helvetica"/>
              </a:rPr>
              <a:t>Extract</a:t>
            </a:r>
            <a:r>
              <a:rPr lang="da-DK" noProof="0" dirty="0">
                <a:latin typeface="Helvetica"/>
                <a:cs typeface="Helvetica"/>
              </a:rPr>
              <a:t> </a:t>
            </a:r>
            <a:r>
              <a:rPr lang="da-DK" noProof="0" dirty="0" err="1">
                <a:latin typeface="Helvetica"/>
                <a:cs typeface="Helvetica"/>
              </a:rPr>
              <a:t>words</a:t>
            </a:r>
            <a:r>
              <a:rPr lang="da-DK" noProof="0" dirty="0">
                <a:latin typeface="Helvetica"/>
                <a:cs typeface="Helvetica"/>
              </a:rPr>
              <a:t> from </a:t>
            </a:r>
            <a:r>
              <a:rPr lang="da-DK" noProof="0" dirty="0" err="1">
                <a:latin typeface="Helvetica"/>
                <a:cs typeface="Helvetica"/>
              </a:rPr>
              <a:t>text</a:t>
            </a:r>
            <a:endParaRPr lang="da-DK" noProof="0" dirty="0">
              <a:latin typeface="Helvetica"/>
              <a:cs typeface="Helvetica"/>
            </a:endParaRPr>
          </a:p>
          <a:p>
            <a:pPr marL="285750" indent="-285750">
              <a:lnSpc>
                <a:spcPct val="100000"/>
              </a:lnSpc>
              <a:buFont typeface="Arial,Sans-Serif"/>
              <a:buChar char="•"/>
            </a:pPr>
            <a:r>
              <a:rPr lang="da-DK" noProof="0" dirty="0">
                <a:cs typeface="Helvetica"/>
              </a:rPr>
              <a:t>Indsæt alle ordene i tekstfeltet uden kommaer mellem. Har flere personer skrevet det samme ord, skal ordet også skrives flere gange i tekstfeltet</a:t>
            </a:r>
          </a:p>
          <a:p>
            <a:pPr marL="285750" indent="-285750">
              <a:lnSpc>
                <a:spcPct val="100000"/>
              </a:lnSpc>
              <a:buFont typeface="Arial,Sans-Serif"/>
              <a:buChar char="•"/>
            </a:pPr>
            <a:r>
              <a:rPr lang="da-DK" noProof="0" dirty="0">
                <a:cs typeface="Helvetica"/>
              </a:rPr>
              <a:t>Hvis I synes, der er ord, I gerne vil fremhæve ekstra, så skriv dem to, tre eller endnu flere gange for at gøre dem gradvist større</a:t>
            </a:r>
          </a:p>
          <a:p>
            <a:pPr marL="285750" indent="-285750">
              <a:lnSpc>
                <a:spcPct val="100000"/>
              </a:lnSpc>
              <a:buFont typeface="Arial,Sans-Serif"/>
              <a:buChar char="•"/>
            </a:pPr>
            <a:r>
              <a:rPr lang="da-DK" noProof="0" dirty="0">
                <a:cs typeface="Helvetica"/>
              </a:rPr>
              <a:t>Tilpas jeres ordsky, til I er tilfredse med udtrykket. Leg med farver, skrifttyper og form</a:t>
            </a:r>
          </a:p>
          <a:p>
            <a:pPr>
              <a:lnSpc>
                <a:spcPct val="100000"/>
              </a:lnSpc>
            </a:pPr>
            <a:r>
              <a:rPr lang="da-DK" b="1" noProof="0" dirty="0">
                <a:cs typeface="Helvetica"/>
              </a:rPr>
              <a:t>Fælles: </a:t>
            </a:r>
            <a:r>
              <a:rPr lang="da-DK" noProof="0" dirty="0">
                <a:cs typeface="Helvetica"/>
              </a:rPr>
              <a:t>Vis jeres ordsky for andre grupper. Er de "enige" med jer i jeres ordsky? </a:t>
            </a:r>
            <a:endParaRPr lang="da-DK" noProof="0" dirty="0"/>
          </a:p>
        </p:txBody>
      </p:sp>
      <p:pic>
        <p:nvPicPr>
          <p:cNvPr id="5" name="Graphic 4" descr="Ur med massiv udfyldning">
            <a:extLst>
              <a:ext uri="{FF2B5EF4-FFF2-40B4-BE49-F238E27FC236}">
                <a16:creationId xmlns:a16="http://schemas.microsoft.com/office/drawing/2014/main" id="{C9E8805F-199A-1C38-079B-B1B54FA494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5867" y="891357"/>
            <a:ext cx="403781" cy="388071"/>
          </a:xfrm>
          <a:prstGeom prst="rect">
            <a:avLst/>
          </a:prstGeom>
        </p:spPr>
      </p:pic>
      <p:sp>
        <p:nvSpPr>
          <p:cNvPr id="7" name="TextBox 6">
            <a:extLst>
              <a:ext uri="{FF2B5EF4-FFF2-40B4-BE49-F238E27FC236}">
                <a16:creationId xmlns:a16="http://schemas.microsoft.com/office/drawing/2014/main" id="{6D299E9F-B939-BF86-F098-A28971B9B4D7}"/>
              </a:ext>
            </a:extLst>
          </p:cNvPr>
          <p:cNvSpPr txBox="1"/>
          <p:nvPr/>
        </p:nvSpPr>
        <p:spPr>
          <a:xfrm>
            <a:off x="3509648" y="940873"/>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15 min.</a:t>
            </a:r>
          </a:p>
        </p:txBody>
      </p:sp>
      <p:pic>
        <p:nvPicPr>
          <p:cNvPr id="11" name="Graphic 10" descr="Dokument med massiv udfyldning">
            <a:extLst>
              <a:ext uri="{FF2B5EF4-FFF2-40B4-BE49-F238E27FC236}">
                <a16:creationId xmlns:a16="http://schemas.microsoft.com/office/drawing/2014/main" id="{112B840E-782F-4276-8120-550CAB6269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6579" y="2000566"/>
            <a:ext cx="474483" cy="443061"/>
          </a:xfrm>
          <a:prstGeom prst="rect">
            <a:avLst/>
          </a:prstGeom>
        </p:spPr>
      </p:pic>
      <p:sp>
        <p:nvSpPr>
          <p:cNvPr id="13" name="TextBox 12">
            <a:extLst>
              <a:ext uri="{FF2B5EF4-FFF2-40B4-BE49-F238E27FC236}">
                <a16:creationId xmlns:a16="http://schemas.microsoft.com/office/drawing/2014/main" id="{B43E51F3-C3CA-D928-E860-8817D25534F2}"/>
              </a:ext>
            </a:extLst>
          </p:cNvPr>
          <p:cNvSpPr txBox="1"/>
          <p:nvPr/>
        </p:nvSpPr>
        <p:spPr>
          <a:xfrm>
            <a:off x="9781061" y="2027346"/>
            <a:ext cx="42869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t> </a:t>
            </a:r>
            <a:r>
              <a:rPr lang="da-DK" sz="2000" b="1" noProof="0" dirty="0">
                <a:latin typeface="Helvetica"/>
                <a:cs typeface="Helvetica"/>
              </a:rPr>
              <a:t>ELEVARK</a:t>
            </a:r>
            <a:r>
              <a:rPr lang="da-DK" sz="2000" b="1" noProof="0" dirty="0"/>
              <a:t> </a:t>
            </a:r>
          </a:p>
        </p:txBody>
      </p:sp>
      <p:sp>
        <p:nvSpPr>
          <p:cNvPr id="15" name="TextBox 14">
            <a:extLst>
              <a:ext uri="{FF2B5EF4-FFF2-40B4-BE49-F238E27FC236}">
                <a16:creationId xmlns:a16="http://schemas.microsoft.com/office/drawing/2014/main" id="{2FA3B4F3-BAF9-9E89-D0BB-9422293FB04E}"/>
              </a:ext>
            </a:extLst>
          </p:cNvPr>
          <p:cNvSpPr txBox="1"/>
          <p:nvPr/>
        </p:nvSpPr>
        <p:spPr>
          <a:xfrm>
            <a:off x="9902004" y="2591667"/>
            <a:ext cx="2733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rPr>
              <a:t>ORDLISTEMINDMAP</a:t>
            </a:r>
            <a:endParaRPr lang="da-DK" sz="1600" noProof="0" dirty="0"/>
          </a:p>
        </p:txBody>
      </p:sp>
      <p:pic>
        <p:nvPicPr>
          <p:cNvPr id="6" name="Picture Placeholder 4" descr="Møde med massiv udfyldning">
            <a:extLst>
              <a:ext uri="{FF2B5EF4-FFF2-40B4-BE49-F238E27FC236}">
                <a16:creationId xmlns:a16="http://schemas.microsoft.com/office/drawing/2014/main" id="{0F49ECAA-3982-E96F-8E79-01AA4CC5A1C6}"/>
              </a:ext>
            </a:extLst>
          </p:cNvPr>
          <p:cNvPicPr>
            <a:picLocks noChangeAspect="1"/>
          </p:cNvPicPr>
          <p:nvPr/>
        </p:nvPicPr>
        <p:blipFill>
          <a:blip r:embed="rId7">
            <a:extLst>
              <a:ext uri="{96DAC541-7B7A-43D3-8B79-37D633B846F1}">
                <asvg:svgBlip xmlns:asvg="http://schemas.microsoft.com/office/drawing/2016/SVG/main" r:embed="rId8"/>
              </a:ext>
            </a:extLst>
          </a:blip>
          <a:srcRect l="983" r="983"/>
          <a:stretch/>
        </p:blipFill>
        <p:spPr>
          <a:xfrm>
            <a:off x="841022" y="769192"/>
            <a:ext cx="572081" cy="545740"/>
          </a:xfrm>
          <a:prstGeom prst="rect">
            <a:avLst/>
          </a:prstGeom>
        </p:spPr>
      </p:pic>
      <p:sp>
        <p:nvSpPr>
          <p:cNvPr id="10" name="Title 1">
            <a:extLst>
              <a:ext uri="{FF2B5EF4-FFF2-40B4-BE49-F238E27FC236}">
                <a16:creationId xmlns:a16="http://schemas.microsoft.com/office/drawing/2014/main" id="{8AE5B953-43A5-C71A-0FF6-DC47E74F6BCE}"/>
              </a:ext>
            </a:extLst>
          </p:cNvPr>
          <p:cNvSpPr txBox="1">
            <a:spLocks/>
          </p:cNvSpPr>
          <p:nvPr/>
        </p:nvSpPr>
        <p:spPr>
          <a:xfrm>
            <a:off x="1467256" y="910096"/>
            <a:ext cx="1988239"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000" b="0" i="0" kern="1200" spc="600">
                <a:solidFill>
                  <a:schemeClr val="tx1"/>
                </a:solidFill>
                <a:latin typeface="Obvia Expanded" panose="02000503040000020004" pitchFamily="2" charset="77"/>
                <a:ea typeface="+mj-ea"/>
                <a:cs typeface="+mj-cs"/>
              </a:defRPr>
            </a:lvl1pPr>
          </a:lstStyle>
          <a:p>
            <a:r>
              <a:rPr lang="da-DK" sz="2000" b="1" spc="0" noProof="0" dirty="0">
                <a:latin typeface="Helvetica" panose="020B0604020202020204" pitchFamily="34" charset="0"/>
                <a:cs typeface="Helvetica" panose="020B0604020202020204" pitchFamily="34" charset="0"/>
              </a:rPr>
              <a:t>AKTIVITET</a:t>
            </a:r>
          </a:p>
        </p:txBody>
      </p:sp>
      <p:sp>
        <p:nvSpPr>
          <p:cNvPr id="4" name="TextBox 7">
            <a:extLst>
              <a:ext uri="{FF2B5EF4-FFF2-40B4-BE49-F238E27FC236}">
                <a16:creationId xmlns:a16="http://schemas.microsoft.com/office/drawing/2014/main" id="{8EF71DC3-818A-4115-71C9-D87B4CA5690F}"/>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J</a:t>
            </a:r>
          </a:p>
        </p:txBody>
      </p:sp>
    </p:spTree>
    <p:extLst>
      <p:ext uri="{BB962C8B-B14F-4D97-AF65-F5344CB8AC3E}">
        <p14:creationId xmlns:p14="http://schemas.microsoft.com/office/powerpoint/2010/main" val="2889603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D765-4980-2C22-F058-7104BD318D49}"/>
              </a:ext>
            </a:extLst>
          </p:cNvPr>
          <p:cNvSpPr>
            <a:spLocks noGrp="1"/>
          </p:cNvSpPr>
          <p:nvPr>
            <p:ph type="ctrTitle"/>
          </p:nvPr>
        </p:nvSpPr>
        <p:spPr>
          <a:xfrm>
            <a:off x="1043168" y="1453515"/>
            <a:ext cx="10509956" cy="507831"/>
          </a:xfrm>
        </p:spPr>
        <p:txBody>
          <a:bodyPr/>
          <a:lstStyle/>
          <a:p>
            <a:r>
              <a:rPr lang="en-US" spc="300" dirty="0">
                <a:latin typeface="Obvia Expanded"/>
              </a:rPr>
              <a:t>QUIZ OM STROKE</a:t>
            </a:r>
            <a:endParaRPr lang="en-US" spc="300" dirty="0"/>
          </a:p>
        </p:txBody>
      </p:sp>
      <p:pic>
        <p:nvPicPr>
          <p:cNvPr id="5" name="Graphic 4" descr="Ur med massiv udfyldning">
            <a:extLst>
              <a:ext uri="{FF2B5EF4-FFF2-40B4-BE49-F238E27FC236}">
                <a16:creationId xmlns:a16="http://schemas.microsoft.com/office/drawing/2014/main" id="{C81535FB-8351-4AA0-63FB-D448AE28C9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76219" y="854006"/>
            <a:ext cx="403781" cy="388071"/>
          </a:xfrm>
          <a:prstGeom prst="rect">
            <a:avLst/>
          </a:prstGeom>
        </p:spPr>
      </p:pic>
      <p:sp>
        <p:nvSpPr>
          <p:cNvPr id="7" name="TextBox 6">
            <a:extLst>
              <a:ext uri="{FF2B5EF4-FFF2-40B4-BE49-F238E27FC236}">
                <a16:creationId xmlns:a16="http://schemas.microsoft.com/office/drawing/2014/main" id="{A534067A-C699-37B1-83BA-46DBAB6CF334}"/>
              </a:ext>
            </a:extLst>
          </p:cNvPr>
          <p:cNvSpPr txBox="1"/>
          <p:nvPr/>
        </p:nvSpPr>
        <p:spPr>
          <a:xfrm>
            <a:off x="3817768" y="914251"/>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Helvetica"/>
                <a:cs typeface="Helvetica"/>
              </a:rPr>
              <a:t>10 min.</a:t>
            </a:r>
          </a:p>
        </p:txBody>
      </p:sp>
      <p:pic>
        <p:nvPicPr>
          <p:cNvPr id="6" name="Picture Placeholder 4" descr="Møde med massiv udfyldning">
            <a:extLst>
              <a:ext uri="{FF2B5EF4-FFF2-40B4-BE49-F238E27FC236}">
                <a16:creationId xmlns:a16="http://schemas.microsoft.com/office/drawing/2014/main" id="{46013DF3-7144-5C1A-870C-4773F20B813A}"/>
              </a:ext>
            </a:extLst>
          </p:cNvPr>
          <p:cNvPicPr>
            <a:picLocks noChangeAspect="1"/>
          </p:cNvPicPr>
          <p:nvPr/>
        </p:nvPicPr>
        <p:blipFill>
          <a:blip r:embed="rId5">
            <a:extLst>
              <a:ext uri="{96DAC541-7B7A-43D3-8B79-37D633B846F1}">
                <asvg:svgBlip xmlns:asvg="http://schemas.microsoft.com/office/drawing/2016/SVG/main" r:embed="rId6"/>
              </a:ext>
            </a:extLst>
          </a:blip>
          <a:srcRect l="983" r="983"/>
          <a:stretch/>
        </p:blipFill>
        <p:spPr>
          <a:xfrm>
            <a:off x="1043168" y="775172"/>
            <a:ext cx="553216" cy="545740"/>
          </a:xfrm>
          <a:prstGeom prst="rect">
            <a:avLst/>
          </a:prstGeom>
        </p:spPr>
      </p:pic>
      <p:sp>
        <p:nvSpPr>
          <p:cNvPr id="4" name="TextBox 7">
            <a:extLst>
              <a:ext uri="{FF2B5EF4-FFF2-40B4-BE49-F238E27FC236}">
                <a16:creationId xmlns:a16="http://schemas.microsoft.com/office/drawing/2014/main" id="{BF5C93F2-B3CC-250F-F23E-164B571D5E22}"/>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a:t>
            </a:r>
            <a:r>
              <a:rPr lang="da-DK" dirty="0">
                <a:latin typeface="Obvia Expanded"/>
              </a:rPr>
              <a:t>P</a:t>
            </a:r>
            <a:endParaRPr lang="da-DK" noProof="0" dirty="0">
              <a:latin typeface="Obvia Expanded"/>
            </a:endParaRPr>
          </a:p>
        </p:txBody>
      </p:sp>
      <p:sp>
        <p:nvSpPr>
          <p:cNvPr id="10" name="Rektangel 9">
            <a:extLst>
              <a:ext uri="{FF2B5EF4-FFF2-40B4-BE49-F238E27FC236}">
                <a16:creationId xmlns:a16="http://schemas.microsoft.com/office/drawing/2014/main" id="{345F68DB-9CC5-C6D7-A7A8-E54EDF0FF493}"/>
              </a:ext>
            </a:extLst>
          </p:cNvPr>
          <p:cNvSpPr/>
          <p:nvPr/>
        </p:nvSpPr>
        <p:spPr>
          <a:xfrm>
            <a:off x="1043168" y="2272798"/>
            <a:ext cx="7315544" cy="13575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12" name="Tekstfelt 11">
            <a:extLst>
              <a:ext uri="{FF2B5EF4-FFF2-40B4-BE49-F238E27FC236}">
                <a16:creationId xmlns:a16="http://schemas.microsoft.com/office/drawing/2014/main" id="{ECC7148E-D091-772C-A2A0-06CF82B9486C}"/>
              </a:ext>
            </a:extLst>
          </p:cNvPr>
          <p:cNvSpPr txBox="1"/>
          <p:nvPr/>
        </p:nvSpPr>
        <p:spPr>
          <a:xfrm>
            <a:off x="1215711" y="2535142"/>
            <a:ext cx="6097604" cy="646331"/>
          </a:xfrm>
          <a:prstGeom prst="rect">
            <a:avLst/>
          </a:prstGeom>
          <a:noFill/>
        </p:spPr>
        <p:txBody>
          <a:bodyPr wrap="square">
            <a:spAutoFit/>
          </a:bodyPr>
          <a:lstStyle/>
          <a:p>
            <a:r>
              <a:rPr lang="da-DK" sz="1800" b="1" dirty="0"/>
              <a:t>Alene: </a:t>
            </a:r>
            <a:r>
              <a:rPr lang="da-DK" sz="1800" dirty="0"/>
              <a:t>Som opsamling på forløbet skal </a:t>
            </a:r>
            <a:r>
              <a:rPr lang="da-DK" dirty="0"/>
              <a:t>I</a:t>
            </a:r>
            <a:r>
              <a:rPr lang="da-DK" sz="1800" dirty="0"/>
              <a:t> nu lave en quiz om </a:t>
            </a:r>
            <a:r>
              <a:rPr lang="da-DK" dirty="0"/>
              <a:t>stroke</a:t>
            </a:r>
            <a:r>
              <a:rPr lang="da-DK" sz="1800" dirty="0"/>
              <a:t>.</a:t>
            </a:r>
          </a:p>
        </p:txBody>
      </p:sp>
      <p:pic>
        <p:nvPicPr>
          <p:cNvPr id="13" name="Graphic 8" descr="Dokument med massiv udfyldning">
            <a:extLst>
              <a:ext uri="{FF2B5EF4-FFF2-40B4-BE49-F238E27FC236}">
                <a16:creationId xmlns:a16="http://schemas.microsoft.com/office/drawing/2014/main" id="{3671A62D-A556-767F-554B-0CA39E1524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3123" y="2236192"/>
            <a:ext cx="474483" cy="443061"/>
          </a:xfrm>
          <a:prstGeom prst="rect">
            <a:avLst/>
          </a:prstGeom>
        </p:spPr>
      </p:pic>
      <p:sp>
        <p:nvSpPr>
          <p:cNvPr id="14" name="TextBox 10">
            <a:extLst>
              <a:ext uri="{FF2B5EF4-FFF2-40B4-BE49-F238E27FC236}">
                <a16:creationId xmlns:a16="http://schemas.microsoft.com/office/drawing/2014/main" id="{1435D857-2F41-9CC3-8802-26B072396628}"/>
              </a:ext>
            </a:extLst>
          </p:cNvPr>
          <p:cNvSpPr txBox="1"/>
          <p:nvPr/>
        </p:nvSpPr>
        <p:spPr>
          <a:xfrm>
            <a:off x="9187606" y="227279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sp>
        <p:nvSpPr>
          <p:cNvPr id="15" name="TextBox 12">
            <a:extLst>
              <a:ext uri="{FF2B5EF4-FFF2-40B4-BE49-F238E27FC236}">
                <a16:creationId xmlns:a16="http://schemas.microsoft.com/office/drawing/2014/main" id="{AB814B9E-5625-8207-FE2F-4E5B110CDF84}"/>
              </a:ext>
            </a:extLst>
          </p:cNvPr>
          <p:cNvSpPr txBox="1"/>
          <p:nvPr/>
        </p:nvSpPr>
        <p:spPr>
          <a:xfrm>
            <a:off x="8778714" y="2689031"/>
            <a:ext cx="30254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panose="020B0604020202020204" pitchFamily="34" charset="0"/>
                <a:cs typeface="Helvetica" panose="020B0604020202020204" pitchFamily="34" charset="0"/>
              </a:rPr>
              <a:t>QUIZ OM STROKE</a:t>
            </a:r>
          </a:p>
        </p:txBody>
      </p:sp>
      <p:sp>
        <p:nvSpPr>
          <p:cNvPr id="16" name="TextBox 4">
            <a:extLst>
              <a:ext uri="{FF2B5EF4-FFF2-40B4-BE49-F238E27FC236}">
                <a16:creationId xmlns:a16="http://schemas.microsoft.com/office/drawing/2014/main" id="{8B1E463A-B1C8-1073-C178-BE6BE332FB1D}"/>
              </a:ext>
            </a:extLst>
          </p:cNvPr>
          <p:cNvSpPr txBox="1"/>
          <p:nvPr/>
        </p:nvSpPr>
        <p:spPr>
          <a:xfrm>
            <a:off x="1614667" y="847987"/>
            <a:ext cx="15975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dirty="0">
                <a:latin typeface="Helvetica" panose="020B0604020202020204" pitchFamily="34" charset="0"/>
                <a:cs typeface="Helvetica" panose="020B0604020202020204" pitchFamily="34" charset="0"/>
              </a:rPr>
              <a:t>AKTIVITET</a:t>
            </a:r>
          </a:p>
        </p:txBody>
      </p:sp>
    </p:spTree>
    <p:extLst>
      <p:ext uri="{BB962C8B-B14F-4D97-AF65-F5344CB8AC3E}">
        <p14:creationId xmlns:p14="http://schemas.microsoft.com/office/powerpoint/2010/main" val="371359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F00-BAE6-5199-0BA7-D2D27FE170E9}"/>
              </a:ext>
            </a:extLst>
          </p:cNvPr>
          <p:cNvSpPr>
            <a:spLocks noGrp="1"/>
          </p:cNvSpPr>
          <p:nvPr>
            <p:ph type="ctrTitle"/>
          </p:nvPr>
        </p:nvSpPr>
        <p:spPr>
          <a:xfrm>
            <a:off x="1112420" y="1284598"/>
            <a:ext cx="2537230" cy="507831"/>
          </a:xfrm>
        </p:spPr>
        <p:txBody>
          <a:bodyPr/>
          <a:lstStyle/>
          <a:p>
            <a:r>
              <a:rPr lang="da-DK" spc="300" noProof="0" dirty="0">
                <a:latin typeface="Obvia Expanded"/>
              </a:rPr>
              <a:t>SITUATION</a:t>
            </a:r>
            <a:endParaRPr lang="da-DK" spc="300" noProof="0" dirty="0"/>
          </a:p>
        </p:txBody>
      </p:sp>
      <p:sp>
        <p:nvSpPr>
          <p:cNvPr id="3" name="Subtitle 2">
            <a:extLst>
              <a:ext uri="{FF2B5EF4-FFF2-40B4-BE49-F238E27FC236}">
                <a16:creationId xmlns:a16="http://schemas.microsoft.com/office/drawing/2014/main" id="{716B6F64-22B9-4019-5FE2-3D5992F741CC}"/>
              </a:ext>
            </a:extLst>
          </p:cNvPr>
          <p:cNvSpPr>
            <a:spLocks noGrp="1"/>
          </p:cNvSpPr>
          <p:nvPr>
            <p:ph type="subTitle" idx="1"/>
          </p:nvPr>
        </p:nvSpPr>
        <p:spPr>
          <a:xfrm>
            <a:off x="1122857" y="2332986"/>
            <a:ext cx="9727080" cy="2144177"/>
          </a:xfrm>
        </p:spPr>
        <p:txBody>
          <a:bodyPr vert="horz" wrap="square" lIns="91440" tIns="45720" rIns="91440" bIns="45720" rtlCol="0" anchor="t">
            <a:spAutoFit/>
          </a:bodyPr>
          <a:lstStyle/>
          <a:p>
            <a:pPr>
              <a:lnSpc>
                <a:spcPct val="100000"/>
              </a:lnSpc>
            </a:pPr>
            <a:r>
              <a:rPr lang="da-DK" i="1" noProof="0" dirty="0">
                <a:latin typeface="Helvetica"/>
                <a:cs typeface="Helvetica"/>
              </a:rPr>
              <a:t>Forestil jer, at I er tre venner, der er med til Jonathans 13-års familiefødselsdag. </a:t>
            </a:r>
          </a:p>
          <a:p>
            <a:pPr>
              <a:lnSpc>
                <a:spcPct val="100000"/>
              </a:lnSpc>
            </a:pPr>
            <a:r>
              <a:rPr lang="da-DK" i="1" noProof="0" dirty="0">
                <a:latin typeface="Helvetica"/>
                <a:cs typeface="Helvetica"/>
              </a:rPr>
              <a:t>I sidder og drikker kakao og spiser lagkage. </a:t>
            </a:r>
          </a:p>
          <a:p>
            <a:pPr>
              <a:lnSpc>
                <a:spcPct val="100000"/>
              </a:lnSpc>
            </a:pPr>
            <a:r>
              <a:rPr lang="da-DK" i="1" noProof="0" dirty="0">
                <a:latin typeface="Helvetica"/>
                <a:cs typeface="Helvetica"/>
              </a:rPr>
              <a:t>Jonathans bedstefar fortæller en sjov historie om dengang, han var barn. </a:t>
            </a:r>
          </a:p>
          <a:p>
            <a:pPr>
              <a:lnSpc>
                <a:spcPct val="100000"/>
              </a:lnSpc>
            </a:pPr>
            <a:r>
              <a:rPr lang="da-DK" i="1" noProof="0" dirty="0">
                <a:latin typeface="Helvetica"/>
                <a:cs typeface="Helvetica"/>
              </a:rPr>
              <a:t>Lige pludselig lægger I mærke til, at historien ikke rigtig hænger sammen mere. </a:t>
            </a:r>
          </a:p>
          <a:p>
            <a:pPr>
              <a:lnSpc>
                <a:spcPct val="100000"/>
              </a:lnSpc>
            </a:pPr>
            <a:r>
              <a:rPr lang="da-DK" i="1" noProof="0" dirty="0">
                <a:latin typeface="Helvetica"/>
                <a:cs typeface="Helvetica"/>
              </a:rPr>
              <a:t>Bedstefar kludrer i ordene, så I ikke længere kan forstå det, han siger.</a:t>
            </a:r>
            <a:endParaRPr lang="da-DK" i="1" noProof="0" dirty="0"/>
          </a:p>
        </p:txBody>
      </p:sp>
      <p:pic>
        <p:nvPicPr>
          <p:cNvPr id="5" name="Graphic 4" descr="Person, der får en idé med massiv udfyldning">
            <a:extLst>
              <a:ext uri="{FF2B5EF4-FFF2-40B4-BE49-F238E27FC236}">
                <a16:creationId xmlns:a16="http://schemas.microsoft.com/office/drawing/2014/main" id="{BE1AEB79-FE72-1AA4-6227-BF44B83A49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687" y="885635"/>
            <a:ext cx="914400" cy="914400"/>
          </a:xfrm>
          <a:prstGeom prst="rect">
            <a:avLst/>
          </a:prstGeom>
        </p:spPr>
      </p:pic>
      <p:pic>
        <p:nvPicPr>
          <p:cNvPr id="7" name="Graphic 6" descr="Ur med massiv udfyldning">
            <a:extLst>
              <a:ext uri="{FF2B5EF4-FFF2-40B4-BE49-F238E27FC236}">
                <a16:creationId xmlns:a16="http://schemas.microsoft.com/office/drawing/2014/main" id="{2FB8CE0E-F8DE-A2B2-8E99-CE7AEAB73F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88639" y="1344699"/>
            <a:ext cx="345846" cy="320491"/>
          </a:xfrm>
          <a:prstGeom prst="rect">
            <a:avLst/>
          </a:prstGeom>
        </p:spPr>
      </p:pic>
      <p:sp>
        <p:nvSpPr>
          <p:cNvPr id="9" name="TextBox 8">
            <a:extLst>
              <a:ext uri="{FF2B5EF4-FFF2-40B4-BE49-F238E27FC236}">
                <a16:creationId xmlns:a16="http://schemas.microsoft.com/office/drawing/2014/main" id="{628518A0-AB52-D67A-3825-F596F39D45E9}"/>
              </a:ext>
            </a:extLst>
          </p:cNvPr>
          <p:cNvSpPr txBox="1"/>
          <p:nvPr/>
        </p:nvSpPr>
        <p:spPr>
          <a:xfrm>
            <a:off x="3730846" y="1350903"/>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5 min.</a:t>
            </a:r>
          </a:p>
        </p:txBody>
      </p:sp>
      <p:sp>
        <p:nvSpPr>
          <p:cNvPr id="8" name="TextBox 7">
            <a:extLst>
              <a:ext uri="{FF2B5EF4-FFF2-40B4-BE49-F238E27FC236}">
                <a16:creationId xmlns:a16="http://schemas.microsoft.com/office/drawing/2014/main" id="{F7F0B212-7E4B-9F14-6AD6-BCDA88CBC4E4}"/>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3865274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5">
            <a:extLst>
              <a:ext uri="{FF2B5EF4-FFF2-40B4-BE49-F238E27FC236}">
                <a16:creationId xmlns:a16="http://schemas.microsoft.com/office/drawing/2014/main" id="{552BE9E8-B5FD-493E-37F7-05661174B1A7}"/>
              </a:ext>
            </a:extLst>
          </p:cNvPr>
          <p:cNvSpPr/>
          <p:nvPr/>
        </p:nvSpPr>
        <p:spPr>
          <a:xfrm>
            <a:off x="1146522" y="2392258"/>
            <a:ext cx="9889992" cy="22658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72527C35-D485-B400-2233-1CBAC085FA7B}"/>
              </a:ext>
            </a:extLst>
          </p:cNvPr>
          <p:cNvSpPr>
            <a:spLocks noGrp="1"/>
          </p:cNvSpPr>
          <p:nvPr>
            <p:ph type="ctrTitle"/>
          </p:nvPr>
        </p:nvSpPr>
        <p:spPr>
          <a:xfrm>
            <a:off x="1080911" y="1119968"/>
            <a:ext cx="10509956" cy="507831"/>
          </a:xfrm>
        </p:spPr>
        <p:txBody>
          <a:bodyPr/>
          <a:lstStyle/>
          <a:p>
            <a:r>
              <a:rPr lang="da-DK" spc="300" noProof="0" dirty="0">
                <a:latin typeface="Obvia Expanded"/>
              </a:rPr>
              <a:t>REFLEKSION</a:t>
            </a:r>
            <a:endParaRPr lang="da-DK" spc="300" noProof="0" dirty="0"/>
          </a:p>
        </p:txBody>
      </p:sp>
      <p:sp>
        <p:nvSpPr>
          <p:cNvPr id="3" name="Subtitle 2">
            <a:extLst>
              <a:ext uri="{FF2B5EF4-FFF2-40B4-BE49-F238E27FC236}">
                <a16:creationId xmlns:a16="http://schemas.microsoft.com/office/drawing/2014/main" id="{C3644FB3-D964-A86F-D3AC-37D6E67DBC98}"/>
              </a:ext>
            </a:extLst>
          </p:cNvPr>
          <p:cNvSpPr>
            <a:spLocks noGrp="1"/>
          </p:cNvSpPr>
          <p:nvPr>
            <p:ph type="subTitle" idx="1"/>
          </p:nvPr>
        </p:nvSpPr>
        <p:spPr>
          <a:xfrm>
            <a:off x="1532965" y="2663380"/>
            <a:ext cx="9117106" cy="1579920"/>
          </a:xfrm>
        </p:spPr>
        <p:txBody>
          <a:bodyPr vert="horz" wrap="square" lIns="91440" tIns="45720" rIns="91440" bIns="45720" rtlCol="0" anchor="t">
            <a:spAutoFit/>
          </a:bodyPr>
          <a:lstStyle/>
          <a:p>
            <a:pPr>
              <a:lnSpc>
                <a:spcPct val="100000"/>
              </a:lnSpc>
            </a:pPr>
            <a:r>
              <a:rPr lang="da-DK" b="1" noProof="0" dirty="0">
                <a:latin typeface="Helvetica"/>
                <a:cs typeface="Helvetica"/>
              </a:rPr>
              <a:t>Alene: </a:t>
            </a:r>
            <a:r>
              <a:rPr lang="da-DK" noProof="0" dirty="0">
                <a:latin typeface="Helvetica"/>
                <a:cs typeface="Helvetica"/>
              </a:rPr>
              <a:t>Når I har læst situationen, kan du overveje, hvad der kan være galt? Hvad ville du gøre, hvis du oplevede en person, der </a:t>
            </a:r>
            <a:r>
              <a:rPr lang="da-DK" dirty="0">
                <a:latin typeface="Helvetica"/>
                <a:cs typeface="Helvetica"/>
              </a:rPr>
              <a:t>opførte sig sådan</a:t>
            </a:r>
            <a:r>
              <a:rPr lang="da-DK" noProof="0" dirty="0">
                <a:latin typeface="Helvetica"/>
                <a:cs typeface="Helvetica"/>
              </a:rPr>
              <a:t>?</a:t>
            </a:r>
            <a:endParaRPr lang="da-DK" noProof="0" dirty="0">
              <a:cs typeface="Helvetica"/>
            </a:endParaRPr>
          </a:p>
          <a:p>
            <a:pPr>
              <a:lnSpc>
                <a:spcPct val="100000"/>
              </a:lnSpc>
            </a:pPr>
            <a:r>
              <a:rPr lang="da-DK" b="1" noProof="0" dirty="0">
                <a:latin typeface="Helvetica"/>
                <a:cs typeface="Helvetica"/>
              </a:rPr>
              <a:t>To og to:</a:t>
            </a:r>
            <a:r>
              <a:rPr lang="da-DK" noProof="0" dirty="0">
                <a:latin typeface="Helvetica"/>
                <a:cs typeface="Helvetica"/>
              </a:rPr>
              <a:t> Tal med din sidemakker om jeres overvejelser.</a:t>
            </a:r>
            <a:endParaRPr lang="da-DK" noProof="0" dirty="0">
              <a:cs typeface="Helvetica"/>
            </a:endParaRPr>
          </a:p>
          <a:p>
            <a:pPr>
              <a:lnSpc>
                <a:spcPct val="100000"/>
              </a:lnSpc>
            </a:pPr>
            <a:r>
              <a:rPr lang="da-DK" b="1" noProof="0" dirty="0">
                <a:latin typeface="Helvetica"/>
                <a:cs typeface="Helvetica"/>
              </a:rPr>
              <a:t>Fælles:</a:t>
            </a:r>
            <a:r>
              <a:rPr lang="da-DK" noProof="0" dirty="0">
                <a:latin typeface="Helvetica"/>
                <a:cs typeface="Helvetica"/>
              </a:rPr>
              <a:t> Del overvejelserne med resten af klassen. </a:t>
            </a:r>
            <a:endParaRPr lang="da-DK" noProof="0" dirty="0">
              <a:latin typeface="Helvetica"/>
            </a:endParaRPr>
          </a:p>
        </p:txBody>
      </p:sp>
      <p:pic>
        <p:nvPicPr>
          <p:cNvPr id="7" name="Graphic 6" descr="Ur med massiv udfyldning">
            <a:extLst>
              <a:ext uri="{FF2B5EF4-FFF2-40B4-BE49-F238E27FC236}">
                <a16:creationId xmlns:a16="http://schemas.microsoft.com/office/drawing/2014/main" id="{A45F8F81-8B19-C193-2C45-ED91098226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2900" y="1195829"/>
            <a:ext cx="345846" cy="320491"/>
          </a:xfrm>
          <a:prstGeom prst="rect">
            <a:avLst/>
          </a:prstGeom>
        </p:spPr>
      </p:pic>
      <p:sp>
        <p:nvSpPr>
          <p:cNvPr id="9" name="TextBox 8">
            <a:extLst>
              <a:ext uri="{FF2B5EF4-FFF2-40B4-BE49-F238E27FC236}">
                <a16:creationId xmlns:a16="http://schemas.microsoft.com/office/drawing/2014/main" id="{96D5BB47-D003-1519-D244-1F505706AD81}"/>
              </a:ext>
            </a:extLst>
          </p:cNvPr>
          <p:cNvSpPr txBox="1"/>
          <p:nvPr/>
        </p:nvSpPr>
        <p:spPr>
          <a:xfrm>
            <a:off x="4148746" y="1206012"/>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5 min.</a:t>
            </a:r>
          </a:p>
        </p:txBody>
      </p:sp>
      <p:pic>
        <p:nvPicPr>
          <p:cNvPr id="6" name="Graphic 5" descr="Hoved med tandhjul med massiv udfyldning">
            <a:extLst>
              <a:ext uri="{FF2B5EF4-FFF2-40B4-BE49-F238E27FC236}">
                <a16:creationId xmlns:a16="http://schemas.microsoft.com/office/drawing/2014/main" id="{5AFD11EA-CEC4-C46C-659F-8C4CF6D42A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345" y="1019699"/>
            <a:ext cx="601251" cy="705633"/>
          </a:xfrm>
          <a:prstGeom prst="rect">
            <a:avLst/>
          </a:prstGeom>
        </p:spPr>
      </p:pic>
      <p:sp>
        <p:nvSpPr>
          <p:cNvPr id="8" name="TextBox 7">
            <a:extLst>
              <a:ext uri="{FF2B5EF4-FFF2-40B4-BE49-F238E27FC236}">
                <a16:creationId xmlns:a16="http://schemas.microsoft.com/office/drawing/2014/main" id="{1982DC3F-2C33-E3F6-4225-291BE25B2901}"/>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18993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3">
            <a:extLst>
              <a:ext uri="{FF2B5EF4-FFF2-40B4-BE49-F238E27FC236}">
                <a16:creationId xmlns:a16="http://schemas.microsoft.com/office/drawing/2014/main" id="{9B4282EC-6797-CF21-F8A6-B30CDA5E012C}"/>
              </a:ext>
            </a:extLst>
          </p:cNvPr>
          <p:cNvSpPr/>
          <p:nvPr/>
        </p:nvSpPr>
        <p:spPr>
          <a:xfrm>
            <a:off x="8362004" y="3723911"/>
            <a:ext cx="2903170" cy="29129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6" name="Ellipse 3">
            <a:extLst>
              <a:ext uri="{FF2B5EF4-FFF2-40B4-BE49-F238E27FC236}">
                <a16:creationId xmlns:a16="http://schemas.microsoft.com/office/drawing/2014/main" id="{8FCB67D5-A14B-1E0A-2810-18A1AFEB5116}"/>
              </a:ext>
            </a:extLst>
          </p:cNvPr>
          <p:cNvSpPr/>
          <p:nvPr/>
        </p:nvSpPr>
        <p:spPr>
          <a:xfrm>
            <a:off x="753006" y="3723912"/>
            <a:ext cx="2903170" cy="29129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11" name="Rektangel 5">
            <a:extLst>
              <a:ext uri="{FF2B5EF4-FFF2-40B4-BE49-F238E27FC236}">
                <a16:creationId xmlns:a16="http://schemas.microsoft.com/office/drawing/2014/main" id="{BC367BA7-978B-BF99-0BBD-9D98E21CF0C1}"/>
              </a:ext>
            </a:extLst>
          </p:cNvPr>
          <p:cNvSpPr/>
          <p:nvPr/>
        </p:nvSpPr>
        <p:spPr>
          <a:xfrm>
            <a:off x="843507" y="1911638"/>
            <a:ext cx="10676757" cy="15677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81BEF7EB-C6F6-B3A2-6C81-4430C9A9D3BE}"/>
              </a:ext>
            </a:extLst>
          </p:cNvPr>
          <p:cNvSpPr>
            <a:spLocks noGrp="1"/>
          </p:cNvSpPr>
          <p:nvPr>
            <p:ph type="ctrTitle"/>
          </p:nvPr>
        </p:nvSpPr>
        <p:spPr>
          <a:xfrm>
            <a:off x="855133" y="1147914"/>
            <a:ext cx="10509956" cy="507831"/>
          </a:xfrm>
        </p:spPr>
        <p:txBody>
          <a:bodyPr/>
          <a:lstStyle/>
          <a:p>
            <a:r>
              <a:rPr lang="da-DK" spc="300" noProof="0" dirty="0">
                <a:latin typeface="Obvia Expanded"/>
              </a:rPr>
              <a:t>ØVELSE</a:t>
            </a:r>
            <a:r>
              <a:rPr lang="da-DK" noProof="0" dirty="0">
                <a:latin typeface="Obvia Expanded"/>
              </a:rPr>
              <a:t> </a:t>
            </a:r>
            <a:endParaRPr lang="da-DK" noProof="0" dirty="0"/>
          </a:p>
        </p:txBody>
      </p:sp>
      <p:sp>
        <p:nvSpPr>
          <p:cNvPr id="3" name="Subtitle 2">
            <a:extLst>
              <a:ext uri="{FF2B5EF4-FFF2-40B4-BE49-F238E27FC236}">
                <a16:creationId xmlns:a16="http://schemas.microsoft.com/office/drawing/2014/main" id="{8CC536F0-16CA-9FAC-FD1E-8D7F033DFC99}"/>
              </a:ext>
            </a:extLst>
          </p:cNvPr>
          <p:cNvSpPr>
            <a:spLocks noGrp="1"/>
          </p:cNvSpPr>
          <p:nvPr>
            <p:ph type="subTitle" idx="1"/>
          </p:nvPr>
        </p:nvSpPr>
        <p:spPr>
          <a:xfrm>
            <a:off x="1098595" y="2090694"/>
            <a:ext cx="10166579" cy="1143903"/>
          </a:xfrm>
        </p:spPr>
        <p:txBody>
          <a:bodyPr vert="horz" wrap="square" lIns="91440" tIns="45720" rIns="91440" bIns="45720" rtlCol="0" anchor="t">
            <a:spAutoFit/>
          </a:bodyPr>
          <a:lstStyle/>
          <a:p>
            <a:pPr>
              <a:lnSpc>
                <a:spcPct val="100000"/>
              </a:lnSpc>
            </a:pPr>
            <a:r>
              <a:rPr lang="da-DK" b="1" noProof="0" dirty="0">
                <a:solidFill>
                  <a:srgbClr val="000000"/>
                </a:solidFill>
                <a:latin typeface="Helvetica"/>
                <a:cs typeface="Helvetica"/>
              </a:rPr>
              <a:t>Fælles: </a:t>
            </a:r>
            <a:r>
              <a:rPr lang="da-DK" noProof="0" dirty="0">
                <a:solidFill>
                  <a:srgbClr val="000000"/>
                </a:solidFill>
                <a:latin typeface="Helvetica"/>
                <a:cs typeface="Helvetica"/>
              </a:rPr>
              <a:t>For at finde ud af, hvad I ved om stroke, skal I fordele jer på en (usynlig) linje med et udsagn i hver ende. Stil dig tættest på det udsagn, du er mest enig i. </a:t>
            </a:r>
            <a:endParaRPr lang="da-DK" noProof="0" dirty="0">
              <a:latin typeface="Helvetica"/>
              <a:cs typeface="Helvetica"/>
            </a:endParaRPr>
          </a:p>
          <a:p>
            <a:pPr>
              <a:lnSpc>
                <a:spcPct val="100000"/>
              </a:lnSpc>
            </a:pPr>
            <a:r>
              <a:rPr lang="da-DK" noProof="0" dirty="0">
                <a:solidFill>
                  <a:srgbClr val="000000"/>
                </a:solidFill>
                <a:latin typeface="Helvetica"/>
                <a:cs typeface="Helvetica"/>
              </a:rPr>
              <a:t>Fortæl på skift, hvilke erfaringer og oplevelser </a:t>
            </a:r>
            <a:r>
              <a:rPr lang="da-DK" dirty="0">
                <a:solidFill>
                  <a:srgbClr val="000000"/>
                </a:solidFill>
                <a:latin typeface="Helvetica"/>
                <a:cs typeface="Helvetica"/>
              </a:rPr>
              <a:t>I har med</a:t>
            </a:r>
            <a:r>
              <a:rPr lang="da-DK" noProof="0" dirty="0">
                <a:solidFill>
                  <a:srgbClr val="000000"/>
                </a:solidFill>
                <a:latin typeface="Helvetica"/>
                <a:cs typeface="Helvetica"/>
              </a:rPr>
              <a:t> stroke.</a:t>
            </a:r>
            <a:endParaRPr lang="da-DK" noProof="0" dirty="0">
              <a:latin typeface="Helvetica"/>
            </a:endParaRPr>
          </a:p>
        </p:txBody>
      </p:sp>
      <p:pic>
        <p:nvPicPr>
          <p:cNvPr id="5" name="Picture Placeholder 4" descr="Møde med massiv udfyldning">
            <a:extLst>
              <a:ext uri="{FF2B5EF4-FFF2-40B4-BE49-F238E27FC236}">
                <a16:creationId xmlns:a16="http://schemas.microsoft.com/office/drawing/2014/main" id="{D8CFD602-6E2D-DE86-7D4D-2D52345A43FB}"/>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290456" y="1110005"/>
            <a:ext cx="553051" cy="545740"/>
          </a:xfrm>
          <a:prstGeom prst="rect">
            <a:avLst/>
          </a:prstGeom>
        </p:spPr>
      </p:pic>
      <p:pic>
        <p:nvPicPr>
          <p:cNvPr id="7" name="Graphic 6" descr="Ur med massiv udfyldning">
            <a:extLst>
              <a:ext uri="{FF2B5EF4-FFF2-40B4-BE49-F238E27FC236}">
                <a16:creationId xmlns:a16="http://schemas.microsoft.com/office/drawing/2014/main" id="{FE3E7B96-E163-B76E-8C57-CAFD7A0084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9331" y="1211360"/>
            <a:ext cx="403781" cy="388071"/>
          </a:xfrm>
          <a:prstGeom prst="rect">
            <a:avLst/>
          </a:prstGeom>
        </p:spPr>
      </p:pic>
      <p:sp>
        <p:nvSpPr>
          <p:cNvPr id="9" name="TextBox 8">
            <a:extLst>
              <a:ext uri="{FF2B5EF4-FFF2-40B4-BE49-F238E27FC236}">
                <a16:creationId xmlns:a16="http://schemas.microsoft.com/office/drawing/2014/main" id="{ACF9261A-D007-FA48-02BC-EA6F152353CA}"/>
              </a:ext>
            </a:extLst>
          </p:cNvPr>
          <p:cNvSpPr txBox="1"/>
          <p:nvPr/>
        </p:nvSpPr>
        <p:spPr>
          <a:xfrm>
            <a:off x="2945212" y="124795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10 min.</a:t>
            </a:r>
          </a:p>
        </p:txBody>
      </p:sp>
      <p:cxnSp>
        <p:nvCxnSpPr>
          <p:cNvPr id="17" name="Straight Arrow Connector 16">
            <a:extLst>
              <a:ext uri="{FF2B5EF4-FFF2-40B4-BE49-F238E27FC236}">
                <a16:creationId xmlns:a16="http://schemas.microsoft.com/office/drawing/2014/main" id="{84422436-D4D5-2A72-0BF7-4BBBDDA88CCA}"/>
              </a:ext>
            </a:extLst>
          </p:cNvPr>
          <p:cNvCxnSpPr/>
          <p:nvPr/>
        </p:nvCxnSpPr>
        <p:spPr>
          <a:xfrm>
            <a:off x="4216098" y="5180381"/>
            <a:ext cx="3759804" cy="22150"/>
          </a:xfrm>
          <a:prstGeom prst="straightConnector1">
            <a:avLst/>
          </a:prstGeom>
          <a:ln>
            <a:solidFill>
              <a:srgbClr val="EFFBC8"/>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ED68E24-F8F1-F0CA-8A5B-C12DCC1DBB12}"/>
              </a:ext>
            </a:extLst>
          </p:cNvPr>
          <p:cNvSpPr txBox="1"/>
          <p:nvPr/>
        </p:nvSpPr>
        <p:spPr>
          <a:xfrm>
            <a:off x="753006" y="476615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z="2000" noProof="0" dirty="0">
                <a:latin typeface="Helvetica"/>
              </a:rPr>
              <a:t>Jeg har aldrig hørt eller set noget om stroke</a:t>
            </a:r>
            <a:endParaRPr lang="da-DK" sz="2000" noProof="0" dirty="0">
              <a:latin typeface="Helvetica"/>
              <a:cs typeface="Helvetica"/>
            </a:endParaRPr>
          </a:p>
        </p:txBody>
      </p:sp>
      <p:sp>
        <p:nvSpPr>
          <p:cNvPr id="20" name="TextBox 19">
            <a:extLst>
              <a:ext uri="{FF2B5EF4-FFF2-40B4-BE49-F238E27FC236}">
                <a16:creationId xmlns:a16="http://schemas.microsoft.com/office/drawing/2014/main" id="{92ED6B18-5F42-1356-51AB-DB4335951AC6}"/>
              </a:ext>
            </a:extLst>
          </p:cNvPr>
          <p:cNvSpPr txBox="1"/>
          <p:nvPr/>
        </p:nvSpPr>
        <p:spPr>
          <a:xfrm>
            <a:off x="8621889" y="4902476"/>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noProof="0" dirty="0">
                <a:latin typeface="Helvetica"/>
                <a:cs typeface="Helvetica"/>
              </a:rPr>
              <a:t>Jeg har </a:t>
            </a:r>
            <a:r>
              <a:rPr lang="da-DK" sz="2000" dirty="0">
                <a:latin typeface="Helvetica"/>
                <a:cs typeface="Helvetica"/>
              </a:rPr>
              <a:t>hørt</a:t>
            </a:r>
            <a:r>
              <a:rPr lang="da-DK" sz="2000" noProof="0" dirty="0">
                <a:latin typeface="Helvetica"/>
                <a:cs typeface="Helvetica"/>
              </a:rPr>
              <a:t> eller set noget om stroke</a:t>
            </a:r>
          </a:p>
        </p:txBody>
      </p:sp>
      <p:sp>
        <p:nvSpPr>
          <p:cNvPr id="12" name="TextBox 7">
            <a:extLst>
              <a:ext uri="{FF2B5EF4-FFF2-40B4-BE49-F238E27FC236}">
                <a16:creationId xmlns:a16="http://schemas.microsoft.com/office/drawing/2014/main" id="{A22E5EB6-2E48-5D45-65A4-8A243DE21D0A}"/>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spTree>
    <p:extLst>
      <p:ext uri="{BB962C8B-B14F-4D97-AF65-F5344CB8AC3E}">
        <p14:creationId xmlns:p14="http://schemas.microsoft.com/office/powerpoint/2010/main" val="3814225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48B8-37C0-F925-97CE-B43ABDCE0173}"/>
              </a:ext>
            </a:extLst>
          </p:cNvPr>
          <p:cNvSpPr>
            <a:spLocks noGrp="1"/>
          </p:cNvSpPr>
          <p:nvPr>
            <p:ph type="ctrTitle"/>
          </p:nvPr>
        </p:nvSpPr>
        <p:spPr>
          <a:xfrm>
            <a:off x="1179689" y="972667"/>
            <a:ext cx="10509956" cy="507831"/>
          </a:xfrm>
        </p:spPr>
        <p:txBody>
          <a:bodyPr/>
          <a:lstStyle/>
          <a:p>
            <a:r>
              <a:rPr lang="da-DK" spc="300" noProof="0" dirty="0">
                <a:latin typeface="Obvia Expanded"/>
              </a:rPr>
              <a:t>FILM</a:t>
            </a:r>
            <a:r>
              <a:rPr lang="da-DK" noProof="0" dirty="0">
                <a:latin typeface="Obvia Expanded"/>
              </a:rPr>
              <a:t> </a:t>
            </a:r>
            <a:endParaRPr lang="da-DK" noProof="0" dirty="0"/>
          </a:p>
        </p:txBody>
      </p:sp>
      <p:pic>
        <p:nvPicPr>
          <p:cNvPr id="5" name="Graphic 4" descr="Videokamera med massiv udfyldning">
            <a:extLst>
              <a:ext uri="{FF2B5EF4-FFF2-40B4-BE49-F238E27FC236}">
                <a16:creationId xmlns:a16="http://schemas.microsoft.com/office/drawing/2014/main" id="{3F14DBDA-0225-80D1-6830-5952BA0839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355" y="789028"/>
            <a:ext cx="683233" cy="708918"/>
          </a:xfrm>
          <a:prstGeom prst="rect">
            <a:avLst/>
          </a:prstGeom>
        </p:spPr>
      </p:pic>
      <p:pic>
        <p:nvPicPr>
          <p:cNvPr id="7" name="Graphic 6" descr="Ur med massiv udfyldning">
            <a:extLst>
              <a:ext uri="{FF2B5EF4-FFF2-40B4-BE49-F238E27FC236}">
                <a16:creationId xmlns:a16="http://schemas.microsoft.com/office/drawing/2014/main" id="{AA8D7E86-9CEC-36EE-7D14-FAFF95541C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59624" y="1036228"/>
            <a:ext cx="345846" cy="320491"/>
          </a:xfrm>
          <a:prstGeom prst="rect">
            <a:avLst/>
          </a:prstGeom>
        </p:spPr>
      </p:pic>
      <p:sp>
        <p:nvSpPr>
          <p:cNvPr id="9" name="TextBox 8">
            <a:extLst>
              <a:ext uri="{FF2B5EF4-FFF2-40B4-BE49-F238E27FC236}">
                <a16:creationId xmlns:a16="http://schemas.microsoft.com/office/drawing/2014/main" id="{25C64988-52A6-13BA-4A53-62A6E763FC59}"/>
              </a:ext>
            </a:extLst>
          </p:cNvPr>
          <p:cNvSpPr txBox="1"/>
          <p:nvPr/>
        </p:nvSpPr>
        <p:spPr>
          <a:xfrm>
            <a:off x="2705470" y="1057666"/>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5 min.</a:t>
            </a:r>
          </a:p>
        </p:txBody>
      </p:sp>
      <p:sp>
        <p:nvSpPr>
          <p:cNvPr id="8" name="TextBox 7">
            <a:extLst>
              <a:ext uri="{FF2B5EF4-FFF2-40B4-BE49-F238E27FC236}">
                <a16:creationId xmlns:a16="http://schemas.microsoft.com/office/drawing/2014/main" id="{6ADE0538-D75A-ABCA-C4C1-BC631992362E}"/>
              </a:ext>
            </a:extLst>
          </p:cNvPr>
          <p:cNvSpPr txBox="1"/>
          <p:nvPr/>
        </p:nvSpPr>
        <p:spPr>
          <a:xfrm>
            <a:off x="3780000" y="158400"/>
            <a:ext cx="3822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a:t>
            </a:r>
            <a:r>
              <a:rPr lang="da-DK" noProof="0" dirty="0">
                <a:latin typeface="Obvia Expanded"/>
              </a:rPr>
              <a:t> G</a:t>
            </a:r>
          </a:p>
        </p:txBody>
      </p:sp>
      <p:pic>
        <p:nvPicPr>
          <p:cNvPr id="3" name="Onlinemedier 2" title="Hvad er et stroke?">
            <a:hlinkClick r:id="" action="ppaction://media"/>
            <a:extLst>
              <a:ext uri="{FF2B5EF4-FFF2-40B4-BE49-F238E27FC236}">
                <a16:creationId xmlns:a16="http://schemas.microsoft.com/office/drawing/2014/main" id="{951A98AE-6C8A-D714-FFF0-529048D7FE82}"/>
              </a:ext>
            </a:extLst>
          </p:cNvPr>
          <p:cNvPicPr>
            <a:picLocks noRot="1" noChangeAspect="1"/>
          </p:cNvPicPr>
          <p:nvPr>
            <a:videoFile r:link="rId1"/>
          </p:nvPr>
        </p:nvPicPr>
        <p:blipFill>
          <a:blip r:embed="rId8"/>
          <a:stretch>
            <a:fillRect/>
          </a:stretch>
        </p:blipFill>
        <p:spPr>
          <a:xfrm>
            <a:off x="1902749" y="1544059"/>
            <a:ext cx="8386501" cy="4738373"/>
          </a:xfrm>
          <a:prstGeom prst="rect">
            <a:avLst/>
          </a:prstGeom>
        </p:spPr>
      </p:pic>
    </p:spTree>
    <p:extLst>
      <p:ext uri="{BB962C8B-B14F-4D97-AF65-F5344CB8AC3E}">
        <p14:creationId xmlns:p14="http://schemas.microsoft.com/office/powerpoint/2010/main" val="276972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HHH_Hjertestop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HHH_Tom_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29e9e5a-62a8-43de-a8a6-d008723657e9" xsi:nil="true"/>
    <lcf76f155ced4ddcb4097134ff3c332f xmlns="86e0130d-f5f6-47a6-8c90-8a8ffaaefeb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ED96234D237F04BBEE5DBBBEF34F50C" ma:contentTypeVersion="14" ma:contentTypeDescription="Opret et nyt dokument." ma:contentTypeScope="" ma:versionID="093cfe57a9be6de3fdd957892dd360bf">
  <xsd:schema xmlns:xsd="http://www.w3.org/2001/XMLSchema" xmlns:xs="http://www.w3.org/2001/XMLSchema" xmlns:p="http://schemas.microsoft.com/office/2006/metadata/properties" xmlns:ns2="86e0130d-f5f6-47a6-8c90-8a8ffaaefeba" xmlns:ns3="029e9e5a-62a8-43de-a8a6-d008723657e9" targetNamespace="http://schemas.microsoft.com/office/2006/metadata/properties" ma:root="true" ma:fieldsID="c29be3805bee02dd4bfb4ad80f00296c" ns2:_="" ns3:_="">
    <xsd:import namespace="86e0130d-f5f6-47a6-8c90-8a8ffaaefeba"/>
    <xsd:import namespace="029e9e5a-62a8-43de-a8a6-d008723657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e0130d-f5f6-47a6-8c90-8a8ffaaefe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93514909-8382-47f4-82b5-c483a11e7db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e9e5a-62a8-43de-a8a6-d008723657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75dd5e-2dfe-4b02-9073-2c00de17b684}" ma:internalName="TaxCatchAll" ma:showField="CatchAllData" ma:web="029e9e5a-62a8-43de-a8a6-d008723657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D5B679-57BA-48FC-AA96-5B3B58CD929A}">
  <ds:schemaRefs>
    <ds:schemaRef ds:uri="029e9e5a-62a8-43de-a8a6-d008723657e9"/>
    <ds:schemaRef ds:uri="86e0130d-f5f6-47a6-8c90-8a8ffaaefeb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236B268-2E03-4860-AF37-C50681618559}">
  <ds:schemaRefs>
    <ds:schemaRef ds:uri="http://schemas.microsoft.com/sharepoint/v3/contenttype/forms"/>
  </ds:schemaRefs>
</ds:datastoreItem>
</file>

<file path=customXml/itemProps3.xml><?xml version="1.0" encoding="utf-8"?>
<ds:datastoreItem xmlns:ds="http://schemas.openxmlformats.org/officeDocument/2006/customXml" ds:itemID="{9F6A5DD9-3743-46C6-9508-3967F8A45230}">
  <ds:schemaRefs>
    <ds:schemaRef ds:uri="029e9e5a-62a8-43de-a8a6-d008723657e9"/>
    <ds:schemaRef ds:uri="86e0130d-f5f6-47a6-8c90-8a8ffaaefe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294</TotalTime>
  <Words>5060</Words>
  <Application>Microsoft Office PowerPoint</Application>
  <PresentationFormat>Widescreen</PresentationFormat>
  <Paragraphs>638</Paragraphs>
  <Slides>51</Slides>
  <Notes>45</Notes>
  <HiddenSlides>0</HiddenSlides>
  <MMClips>6</MMClips>
  <ScaleCrop>false</ScaleCrop>
  <HeadingPairs>
    <vt:vector size="6" baseType="variant">
      <vt:variant>
        <vt:lpstr>Benyttede skrifttyper</vt:lpstr>
      </vt:variant>
      <vt:variant>
        <vt:i4>6</vt:i4>
      </vt:variant>
      <vt:variant>
        <vt:lpstr>Tema</vt:lpstr>
      </vt:variant>
      <vt:variant>
        <vt:i4>4</vt:i4>
      </vt:variant>
      <vt:variant>
        <vt:lpstr>Slidetitler</vt:lpstr>
      </vt:variant>
      <vt:variant>
        <vt:i4>51</vt:i4>
      </vt:variant>
    </vt:vector>
  </HeadingPairs>
  <TitlesOfParts>
    <vt:vector size="61" baseType="lpstr">
      <vt:lpstr>Arial,Sans-Serif</vt:lpstr>
      <vt:lpstr>Calibri</vt:lpstr>
      <vt:lpstr>Aptos</vt:lpstr>
      <vt:lpstr>Helvetica</vt:lpstr>
      <vt:lpstr>Obvia Expanded</vt:lpstr>
      <vt:lpstr>Arial</vt:lpstr>
      <vt:lpstr>HHH_Hjertestop_Master</vt:lpstr>
      <vt:lpstr>HHH_Stroke_Master</vt:lpstr>
      <vt:lpstr>1_HHH_Stroke_Master</vt:lpstr>
      <vt:lpstr>HHH_Tom_Master</vt:lpstr>
      <vt:lpstr>FØRSTEHJÆLP VED  Stroke</vt:lpstr>
      <vt:lpstr> Lektion G:  Hvad ved du om stroke?  </vt:lpstr>
      <vt:lpstr>EFTER DETTE FORLØB SKAL DU:</vt:lpstr>
      <vt:lpstr>LEKTION G: HVAD VED DU OM STROKE?</vt:lpstr>
      <vt:lpstr>PowerPoint-præsentation</vt:lpstr>
      <vt:lpstr>SITUATION</vt:lpstr>
      <vt:lpstr>REFLEKSION</vt:lpstr>
      <vt:lpstr>ØVELSE </vt:lpstr>
      <vt:lpstr>FILM </vt:lpstr>
      <vt:lpstr>REFLEKSION</vt:lpstr>
      <vt:lpstr>STRÆK SNAK SMIL</vt:lpstr>
      <vt:lpstr>STRÆK</vt:lpstr>
      <vt:lpstr>PowerPoint-præsentation</vt:lpstr>
      <vt:lpstr>PowerPoint-præsentation</vt:lpstr>
      <vt:lpstr>REFLEKSION</vt:lpstr>
      <vt:lpstr>OPSAMLING </vt:lpstr>
      <vt:lpstr> Lektion H:  Ring 1-1-2 OG SÆT I SPIL  </vt:lpstr>
      <vt:lpstr>LEKTION H: RING 1-1-2 og SÆT I SPIL</vt:lpstr>
      <vt:lpstr>PowerPoint-præsentation</vt:lpstr>
      <vt:lpstr>REFLEKSION</vt:lpstr>
      <vt:lpstr>RING 1-1-2 VED STROKE</vt:lpstr>
      <vt:lpstr>ALARMOPKALD VED STROKE</vt:lpstr>
      <vt:lpstr>PowerPoint-præsentation</vt:lpstr>
      <vt:lpstr>ØVELSE </vt:lpstr>
      <vt:lpstr>ARBEJDET PÅ ALARMCENTRALEN OG KIG I AMBULANCEN</vt:lpstr>
      <vt:lpstr>ØVELSE </vt:lpstr>
      <vt:lpstr>OPSAMLING </vt:lpstr>
      <vt:lpstr>LEKTION I:  SÅDAN OPSTÅR ET STROKE OG UDFORDRINGER EFTER ET STROKE </vt:lpstr>
      <vt:lpstr>LEKTION I: SÅDAN OPSTÅR ET STROKE OG UDFORDRINGER EFTER ET STROKE </vt:lpstr>
      <vt:lpstr>PowerPoint-præsentation</vt:lpstr>
      <vt:lpstr>HVAD ER ET STROKE?</vt:lpstr>
      <vt:lpstr>HVAD ER EN BLODPROP I HJERNEN?</vt:lpstr>
      <vt:lpstr>HVAD ER EN HJERNEBLØDNING?</vt:lpstr>
      <vt:lpstr>REFLEKSION</vt:lpstr>
      <vt:lpstr>ØVELSE </vt:lpstr>
      <vt:lpstr>ØVELSE </vt:lpstr>
      <vt:lpstr>OPSAMLING </vt:lpstr>
      <vt:lpstr> LEKTION J:  STRÆK, SNAK, SMIL </vt:lpstr>
      <vt:lpstr>LEKTION J: STRÆK, SNAK, SMIL </vt:lpstr>
      <vt:lpstr>PowerPoint-præsentation</vt:lpstr>
      <vt:lpstr>STRÆK, SNAK, SMIL</vt:lpstr>
      <vt:lpstr>ØVELSE OG OPSAMLING</vt:lpstr>
      <vt:lpstr>FØRSTEHJÆLP VED Stroke  BONUSAKTIVITETER</vt:lpstr>
      <vt:lpstr>AKTIVITET</vt:lpstr>
      <vt:lpstr>FORKLAR HVOR DU ER</vt:lpstr>
      <vt:lpstr>AKTIVITET</vt:lpstr>
      <vt:lpstr>PowerPoint-præsentation</vt:lpstr>
      <vt:lpstr>PowerPoint-præsentation</vt:lpstr>
      <vt:lpstr>AKTIVITET</vt:lpstr>
      <vt:lpstr>DIGITALE ORDSKYER</vt:lpstr>
      <vt:lpstr>QUIZ OM STROKE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Maria Jacobsen</dc:creator>
  <cp:lastModifiedBy>Celine Ankjær Jeppesen</cp:lastModifiedBy>
  <cp:revision>164</cp:revision>
  <dcterms:created xsi:type="dcterms:W3CDTF">2024-04-08T09:09:07Z</dcterms:created>
  <dcterms:modified xsi:type="dcterms:W3CDTF">2025-05-21T07:23:53Z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0x010100BED96234D237F04BBEE5DBBBEF34F50C</vt:lpwstr>
  </property>
  <property fmtid="{D5CDD505-2E9C-101B-9397-08002B2CF9AE}" pid="3" name="MediaServiceImageTags">
    <vt:lpwstr/>
  </property>
</Properties>
</file>