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4"/>
    <p:sldMasterId id="2147483679" r:id="rId5"/>
    <p:sldMasterId id="2147483674" r:id="rId6"/>
  </p:sldMasterIdLst>
  <p:notesMasterIdLst>
    <p:notesMasterId r:id="rId12"/>
  </p:notesMasterIdLst>
  <p:sldIdLst>
    <p:sldId id="486" r:id="rId7"/>
    <p:sldId id="408" r:id="rId8"/>
    <p:sldId id="461" r:id="rId9"/>
    <p:sldId id="413" r:id="rId10"/>
    <p:sldId id="414" r:id="rId11"/>
  </p:sldIdLst>
  <p:sldSz cx="12192000" cy="6858000"/>
  <p:notesSz cx="6858000" cy="9144000"/>
  <p:embeddedFontLst>
    <p:embeddedFont>
      <p:font typeface="Helvetica" panose="020B0604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5" autoAdjust="0"/>
  </p:normalViewPr>
  <p:slideViewPr>
    <p:cSldViewPr snapToGrid="0">
      <p:cViewPr varScale="1">
        <p:scale>
          <a:sx n="89" d="100"/>
          <a:sy n="89" d="100"/>
        </p:scale>
        <p:origin x="13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F11B17A5-412F-4F31-B2C8-A9A0ED13CE41}"/>
    <pc:docChg chg="delSld delMainMaster">
      <pc:chgData name="Celine Ankjær Jeppesen" userId="d1cb0c86-be62-46c5-b167-e90933f71c53" providerId="ADAL" clId="{F11B17A5-412F-4F31-B2C8-A9A0ED13CE41}" dt="2025-05-15T08:34:45.078" v="1" actId="47"/>
      <pc:docMkLst>
        <pc:docMk/>
      </pc:docMkLst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962427804" sldId="261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60669921" sldId="289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2475873872" sldId="290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2902271857" sldId="291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762361815" sldId="292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2580984402" sldId="293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93864607" sldId="295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438853250" sldId="374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681290459" sldId="380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865274201" sldId="382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8993052" sldId="384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814225672" sldId="386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2009486458" sldId="387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939075285" sldId="390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179047658" sldId="392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755153659" sldId="394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838599812" sldId="395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663290699" sldId="396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825491311" sldId="397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725452497" sldId="398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678114969" sldId="399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817785353" sldId="400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650500449" sldId="402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274540012" sldId="403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218398541" sldId="404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4014410767" sldId="405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265757763" sldId="406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2889603829" sldId="416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166140462" sldId="418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282493067" sldId="419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991541390" sldId="420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1024173882" sldId="421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569601863" sldId="424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2769728985" sldId="439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443131873" sldId="450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2015138828" sldId="451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996421593" sldId="458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2117729308" sldId="459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4171698853" sldId="460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169338290" sldId="462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91943262" sldId="472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258596361" sldId="481"/>
        </pc:sldMkLst>
      </pc:sldChg>
      <pc:sldChg chg="del">
        <pc:chgData name="Celine Ankjær Jeppesen" userId="d1cb0c86-be62-46c5-b167-e90933f71c53" providerId="ADAL" clId="{F11B17A5-412F-4F31-B2C8-A9A0ED13CE41}" dt="2025-05-15T08:34:45.078" v="1" actId="47"/>
        <pc:sldMkLst>
          <pc:docMk/>
          <pc:sldMk cId="3713598429" sldId="482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3533271740" sldId="483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1347378429" sldId="484"/>
        </pc:sldMkLst>
      </pc:sldChg>
      <pc:sldChg chg="del">
        <pc:chgData name="Celine Ankjær Jeppesen" userId="d1cb0c86-be62-46c5-b167-e90933f71c53" providerId="ADAL" clId="{F11B17A5-412F-4F31-B2C8-A9A0ED13CE41}" dt="2025-05-15T08:34:38.576" v="0" actId="47"/>
        <pc:sldMkLst>
          <pc:docMk/>
          <pc:sldMk cId="5809977" sldId="485"/>
        </pc:sldMkLst>
      </pc:sldChg>
      <pc:sldMasterChg chg="del delSldLayout">
        <pc:chgData name="Celine Ankjær Jeppesen" userId="d1cb0c86-be62-46c5-b167-e90933f71c53" providerId="ADAL" clId="{F11B17A5-412F-4F31-B2C8-A9A0ED13CE41}" dt="2025-05-15T08:34:45.078" v="1" actId="47"/>
        <pc:sldMasterMkLst>
          <pc:docMk/>
          <pc:sldMasterMk cId="2677301869" sldId="2147483660"/>
        </pc:sldMasterMkLst>
        <pc:sldLayoutChg chg="del">
          <pc:chgData name="Celine Ankjær Jeppesen" userId="d1cb0c86-be62-46c5-b167-e90933f71c53" providerId="ADAL" clId="{F11B17A5-412F-4F31-B2C8-A9A0ED13CE41}" dt="2025-05-15T08:34:45.078" v="1" actId="47"/>
          <pc:sldLayoutMkLst>
            <pc:docMk/>
            <pc:sldMasterMk cId="2677301869" sldId="2147483660"/>
            <pc:sldLayoutMk cId="2917033746" sldId="2147483661"/>
          </pc:sldLayoutMkLst>
        </pc:sldLayoutChg>
        <pc:sldLayoutChg chg="del">
          <pc:chgData name="Celine Ankjær Jeppesen" userId="d1cb0c86-be62-46c5-b167-e90933f71c53" providerId="ADAL" clId="{F11B17A5-412F-4F31-B2C8-A9A0ED13CE41}" dt="2025-05-15T08:34:45.078" v="1" actId="47"/>
          <pc:sldLayoutMkLst>
            <pc:docMk/>
            <pc:sldMasterMk cId="2677301869" sldId="2147483660"/>
            <pc:sldLayoutMk cId="976932417" sldId="2147483667"/>
          </pc:sldLayoutMkLst>
        </pc:sldLayoutChg>
        <pc:sldLayoutChg chg="del">
          <pc:chgData name="Celine Ankjær Jeppesen" userId="d1cb0c86-be62-46c5-b167-e90933f71c53" providerId="ADAL" clId="{F11B17A5-412F-4F31-B2C8-A9A0ED13CE41}" dt="2025-05-15T08:34:45.078" v="1" actId="47"/>
          <pc:sldLayoutMkLst>
            <pc:docMk/>
            <pc:sldMasterMk cId="2677301869" sldId="2147483660"/>
            <pc:sldLayoutMk cId="196807476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15-05-2025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75524-BC06-1B6B-21D4-4F614391D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684FF-377B-2F58-CAC0-EB97BEFA0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6D072-6597-3A89-00B0-2A66C9A4A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Læg</a:t>
            </a:r>
            <a:r>
              <a:rPr lang="en-US" b="1"/>
              <a:t> </a:t>
            </a:r>
            <a:r>
              <a:rPr lang="en-US" b="1" err="1"/>
              <a:t>mærke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forstået</a:t>
            </a:r>
            <a:r>
              <a:rPr lang="en-US"/>
              <a:t> ”</a:t>
            </a:r>
            <a:r>
              <a:rPr lang="en-US" err="1"/>
              <a:t>Stræk</a:t>
            </a:r>
            <a:r>
              <a:rPr lang="en-US"/>
              <a:t>, Snak, Smil”-</a:t>
            </a:r>
            <a:r>
              <a:rPr lang="en-US" err="1"/>
              <a:t>remsen</a:t>
            </a:r>
            <a:r>
              <a:rPr lang="en-US"/>
              <a:t> </a:t>
            </a:r>
            <a:r>
              <a:rPr lang="en-US" err="1"/>
              <a:t>korrekt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forklare</a:t>
            </a:r>
            <a:r>
              <a:rPr lang="en-US"/>
              <a:t>, </a:t>
            </a:r>
            <a:r>
              <a:rPr lang="en-US" err="1"/>
              <a:t>hvad</a:t>
            </a:r>
            <a:r>
              <a:rPr lang="en-US"/>
              <a:t> man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opmærksom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et stroke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Hvad</a:t>
            </a:r>
            <a:r>
              <a:rPr lang="en-US"/>
              <a:t>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fremhæver</a:t>
            </a:r>
            <a:r>
              <a:rPr lang="en-US"/>
              <a:t>, de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fået</a:t>
            </a:r>
            <a:r>
              <a:rPr lang="en-US"/>
              <a:t> </a:t>
            </a:r>
            <a:r>
              <a:rPr lang="en-US" err="1"/>
              <a:t>ud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forløbet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stilladsér</a:t>
            </a:r>
            <a:r>
              <a:rPr lang="en-US"/>
              <a:t> dem </a:t>
            </a:r>
            <a:r>
              <a:rPr lang="en-US" err="1"/>
              <a:t>eventuelt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at </a:t>
            </a:r>
            <a:r>
              <a:rPr lang="en-US" err="1"/>
              <a:t>komme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tanke</a:t>
            </a:r>
            <a:r>
              <a:rPr lang="en-US"/>
              <a:t> om centrale </a:t>
            </a:r>
            <a:r>
              <a:rPr lang="en-US" err="1"/>
              <a:t>ord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begreber</a:t>
            </a:r>
            <a:r>
              <a:rPr lang="en-US"/>
              <a:t>, de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lært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forløbet</a:t>
            </a:r>
            <a:endParaRPr lang="en-US"/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b="1" err="1"/>
              <a:t>Sæt</a:t>
            </a:r>
            <a:r>
              <a:rPr lang="en-US" b="1"/>
              <a:t> </a:t>
            </a:r>
            <a:r>
              <a:rPr lang="en-US" b="1" err="1"/>
              <a:t>fokus</a:t>
            </a:r>
            <a:r>
              <a:rPr lang="en-US" b="1"/>
              <a:t> </a:t>
            </a:r>
            <a:r>
              <a:rPr lang="en-US" b="1" err="1"/>
              <a:t>på</a:t>
            </a:r>
            <a:r>
              <a:rPr lang="en-US" b="1"/>
              <a:t> de </a:t>
            </a:r>
            <a:r>
              <a:rPr lang="en-US" b="1" err="1"/>
              <a:t>faglige</a:t>
            </a:r>
            <a:r>
              <a:rPr lang="en-US" b="1"/>
              <a:t> pointer: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"</a:t>
            </a:r>
            <a:r>
              <a:rPr lang="en-US" err="1"/>
              <a:t>Stræk</a:t>
            </a:r>
            <a:r>
              <a:rPr lang="en-US"/>
              <a:t>, Snak, Smil"-</a:t>
            </a:r>
            <a:r>
              <a:rPr lang="en-US" err="1"/>
              <a:t>remsen</a:t>
            </a:r>
            <a:r>
              <a:rPr lang="en-US"/>
              <a:t> er </a:t>
            </a:r>
            <a:r>
              <a:rPr lang="en-US" err="1"/>
              <a:t>en</a:t>
            </a:r>
            <a:r>
              <a:rPr lang="en-US"/>
              <a:t> god </a:t>
            </a:r>
            <a:r>
              <a:rPr lang="en-US" err="1"/>
              <a:t>huskeregel</a:t>
            </a:r>
            <a:r>
              <a:rPr lang="en-US"/>
              <a:t>, </a:t>
            </a:r>
            <a:r>
              <a:rPr lang="en-US" err="1"/>
              <a:t>så</a:t>
            </a:r>
            <a:r>
              <a:rPr lang="en-US"/>
              <a:t>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træde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, </a:t>
            </a:r>
            <a:r>
              <a:rPr lang="en-US" err="1"/>
              <a:t>hvis</a:t>
            </a:r>
            <a:r>
              <a:rPr lang="en-US"/>
              <a:t> man </a:t>
            </a:r>
            <a:r>
              <a:rPr lang="en-US" err="1"/>
              <a:t>oplever</a:t>
            </a:r>
            <a:r>
              <a:rPr lang="en-US"/>
              <a:t> </a:t>
            </a:r>
            <a:r>
              <a:rPr lang="en-US" err="1"/>
              <a:t>personer</a:t>
            </a:r>
            <a:r>
              <a:rPr lang="en-US"/>
              <a:t> med et stroke.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87586-4C11-35C2-0F70-AFE6AAD83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66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Gennemgå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programmet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sammen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10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Se </a:t>
            </a:r>
            <a:r>
              <a:rPr lang="en-US" err="1">
                <a:latin typeface="Calibri"/>
                <a:ea typeface="Calibri"/>
                <a:cs typeface="Calibri"/>
              </a:rPr>
              <a:t>filmen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inspiration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elevernes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egne</a:t>
            </a:r>
            <a:r>
              <a:rPr lang="en-US">
                <a:latin typeface="Calibri"/>
                <a:ea typeface="Calibri"/>
                <a:cs typeface="Calibri"/>
              </a:rPr>
              <a:t> film.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91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Læg</a:t>
            </a:r>
            <a:r>
              <a:rPr lang="en-US" b="1"/>
              <a:t> </a:t>
            </a:r>
            <a:r>
              <a:rPr lang="en-US" b="1" err="1"/>
              <a:t>mærke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med </a:t>
            </a:r>
            <a:r>
              <a:rPr lang="en-US" err="1"/>
              <a:t>egne</a:t>
            </a:r>
            <a:r>
              <a:rPr lang="en-US"/>
              <a:t> </a:t>
            </a:r>
            <a:r>
              <a:rPr lang="en-US" err="1"/>
              <a:t>ord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beskrive</a:t>
            </a:r>
            <a:r>
              <a:rPr lang="en-US"/>
              <a:t>, </a:t>
            </a:r>
            <a:r>
              <a:rPr lang="en-US" err="1"/>
              <a:t>hvad</a:t>
            </a:r>
            <a:r>
              <a:rPr lang="en-US"/>
              <a:t> de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lært</a:t>
            </a:r>
            <a:r>
              <a:rPr lang="en-US"/>
              <a:t> om stroke </a:t>
            </a:r>
            <a:r>
              <a:rPr lang="en-US" err="1"/>
              <a:t>gennem</a:t>
            </a:r>
            <a:r>
              <a:rPr lang="en-US"/>
              <a:t> </a:t>
            </a:r>
            <a:r>
              <a:rPr lang="en-US" err="1"/>
              <a:t>forløbet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gengive</a:t>
            </a:r>
            <a:r>
              <a:rPr lang="en-US"/>
              <a:t> ”</a:t>
            </a:r>
            <a:r>
              <a:rPr lang="en-US" err="1"/>
              <a:t>Stræk</a:t>
            </a:r>
            <a:r>
              <a:rPr lang="en-US"/>
              <a:t>, Snak, Smil”-</a:t>
            </a:r>
            <a:r>
              <a:rPr lang="en-US" err="1"/>
              <a:t>remsen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forklare</a:t>
            </a:r>
            <a:r>
              <a:rPr lang="en-US"/>
              <a:t>, </a:t>
            </a:r>
            <a:r>
              <a:rPr lang="en-US" err="1"/>
              <a:t>hvad</a:t>
            </a:r>
            <a:r>
              <a:rPr lang="en-US"/>
              <a:t> den </a:t>
            </a:r>
            <a:r>
              <a:rPr lang="en-US" err="1"/>
              <a:t>betyder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, </a:t>
            </a:r>
            <a:r>
              <a:rPr lang="en-US" err="1"/>
              <a:t>hvad</a:t>
            </a:r>
            <a:r>
              <a:rPr lang="en-US"/>
              <a:t> de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gøre</a:t>
            </a:r>
            <a:r>
              <a:rPr lang="en-US"/>
              <a:t>, </a:t>
            </a:r>
            <a:r>
              <a:rPr lang="en-US" err="1"/>
              <a:t>hvis</a:t>
            </a:r>
            <a:r>
              <a:rPr lang="en-US"/>
              <a:t> de </a:t>
            </a:r>
            <a:r>
              <a:rPr lang="en-US" err="1"/>
              <a:t>oplever</a:t>
            </a:r>
            <a:r>
              <a:rPr lang="en-US"/>
              <a:t> </a:t>
            </a:r>
            <a:r>
              <a:rPr lang="en-US" err="1"/>
              <a:t>nogen</a:t>
            </a:r>
            <a:r>
              <a:rPr lang="en-US"/>
              <a:t>, der </a:t>
            </a:r>
            <a:r>
              <a:rPr lang="en-US" err="1"/>
              <a:t>viser</a:t>
            </a:r>
            <a:r>
              <a:rPr lang="en-US"/>
              <a:t> </a:t>
            </a:r>
            <a:r>
              <a:rPr lang="en-US" err="1"/>
              <a:t>tegn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stroke</a:t>
            </a:r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err="1"/>
              <a:t>Praktisk</a:t>
            </a:r>
            <a:r>
              <a:rPr lang="en-US"/>
              <a:t> information: </a:t>
            </a:r>
          </a:p>
          <a:p>
            <a:r>
              <a:rPr lang="en-US"/>
              <a:t> </a:t>
            </a:r>
          </a:p>
          <a:p>
            <a:r>
              <a:rPr lang="en-US"/>
              <a:t>Husk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at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gemt</a:t>
            </a:r>
            <a:r>
              <a:rPr lang="en-US"/>
              <a:t> </a:t>
            </a:r>
            <a:r>
              <a:rPr lang="en-US" err="1"/>
              <a:t>deres</a:t>
            </a:r>
            <a:r>
              <a:rPr lang="en-US"/>
              <a:t> video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elevark</a:t>
            </a:r>
            <a:r>
              <a:rPr lang="en-US"/>
              <a:t>, </a:t>
            </a:r>
            <a:r>
              <a:rPr lang="en-US" err="1"/>
              <a:t>så</a:t>
            </a:r>
            <a:r>
              <a:rPr lang="en-US"/>
              <a:t> de </a:t>
            </a:r>
            <a:r>
              <a:rPr lang="en-US" err="1"/>
              <a:t>både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bruges</a:t>
            </a:r>
            <a:r>
              <a:rPr lang="en-US"/>
              <a:t> </a:t>
            </a:r>
            <a:r>
              <a:rPr lang="en-US" err="1"/>
              <a:t>hjemme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præsentationen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senere</a:t>
            </a:r>
            <a:r>
              <a:rPr lang="en-US"/>
              <a:t> </a:t>
            </a:r>
            <a:r>
              <a:rPr lang="en-US" err="1"/>
              <a:t>repetitionsforløb</a:t>
            </a:r>
            <a:r>
              <a:rPr lang="en-US"/>
              <a:t>.</a:t>
            </a:r>
          </a:p>
          <a:p>
            <a:pPr>
              <a:buFont typeface="Arial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5" y="157477"/>
            <a:ext cx="15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do1bigqtcU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9285-3FA9-3CD9-0157-311599187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83343AA-FC3E-0668-5543-8088C52CC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A57E61-34B0-92DA-D271-E6D76E8F5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3149"/>
            <a:ext cx="12192000" cy="2771701"/>
          </a:xfrm>
        </p:spPr>
        <p:txBody>
          <a:bodyPr>
            <a:noAutofit/>
          </a:bodyPr>
          <a:lstStyle/>
          <a:p>
            <a:pPr algn="ctr"/>
            <a:br>
              <a:rPr lang="da-DK" sz="4400" spc="300" noProof="0" dirty="0">
                <a:latin typeface="Obvia Expanded"/>
              </a:rPr>
            </a:br>
            <a:r>
              <a:rPr lang="da-DK" sz="4400" spc="300" noProof="0" dirty="0">
                <a:latin typeface="Obvia Expanded"/>
              </a:rPr>
              <a:t>LEKTION J: </a:t>
            </a:r>
            <a:br>
              <a:rPr lang="da-DK" sz="4400" spc="300" noProof="0" dirty="0">
                <a:latin typeface="Obvia Expanded"/>
              </a:rPr>
            </a:br>
            <a:r>
              <a:rPr lang="da-DK" sz="4400" spc="300" noProof="0" dirty="0">
                <a:latin typeface="Obvia Expanded"/>
              </a:rPr>
              <a:t>STRÆK, SNAK, SMIL </a:t>
            </a:r>
            <a:endParaRPr lang="da-DK" sz="4400" kern="0" cap="all" spc="600" noProof="0" dirty="0">
              <a:solidFill>
                <a:srgbClr val="222020"/>
              </a:solidFill>
              <a:effectLst/>
              <a:latin typeface="Obvia Expanded" panose="02000503040000020004" pitchFamily="2" charset="77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4C5F148-573E-5D80-9DEB-870F3ABA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D5D0ECB-5B67-C532-EB96-78A7C515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6181"/>
            <a:ext cx="12192000" cy="39181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8BC38F3-4C96-E743-C08D-EBFEB0B0F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2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C19BC-3BB8-587D-E11D-45E841E3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1DE1-1827-8648-4C8E-2924F64CF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22" y="1284598"/>
            <a:ext cx="10509956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LEKTION J: STRÆK, SNAK, SMIL </a:t>
            </a:r>
            <a:endParaRPr lang="da-DK" spc="3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BF419-11E1-337E-02E9-604836F58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522" y="2348105"/>
            <a:ext cx="10509956" cy="370807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/>
                <a:cs typeface="Helvetica"/>
              </a:rPr>
              <a:t>MÅL</a:t>
            </a:r>
            <a:endParaRPr lang="da-DK" b="1" noProof="0" dirty="0"/>
          </a:p>
        </p:txBody>
      </p:sp>
      <p:pic>
        <p:nvPicPr>
          <p:cNvPr id="8" name="Graphic 7" descr="Bullseye med massiv udfyldning">
            <a:extLst>
              <a:ext uri="{FF2B5EF4-FFF2-40B4-BE49-F238E27FC236}">
                <a16:creationId xmlns:a16="http://schemas.microsoft.com/office/drawing/2014/main" id="{00A05E45-E539-87B2-51FF-7B22E28D8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941" y="2238586"/>
            <a:ext cx="584462" cy="592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F834E-1037-AAD5-C887-F79C5A5C9C02}"/>
              </a:ext>
            </a:extLst>
          </p:cNvPr>
          <p:cNvSpPr txBox="1"/>
          <p:nvPr/>
        </p:nvSpPr>
        <p:spPr>
          <a:xfrm>
            <a:off x="1333262" y="2586348"/>
            <a:ext cx="513097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At du med dine egne ord kan forklare remsen "Stræk, Snak, Smil" remsen, og hvor den er vigtig</a:t>
            </a:r>
          </a:p>
          <a:p>
            <a:pPr marL="285750" indent="-28575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F00C1-8982-8CF9-4C51-AF0A04127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172" y="2429107"/>
            <a:ext cx="4121631" cy="2700000"/>
          </a:xfrm>
          <a:prstGeom prst="rect">
            <a:avLst/>
          </a:prstGeom>
        </p:spPr>
      </p:pic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3D9FB213-40A2-0820-697C-8A3EBB5F1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8391" y="1344758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0B9DDA-C80F-65AE-82AA-AEC02C9C7982}"/>
              </a:ext>
            </a:extLst>
          </p:cNvPr>
          <p:cNvSpPr txBox="1"/>
          <p:nvPr/>
        </p:nvSpPr>
        <p:spPr>
          <a:xfrm>
            <a:off x="7468976" y="1409927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45 min.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6FB46-4011-2D18-E023-D968BE746F70}"/>
              </a:ext>
            </a:extLst>
          </p:cNvPr>
          <p:cNvSpPr txBox="1"/>
          <p:nvPr/>
        </p:nvSpPr>
        <p:spPr>
          <a:xfrm>
            <a:off x="1560153" y="3864363"/>
            <a:ext cx="5114925" cy="591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endParaRPr lang="da-DK" noProof="0" dirty="0">
              <a:latin typeface="Arial"/>
              <a:cs typeface="Arial"/>
            </a:endParaRPr>
          </a:p>
          <a:p>
            <a:pPr>
              <a:lnSpc>
                <a:spcPts val="1575"/>
              </a:lnSpc>
            </a:pPr>
            <a:r>
              <a:rPr lang="da-DK" sz="2000" b="1" noProof="0" dirty="0">
                <a:latin typeface="Helvetica"/>
                <a:cs typeface="Arial"/>
              </a:rPr>
              <a:t>MATERIALER: </a:t>
            </a:r>
            <a:r>
              <a:rPr lang="da-DK" sz="2000" noProof="0" dirty="0">
                <a:latin typeface="Helvetica"/>
                <a:cs typeface="Arial"/>
              </a:rPr>
              <a:t>En mobil til at filme med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4CAAF97-7AAB-5AAE-770E-D07D89C723D6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309254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4930-0AB6-5794-7BB2-FDEBBB985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ste med massiv udfyldning">
            <a:extLst>
              <a:ext uri="{FF2B5EF4-FFF2-40B4-BE49-F238E27FC236}">
                <a16:creationId xmlns:a16="http://schemas.microsoft.com/office/drawing/2014/main" id="{F388228F-6B42-DA51-C0B1-AFCD926D6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823" y="1962693"/>
            <a:ext cx="701040" cy="701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C6188-E43E-0D60-4399-5BE02ADE2407}"/>
              </a:ext>
            </a:extLst>
          </p:cNvPr>
          <p:cNvSpPr txBox="1"/>
          <p:nvPr/>
        </p:nvSpPr>
        <p:spPr>
          <a:xfrm>
            <a:off x="1193863" y="2113158"/>
            <a:ext cx="4160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1DFBE-CDAB-FC70-76FC-8F175735DD3A}"/>
              </a:ext>
            </a:extLst>
          </p:cNvPr>
          <p:cNvSpPr txBox="1"/>
          <p:nvPr/>
        </p:nvSpPr>
        <p:spPr>
          <a:xfrm>
            <a:off x="5518158" y="1220235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45 min.</a:t>
            </a:r>
          </a:p>
        </p:txBody>
      </p:sp>
      <p:pic>
        <p:nvPicPr>
          <p:cNvPr id="9" name="Graphic 8" descr="Ur med massiv udfyldning">
            <a:extLst>
              <a:ext uri="{FF2B5EF4-FFF2-40B4-BE49-F238E27FC236}">
                <a16:creationId xmlns:a16="http://schemas.microsoft.com/office/drawing/2014/main" id="{5E000ABC-E5A2-191F-2432-236183E90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069" y="1220235"/>
            <a:ext cx="345846" cy="320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BB29C1-9FA5-E05C-ECD1-9C4E8E230D20}"/>
              </a:ext>
            </a:extLst>
          </p:cNvPr>
          <p:cNvSpPr txBox="1"/>
          <p:nvPr/>
        </p:nvSpPr>
        <p:spPr>
          <a:xfrm>
            <a:off x="1352105" y="2895933"/>
            <a:ext cx="840576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Stræk, Snak, Smil (ca. </a:t>
            </a:r>
            <a:r>
              <a:rPr lang="da-DK" sz="2000" b="1" dirty="0">
                <a:latin typeface="Helvetica"/>
                <a:cs typeface="Helvetica"/>
              </a:rPr>
              <a:t>2 min</a:t>
            </a:r>
            <a:r>
              <a:rPr lang="da-DK" sz="2000" b="1" noProof="0" dirty="0">
                <a:latin typeface="Helvetica"/>
                <a:cs typeface="Helvetica"/>
              </a:rPr>
              <a:t>)</a:t>
            </a:r>
          </a:p>
          <a:p>
            <a:endParaRPr lang="da-DK" noProof="0" dirty="0"/>
          </a:p>
          <a:p>
            <a:r>
              <a:rPr lang="da-DK" sz="2000" b="1" dirty="0">
                <a:latin typeface="Helvetica"/>
                <a:cs typeface="Helvetica"/>
              </a:rPr>
              <a:t>Øvelse og Opsamling</a:t>
            </a:r>
            <a:r>
              <a:rPr lang="da-DK" sz="2000" b="1" noProof="0" dirty="0">
                <a:latin typeface="Helvetica"/>
                <a:cs typeface="Helvetica"/>
              </a:rPr>
              <a:t> (ca. </a:t>
            </a:r>
            <a:r>
              <a:rPr lang="da-DK" sz="2000" b="1" dirty="0">
                <a:latin typeface="Helvetica"/>
                <a:cs typeface="Helvetica"/>
              </a:rPr>
              <a:t>43</a:t>
            </a:r>
            <a:r>
              <a:rPr lang="da-DK" sz="2000" b="1" noProof="0" dirty="0">
                <a:latin typeface="Helvetica"/>
                <a:cs typeface="Helvetica"/>
              </a:rPr>
              <a:t> min)</a:t>
            </a:r>
            <a:endParaRPr lang="da-DK" noProof="0" dirty="0">
              <a:latin typeface="Helvetica"/>
              <a:cs typeface="Helvetica"/>
            </a:endParaRPr>
          </a:p>
          <a:p>
            <a:endParaRPr lang="da-DK" noProof="0" dirty="0">
              <a:latin typeface="Helvetica"/>
              <a:cs typeface="Helvetica"/>
            </a:endParaRPr>
          </a:p>
          <a:p>
            <a:pPr algn="l"/>
            <a:endParaRPr lang="da-DK" noProof="0" dirty="0"/>
          </a:p>
          <a:p>
            <a:endParaRPr lang="da-DK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56E5D3-D48B-804D-DA4F-D7C4F6C88042}"/>
              </a:ext>
            </a:extLst>
          </p:cNvPr>
          <p:cNvSpPr txBox="1">
            <a:spLocks/>
          </p:cNvSpPr>
          <p:nvPr/>
        </p:nvSpPr>
        <p:spPr>
          <a:xfrm>
            <a:off x="492823" y="1118057"/>
            <a:ext cx="10509956" cy="50783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>
                <a:latin typeface="Obvia Expanded"/>
              </a:rPr>
              <a:t>LEKTION J: </a:t>
            </a:r>
            <a:r>
              <a:rPr lang="da-DK" dirty="0">
                <a:latin typeface="Obvia Expanded"/>
              </a:rPr>
              <a:t>OPSAMLING</a:t>
            </a:r>
            <a:r>
              <a:rPr lang="da-DK" noProof="0" dirty="0">
                <a:latin typeface="Obvia Expanded"/>
              </a:rPr>
              <a:t> </a:t>
            </a:r>
            <a:endParaRPr lang="da-DK" noProof="0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C72FE0A-1E61-E238-D652-F4BAB01918C7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113503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804D-3BF7-49EA-FA25-406DC0996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FBAE-9EFE-BD75-4824-AB0B8591A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814" y="955930"/>
            <a:ext cx="10509956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STRÆK, SNAK, SMIL</a:t>
            </a:r>
            <a:endParaRPr lang="da-DK" spc="300" noProof="0" dirty="0"/>
          </a:p>
        </p:txBody>
      </p:sp>
      <p:pic>
        <p:nvPicPr>
          <p:cNvPr id="5" name="Graphic 4" descr="Videokamera med massiv udfyldning">
            <a:extLst>
              <a:ext uri="{FF2B5EF4-FFF2-40B4-BE49-F238E27FC236}">
                <a16:creationId xmlns:a16="http://schemas.microsoft.com/office/drawing/2014/main" id="{66A65FD6-6B70-9CA0-CAB7-53C8813C6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93" y="723462"/>
            <a:ext cx="811659" cy="811659"/>
          </a:xfrm>
          <a:prstGeom prst="rect">
            <a:avLst/>
          </a:prstGeom>
        </p:spPr>
      </p:pic>
      <p:pic>
        <p:nvPicPr>
          <p:cNvPr id="3" name="Online Media 2" title="Stræk. Snak. Smil.">
            <a:hlinkClick r:id="" action="ppaction://media"/>
            <a:extLst>
              <a:ext uri="{FF2B5EF4-FFF2-40B4-BE49-F238E27FC236}">
                <a16:creationId xmlns:a16="http://schemas.microsoft.com/office/drawing/2014/main" id="{3FFED2C0-314F-7100-F820-84DB2E9E11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37707" y="1677063"/>
            <a:ext cx="8316585" cy="4644101"/>
          </a:xfrm>
          <a:prstGeom prst="rect">
            <a:avLst/>
          </a:prstGeom>
        </p:spPr>
      </p:pic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9B0EDBE0-8CAA-1F64-4B1B-4A88FB872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4252" y="1019376"/>
            <a:ext cx="403781" cy="38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36E77C-FDB3-2903-E70D-66814D5FD8ED}"/>
              </a:ext>
            </a:extLst>
          </p:cNvPr>
          <p:cNvSpPr txBox="1"/>
          <p:nvPr/>
        </p:nvSpPr>
        <p:spPr>
          <a:xfrm>
            <a:off x="5710689" y="105597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2 min.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CDAB2F0-D8A1-58E2-1593-F1319C644EC3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72404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5">
            <a:extLst>
              <a:ext uri="{FF2B5EF4-FFF2-40B4-BE49-F238E27FC236}">
                <a16:creationId xmlns:a16="http://schemas.microsoft.com/office/drawing/2014/main" id="{F71E39A5-10C7-2193-6105-F3717F0873BB}"/>
              </a:ext>
            </a:extLst>
          </p:cNvPr>
          <p:cNvSpPr/>
          <p:nvPr/>
        </p:nvSpPr>
        <p:spPr>
          <a:xfrm>
            <a:off x="1021976" y="1888999"/>
            <a:ext cx="6941990" cy="4199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5F5F3-21F9-FE69-0D29-3D3D66547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906" y="1072507"/>
            <a:ext cx="10509956" cy="507831"/>
          </a:xfrm>
        </p:spPr>
        <p:txBody>
          <a:bodyPr/>
          <a:lstStyle/>
          <a:p>
            <a:r>
              <a:rPr lang="da-DK" spc="300" dirty="0">
                <a:latin typeface="Obvia Expanded"/>
              </a:rPr>
              <a:t>ØVELSE</a:t>
            </a:r>
            <a:r>
              <a:rPr lang="da-DK" dirty="0">
                <a:latin typeface="Obvia Expanded"/>
              </a:rPr>
              <a:t> OG OPSAMLING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71185-0E6D-0411-120A-63A43F71E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096" y="2117869"/>
            <a:ext cx="6551618" cy="455509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To og to: </a:t>
            </a:r>
            <a:r>
              <a:rPr lang="da-DK" noProof="0" dirty="0">
                <a:latin typeface="Helvetica"/>
                <a:cs typeface="Helvetica"/>
              </a:rPr>
              <a:t>I skal bruge jeres beskrivelser på de to elevark til at lave en kort video</a:t>
            </a:r>
            <a:r>
              <a:rPr lang="da-DK" dirty="0">
                <a:latin typeface="Helvetica"/>
                <a:cs typeface="Helvetica"/>
              </a:rPr>
              <a:t> om stroke.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da-DK" dirty="0">
                <a:latin typeface="Helvetica"/>
                <a:cs typeface="Helvetica"/>
              </a:rPr>
              <a:t>I videoen skal I med</a:t>
            </a:r>
            <a:r>
              <a:rPr lang="da-DK" noProof="0" dirty="0">
                <a:latin typeface="Helvetica"/>
                <a:cs typeface="Helvetica"/>
              </a:rPr>
              <a:t> jeres egne ord fortæller om det vigtigste, I har lært om livreddende førstehjælp</a:t>
            </a:r>
            <a:r>
              <a:rPr lang="da-DK" dirty="0">
                <a:latin typeface="Helvetica"/>
                <a:cs typeface="Helvetica"/>
              </a:rPr>
              <a:t> ved stroke. I kan vælge at lave en informationsvideo eller en Stræk, Snak, Smil kampagnefilm. 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Helvetica"/>
                <a:cs typeface="Helvetica"/>
              </a:rPr>
              <a:t>Filmen må vare ca. 2 minutter.</a:t>
            </a:r>
            <a:endParaRPr lang="da-DK" b="1" noProof="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Vis jeres videoer for resten af klassen. 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Helvetica"/>
                <a:cs typeface="Helvetica"/>
              </a:rPr>
              <a:t>Som opsamling, skal du hjemme præsentere din viden for din familie. Her kan du bruge dine elevark og video.</a:t>
            </a:r>
            <a:endParaRPr lang="da-DK" noProof="0" dirty="0">
              <a:cs typeface="Helvetica"/>
            </a:endParaRPr>
          </a:p>
          <a:p>
            <a:pPr>
              <a:lnSpc>
                <a:spcPct val="100000"/>
              </a:lnSpc>
            </a:pPr>
            <a:endParaRPr lang="da-DK" dirty="0">
              <a:cs typeface="Helvetica"/>
            </a:endParaRPr>
          </a:p>
          <a:p>
            <a:pPr>
              <a:lnSpc>
                <a:spcPct val="100000"/>
              </a:lnSpc>
            </a:pPr>
            <a:endParaRPr lang="da-DK" dirty="0">
              <a:cs typeface="Helvetica"/>
            </a:endParaRPr>
          </a:p>
        </p:txBody>
      </p:sp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BAC31600-5278-6FBD-850A-F911929AC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6781" y="1135833"/>
            <a:ext cx="403781" cy="388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EF8CD-2AB0-D9C3-8EED-24FCDF1CD37D}"/>
              </a:ext>
            </a:extLst>
          </p:cNvPr>
          <p:cNvSpPr txBox="1"/>
          <p:nvPr/>
        </p:nvSpPr>
        <p:spPr>
          <a:xfrm>
            <a:off x="6700562" y="1153795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dirty="0">
                <a:latin typeface="Helvetica"/>
                <a:cs typeface="Helvetica"/>
              </a:rPr>
              <a:t>43</a:t>
            </a:r>
            <a:r>
              <a:rPr lang="da-DK" sz="1400" b="1" noProof="0" dirty="0">
                <a:latin typeface="Helvetica"/>
                <a:cs typeface="Helvetica"/>
              </a:rPr>
              <a:t> min.</a:t>
            </a:r>
          </a:p>
        </p:txBody>
      </p:sp>
      <p:pic>
        <p:nvPicPr>
          <p:cNvPr id="11" name="Graphic 10" descr="Dokument med massiv udfyldning">
            <a:extLst>
              <a:ext uri="{FF2B5EF4-FFF2-40B4-BE49-F238E27FC236}">
                <a16:creationId xmlns:a16="http://schemas.microsoft.com/office/drawing/2014/main" id="{844FD6DA-5E73-5540-C222-629611991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5898" y="1890802"/>
            <a:ext cx="474483" cy="443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82ABD-585A-8FB3-3098-32676D48718B}"/>
              </a:ext>
            </a:extLst>
          </p:cNvPr>
          <p:cNvSpPr txBox="1"/>
          <p:nvPr/>
        </p:nvSpPr>
        <p:spPr>
          <a:xfrm>
            <a:off x="8560381" y="1933753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 </a:t>
            </a:r>
            <a:r>
              <a:rPr lang="da-DK" sz="2000" b="1" noProof="0" dirty="0">
                <a:latin typeface="Helvetica"/>
                <a:cs typeface="Helvetica"/>
              </a:rPr>
              <a:t>ELEVARK</a:t>
            </a:r>
            <a:r>
              <a:rPr lang="da-DK" sz="2000" b="1" noProof="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871377-6EBA-0847-AC2C-096BAD8FFAE0}"/>
              </a:ext>
            </a:extLst>
          </p:cNvPr>
          <p:cNvSpPr txBox="1"/>
          <p:nvPr/>
        </p:nvSpPr>
        <p:spPr>
          <a:xfrm>
            <a:off x="8654472" y="2467642"/>
            <a:ext cx="3535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ORDLISTEMINDMAP</a:t>
            </a:r>
          </a:p>
          <a:p>
            <a:r>
              <a:rPr lang="da-DK" sz="1600" noProof="0" dirty="0">
                <a:latin typeface="Helvetica"/>
                <a:cs typeface="Helvetica"/>
              </a:rPr>
              <a:t>TRÆD TIL VED STROKE</a:t>
            </a:r>
            <a:endParaRPr lang="da-DK" sz="1600" noProof="0" dirty="0"/>
          </a:p>
          <a:p>
            <a:r>
              <a:rPr lang="da-DK" sz="1600" dirty="0">
                <a:latin typeface="Helvetica"/>
                <a:cs typeface="Helvetica"/>
              </a:rPr>
              <a:t>PRÆSENTER DIN VIDEN OM LIVREDDENDE FØRSTEHJÆLP</a:t>
            </a:r>
            <a:endParaRPr lang="da-DK" sz="1600" noProof="0" dirty="0">
              <a:latin typeface="Helvetica"/>
              <a:cs typeface="Helvetica"/>
            </a:endParaRPr>
          </a:p>
          <a:p>
            <a:endParaRPr lang="da-DK" sz="1600" noProof="0" dirty="0">
              <a:latin typeface="Helvetica"/>
              <a:cs typeface="Helvetica"/>
            </a:endParaRPr>
          </a:p>
          <a:p>
            <a:endParaRPr lang="da-DK" sz="1600" dirty="0">
              <a:latin typeface="Helvetica"/>
              <a:cs typeface="Helvetica"/>
            </a:endParaRPr>
          </a:p>
        </p:txBody>
      </p:sp>
      <p:pic>
        <p:nvPicPr>
          <p:cNvPr id="6" name="Graphic 5" descr="Gruppebrainstorm med massiv udfyldning">
            <a:extLst>
              <a:ext uri="{FF2B5EF4-FFF2-40B4-BE49-F238E27FC236}">
                <a16:creationId xmlns:a16="http://schemas.microsoft.com/office/drawing/2014/main" id="{30DF83F2-3936-732A-2BBB-A908BB7DA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671" y="917403"/>
            <a:ext cx="643003" cy="663879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640E0502-D6CC-9A3D-3E03-0DB156DF7888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2806032992"/>
      </p:ext>
    </p:extLst>
  </p:cSld>
  <p:clrMapOvr>
    <a:masterClrMapping/>
  </p:clrMapOvr>
</p:sld>
</file>

<file path=ppt/theme/theme1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418</Words>
  <Application>Microsoft Office PowerPoint</Application>
  <PresentationFormat>Widescreen</PresentationFormat>
  <Paragraphs>54</Paragraphs>
  <Slides>5</Slides>
  <Notes>4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</vt:i4>
      </vt:variant>
    </vt:vector>
  </HeadingPairs>
  <TitlesOfParts>
    <vt:vector size="14" baseType="lpstr">
      <vt:lpstr>Helvetica</vt:lpstr>
      <vt:lpstr>Arial,Sans-Serif</vt:lpstr>
      <vt:lpstr>Obvia Expanded</vt:lpstr>
      <vt:lpstr>Arial</vt:lpstr>
      <vt:lpstr>Calibri</vt:lpstr>
      <vt:lpstr>Aptos</vt:lpstr>
      <vt:lpstr>HHH_Stroke_Master</vt:lpstr>
      <vt:lpstr>1_HHH_Stroke_Master</vt:lpstr>
      <vt:lpstr>HHH_Tom_Master</vt:lpstr>
      <vt:lpstr> LEKTION J:  STRÆK, SNAK, SMIL </vt:lpstr>
      <vt:lpstr>LEKTION J: STRÆK, SNAK, SMIL </vt:lpstr>
      <vt:lpstr>PowerPoint-præsentation</vt:lpstr>
      <vt:lpstr>STRÆK, SNAK, SMIL</vt:lpstr>
      <vt:lpstr>ØVELSE OG 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164</cp:revision>
  <dcterms:created xsi:type="dcterms:W3CDTF">2024-04-08T09:09:07Z</dcterms:created>
  <dcterms:modified xsi:type="dcterms:W3CDTF">2025-05-15T08:34:48Z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