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70" r:id="rId4"/>
    <p:sldMasterId id="2147483679" r:id="rId5"/>
    <p:sldMasterId id="2147483674" r:id="rId6"/>
  </p:sldMasterIdLst>
  <p:notesMasterIdLst>
    <p:notesMasterId r:id="rId17"/>
  </p:notesMasterIdLst>
  <p:sldIdLst>
    <p:sldId id="485" r:id="rId7"/>
    <p:sldId id="402" r:id="rId8"/>
    <p:sldId id="460" r:id="rId9"/>
    <p:sldId id="295" r:id="rId10"/>
    <p:sldId id="403" r:id="rId11"/>
    <p:sldId id="404" r:id="rId12"/>
    <p:sldId id="472" r:id="rId13"/>
    <p:sldId id="406" r:id="rId14"/>
    <p:sldId id="481" r:id="rId15"/>
    <p:sldId id="405" r:id="rId16"/>
  </p:sldIdLst>
  <p:sldSz cx="12192000" cy="6858000"/>
  <p:notesSz cx="6858000" cy="9144000"/>
  <p:embeddedFontLst>
    <p:embeddedFont>
      <p:font typeface="Helvetica" panose="020B060402020202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FB1663C-D270-895D-8FA0-D053807B7BA6}" name="Celine Ankjær Jeppesen" initials="CA" userId="S::Celine@genoplivning.dk::d1cb0c86-be62-46c5-b167-e90933f71c53" providerId="AD"/>
  <p188:author id="{B87E21F1-8E31-5707-2923-3598736D1778}" name="Pia Maria Lie" initials="PL" userId="S::pml_piamarialie.dk#ext#@genoplivningdk.onmicrosoft.com::6d714648-4122-428d-830c-a22f7d49ecb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BC8"/>
    <a:srgbClr val="FF7E79"/>
    <a:srgbClr val="EBEBEB"/>
    <a:srgbClr val="222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llemlayou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ema til typografi 1 - Markerin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Ingen typografi, tabelgit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355" autoAdjust="0"/>
  </p:normalViewPr>
  <p:slideViewPr>
    <p:cSldViewPr snapToGrid="0">
      <p:cViewPr varScale="1">
        <p:scale>
          <a:sx n="89" d="100"/>
          <a:sy n="89" d="100"/>
        </p:scale>
        <p:origin x="139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font" Target="fonts/font1.fntdata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line Ankjær Jeppesen" userId="d1cb0c86-be62-46c5-b167-e90933f71c53" providerId="ADAL" clId="{CFFC7CD2-D7EC-4A07-97DE-CAD1FBF17744}"/>
    <pc:docChg chg="delSld delMainMaster">
      <pc:chgData name="Celine Ankjær Jeppesen" userId="d1cb0c86-be62-46c5-b167-e90933f71c53" providerId="ADAL" clId="{CFFC7CD2-D7EC-4A07-97DE-CAD1FBF17744}" dt="2025-05-15T08:33:46.305" v="1" actId="47"/>
      <pc:docMkLst>
        <pc:docMk/>
      </pc:docMkLst>
      <pc:sldChg chg="del">
        <pc:chgData name="Celine Ankjær Jeppesen" userId="d1cb0c86-be62-46c5-b167-e90933f71c53" providerId="ADAL" clId="{CFFC7CD2-D7EC-4A07-97DE-CAD1FBF17744}" dt="2025-05-15T08:33:36.639" v="0" actId="47"/>
        <pc:sldMkLst>
          <pc:docMk/>
          <pc:sldMk cId="1962427804" sldId="261"/>
        </pc:sldMkLst>
      </pc:sldChg>
      <pc:sldChg chg="del">
        <pc:chgData name="Celine Ankjær Jeppesen" userId="d1cb0c86-be62-46c5-b167-e90933f71c53" providerId="ADAL" clId="{CFFC7CD2-D7EC-4A07-97DE-CAD1FBF17744}" dt="2025-05-15T08:33:36.639" v="0" actId="47"/>
        <pc:sldMkLst>
          <pc:docMk/>
          <pc:sldMk cId="160669921" sldId="289"/>
        </pc:sldMkLst>
      </pc:sldChg>
      <pc:sldChg chg="del">
        <pc:chgData name="Celine Ankjær Jeppesen" userId="d1cb0c86-be62-46c5-b167-e90933f71c53" providerId="ADAL" clId="{CFFC7CD2-D7EC-4A07-97DE-CAD1FBF17744}" dt="2025-05-15T08:33:36.639" v="0" actId="47"/>
        <pc:sldMkLst>
          <pc:docMk/>
          <pc:sldMk cId="2475873872" sldId="290"/>
        </pc:sldMkLst>
      </pc:sldChg>
      <pc:sldChg chg="del">
        <pc:chgData name="Celine Ankjær Jeppesen" userId="d1cb0c86-be62-46c5-b167-e90933f71c53" providerId="ADAL" clId="{CFFC7CD2-D7EC-4A07-97DE-CAD1FBF17744}" dt="2025-05-15T08:33:36.639" v="0" actId="47"/>
        <pc:sldMkLst>
          <pc:docMk/>
          <pc:sldMk cId="2902271857" sldId="291"/>
        </pc:sldMkLst>
      </pc:sldChg>
      <pc:sldChg chg="del">
        <pc:chgData name="Celine Ankjær Jeppesen" userId="d1cb0c86-be62-46c5-b167-e90933f71c53" providerId="ADAL" clId="{CFFC7CD2-D7EC-4A07-97DE-CAD1FBF17744}" dt="2025-05-15T08:33:36.639" v="0" actId="47"/>
        <pc:sldMkLst>
          <pc:docMk/>
          <pc:sldMk cId="1762361815" sldId="292"/>
        </pc:sldMkLst>
      </pc:sldChg>
      <pc:sldChg chg="del">
        <pc:chgData name="Celine Ankjær Jeppesen" userId="d1cb0c86-be62-46c5-b167-e90933f71c53" providerId="ADAL" clId="{CFFC7CD2-D7EC-4A07-97DE-CAD1FBF17744}" dt="2025-05-15T08:33:36.639" v="0" actId="47"/>
        <pc:sldMkLst>
          <pc:docMk/>
          <pc:sldMk cId="2580984402" sldId="293"/>
        </pc:sldMkLst>
      </pc:sldChg>
      <pc:sldChg chg="del">
        <pc:chgData name="Celine Ankjær Jeppesen" userId="d1cb0c86-be62-46c5-b167-e90933f71c53" providerId="ADAL" clId="{CFFC7CD2-D7EC-4A07-97DE-CAD1FBF17744}" dt="2025-05-15T08:33:36.639" v="0" actId="47"/>
        <pc:sldMkLst>
          <pc:docMk/>
          <pc:sldMk cId="438853250" sldId="374"/>
        </pc:sldMkLst>
      </pc:sldChg>
      <pc:sldChg chg="del">
        <pc:chgData name="Celine Ankjær Jeppesen" userId="d1cb0c86-be62-46c5-b167-e90933f71c53" providerId="ADAL" clId="{CFFC7CD2-D7EC-4A07-97DE-CAD1FBF17744}" dt="2025-05-15T08:33:36.639" v="0" actId="47"/>
        <pc:sldMkLst>
          <pc:docMk/>
          <pc:sldMk cId="681290459" sldId="380"/>
        </pc:sldMkLst>
      </pc:sldChg>
      <pc:sldChg chg="del">
        <pc:chgData name="Celine Ankjær Jeppesen" userId="d1cb0c86-be62-46c5-b167-e90933f71c53" providerId="ADAL" clId="{CFFC7CD2-D7EC-4A07-97DE-CAD1FBF17744}" dt="2025-05-15T08:33:36.639" v="0" actId="47"/>
        <pc:sldMkLst>
          <pc:docMk/>
          <pc:sldMk cId="3865274201" sldId="382"/>
        </pc:sldMkLst>
      </pc:sldChg>
      <pc:sldChg chg="del">
        <pc:chgData name="Celine Ankjær Jeppesen" userId="d1cb0c86-be62-46c5-b167-e90933f71c53" providerId="ADAL" clId="{CFFC7CD2-D7EC-4A07-97DE-CAD1FBF17744}" dt="2025-05-15T08:33:36.639" v="0" actId="47"/>
        <pc:sldMkLst>
          <pc:docMk/>
          <pc:sldMk cId="18993052" sldId="384"/>
        </pc:sldMkLst>
      </pc:sldChg>
      <pc:sldChg chg="del">
        <pc:chgData name="Celine Ankjær Jeppesen" userId="d1cb0c86-be62-46c5-b167-e90933f71c53" providerId="ADAL" clId="{CFFC7CD2-D7EC-4A07-97DE-CAD1FBF17744}" dt="2025-05-15T08:33:36.639" v="0" actId="47"/>
        <pc:sldMkLst>
          <pc:docMk/>
          <pc:sldMk cId="3814225672" sldId="386"/>
        </pc:sldMkLst>
      </pc:sldChg>
      <pc:sldChg chg="del">
        <pc:chgData name="Celine Ankjær Jeppesen" userId="d1cb0c86-be62-46c5-b167-e90933f71c53" providerId="ADAL" clId="{CFFC7CD2-D7EC-4A07-97DE-CAD1FBF17744}" dt="2025-05-15T08:33:36.639" v="0" actId="47"/>
        <pc:sldMkLst>
          <pc:docMk/>
          <pc:sldMk cId="2009486458" sldId="387"/>
        </pc:sldMkLst>
      </pc:sldChg>
      <pc:sldChg chg="del">
        <pc:chgData name="Celine Ankjær Jeppesen" userId="d1cb0c86-be62-46c5-b167-e90933f71c53" providerId="ADAL" clId="{CFFC7CD2-D7EC-4A07-97DE-CAD1FBF17744}" dt="2025-05-15T08:33:36.639" v="0" actId="47"/>
        <pc:sldMkLst>
          <pc:docMk/>
          <pc:sldMk cId="1939075285" sldId="390"/>
        </pc:sldMkLst>
      </pc:sldChg>
      <pc:sldChg chg="del">
        <pc:chgData name="Celine Ankjær Jeppesen" userId="d1cb0c86-be62-46c5-b167-e90933f71c53" providerId="ADAL" clId="{CFFC7CD2-D7EC-4A07-97DE-CAD1FBF17744}" dt="2025-05-15T08:33:36.639" v="0" actId="47"/>
        <pc:sldMkLst>
          <pc:docMk/>
          <pc:sldMk cId="1179047658" sldId="392"/>
        </pc:sldMkLst>
      </pc:sldChg>
      <pc:sldChg chg="del">
        <pc:chgData name="Celine Ankjær Jeppesen" userId="d1cb0c86-be62-46c5-b167-e90933f71c53" providerId="ADAL" clId="{CFFC7CD2-D7EC-4A07-97DE-CAD1FBF17744}" dt="2025-05-15T08:33:36.639" v="0" actId="47"/>
        <pc:sldMkLst>
          <pc:docMk/>
          <pc:sldMk cId="3755153659" sldId="394"/>
        </pc:sldMkLst>
      </pc:sldChg>
      <pc:sldChg chg="del">
        <pc:chgData name="Celine Ankjær Jeppesen" userId="d1cb0c86-be62-46c5-b167-e90933f71c53" providerId="ADAL" clId="{CFFC7CD2-D7EC-4A07-97DE-CAD1FBF17744}" dt="2025-05-15T08:33:36.639" v="0" actId="47"/>
        <pc:sldMkLst>
          <pc:docMk/>
          <pc:sldMk cId="3838599812" sldId="395"/>
        </pc:sldMkLst>
      </pc:sldChg>
      <pc:sldChg chg="del">
        <pc:chgData name="Celine Ankjær Jeppesen" userId="d1cb0c86-be62-46c5-b167-e90933f71c53" providerId="ADAL" clId="{CFFC7CD2-D7EC-4A07-97DE-CAD1FBF17744}" dt="2025-05-15T08:33:36.639" v="0" actId="47"/>
        <pc:sldMkLst>
          <pc:docMk/>
          <pc:sldMk cId="1663290699" sldId="396"/>
        </pc:sldMkLst>
      </pc:sldChg>
      <pc:sldChg chg="del">
        <pc:chgData name="Celine Ankjær Jeppesen" userId="d1cb0c86-be62-46c5-b167-e90933f71c53" providerId="ADAL" clId="{CFFC7CD2-D7EC-4A07-97DE-CAD1FBF17744}" dt="2025-05-15T08:33:36.639" v="0" actId="47"/>
        <pc:sldMkLst>
          <pc:docMk/>
          <pc:sldMk cId="3825491311" sldId="397"/>
        </pc:sldMkLst>
      </pc:sldChg>
      <pc:sldChg chg="del">
        <pc:chgData name="Celine Ankjær Jeppesen" userId="d1cb0c86-be62-46c5-b167-e90933f71c53" providerId="ADAL" clId="{CFFC7CD2-D7EC-4A07-97DE-CAD1FBF17744}" dt="2025-05-15T08:33:36.639" v="0" actId="47"/>
        <pc:sldMkLst>
          <pc:docMk/>
          <pc:sldMk cId="725452497" sldId="398"/>
        </pc:sldMkLst>
      </pc:sldChg>
      <pc:sldChg chg="del">
        <pc:chgData name="Celine Ankjær Jeppesen" userId="d1cb0c86-be62-46c5-b167-e90933f71c53" providerId="ADAL" clId="{CFFC7CD2-D7EC-4A07-97DE-CAD1FBF17744}" dt="2025-05-15T08:33:36.639" v="0" actId="47"/>
        <pc:sldMkLst>
          <pc:docMk/>
          <pc:sldMk cId="1678114969" sldId="399"/>
        </pc:sldMkLst>
      </pc:sldChg>
      <pc:sldChg chg="del">
        <pc:chgData name="Celine Ankjær Jeppesen" userId="d1cb0c86-be62-46c5-b167-e90933f71c53" providerId="ADAL" clId="{CFFC7CD2-D7EC-4A07-97DE-CAD1FBF17744}" dt="2025-05-15T08:33:36.639" v="0" actId="47"/>
        <pc:sldMkLst>
          <pc:docMk/>
          <pc:sldMk cId="1817785353" sldId="400"/>
        </pc:sldMkLst>
      </pc:sldChg>
      <pc:sldChg chg="del">
        <pc:chgData name="Celine Ankjær Jeppesen" userId="d1cb0c86-be62-46c5-b167-e90933f71c53" providerId="ADAL" clId="{CFFC7CD2-D7EC-4A07-97DE-CAD1FBF17744}" dt="2025-05-15T08:33:46.305" v="1" actId="47"/>
        <pc:sldMkLst>
          <pc:docMk/>
          <pc:sldMk cId="3092544187" sldId="408"/>
        </pc:sldMkLst>
      </pc:sldChg>
      <pc:sldChg chg="del">
        <pc:chgData name="Celine Ankjær Jeppesen" userId="d1cb0c86-be62-46c5-b167-e90933f71c53" providerId="ADAL" clId="{CFFC7CD2-D7EC-4A07-97DE-CAD1FBF17744}" dt="2025-05-15T08:33:46.305" v="1" actId="47"/>
        <pc:sldMkLst>
          <pc:docMk/>
          <pc:sldMk cId="724041981" sldId="413"/>
        </pc:sldMkLst>
      </pc:sldChg>
      <pc:sldChg chg="del">
        <pc:chgData name="Celine Ankjær Jeppesen" userId="d1cb0c86-be62-46c5-b167-e90933f71c53" providerId="ADAL" clId="{CFFC7CD2-D7EC-4A07-97DE-CAD1FBF17744}" dt="2025-05-15T08:33:46.305" v="1" actId="47"/>
        <pc:sldMkLst>
          <pc:docMk/>
          <pc:sldMk cId="2806032992" sldId="414"/>
        </pc:sldMkLst>
      </pc:sldChg>
      <pc:sldChg chg="del">
        <pc:chgData name="Celine Ankjær Jeppesen" userId="d1cb0c86-be62-46c5-b167-e90933f71c53" providerId="ADAL" clId="{CFFC7CD2-D7EC-4A07-97DE-CAD1FBF17744}" dt="2025-05-15T08:33:46.305" v="1" actId="47"/>
        <pc:sldMkLst>
          <pc:docMk/>
          <pc:sldMk cId="2889603829" sldId="416"/>
        </pc:sldMkLst>
      </pc:sldChg>
      <pc:sldChg chg="del">
        <pc:chgData name="Celine Ankjær Jeppesen" userId="d1cb0c86-be62-46c5-b167-e90933f71c53" providerId="ADAL" clId="{CFFC7CD2-D7EC-4A07-97DE-CAD1FBF17744}" dt="2025-05-15T08:33:46.305" v="1" actId="47"/>
        <pc:sldMkLst>
          <pc:docMk/>
          <pc:sldMk cId="166140462" sldId="418"/>
        </pc:sldMkLst>
      </pc:sldChg>
      <pc:sldChg chg="del">
        <pc:chgData name="Celine Ankjær Jeppesen" userId="d1cb0c86-be62-46c5-b167-e90933f71c53" providerId="ADAL" clId="{CFFC7CD2-D7EC-4A07-97DE-CAD1FBF17744}" dt="2025-05-15T08:33:46.305" v="1" actId="47"/>
        <pc:sldMkLst>
          <pc:docMk/>
          <pc:sldMk cId="282493067" sldId="419"/>
        </pc:sldMkLst>
      </pc:sldChg>
      <pc:sldChg chg="del">
        <pc:chgData name="Celine Ankjær Jeppesen" userId="d1cb0c86-be62-46c5-b167-e90933f71c53" providerId="ADAL" clId="{CFFC7CD2-D7EC-4A07-97DE-CAD1FBF17744}" dt="2025-05-15T08:33:46.305" v="1" actId="47"/>
        <pc:sldMkLst>
          <pc:docMk/>
          <pc:sldMk cId="991541390" sldId="420"/>
        </pc:sldMkLst>
      </pc:sldChg>
      <pc:sldChg chg="del">
        <pc:chgData name="Celine Ankjær Jeppesen" userId="d1cb0c86-be62-46c5-b167-e90933f71c53" providerId="ADAL" clId="{CFFC7CD2-D7EC-4A07-97DE-CAD1FBF17744}" dt="2025-05-15T08:33:46.305" v="1" actId="47"/>
        <pc:sldMkLst>
          <pc:docMk/>
          <pc:sldMk cId="1024173882" sldId="421"/>
        </pc:sldMkLst>
      </pc:sldChg>
      <pc:sldChg chg="del">
        <pc:chgData name="Celine Ankjær Jeppesen" userId="d1cb0c86-be62-46c5-b167-e90933f71c53" providerId="ADAL" clId="{CFFC7CD2-D7EC-4A07-97DE-CAD1FBF17744}" dt="2025-05-15T08:33:46.305" v="1" actId="47"/>
        <pc:sldMkLst>
          <pc:docMk/>
          <pc:sldMk cId="569601863" sldId="424"/>
        </pc:sldMkLst>
      </pc:sldChg>
      <pc:sldChg chg="del">
        <pc:chgData name="Celine Ankjær Jeppesen" userId="d1cb0c86-be62-46c5-b167-e90933f71c53" providerId="ADAL" clId="{CFFC7CD2-D7EC-4A07-97DE-CAD1FBF17744}" dt="2025-05-15T08:33:36.639" v="0" actId="47"/>
        <pc:sldMkLst>
          <pc:docMk/>
          <pc:sldMk cId="2769728985" sldId="439"/>
        </pc:sldMkLst>
      </pc:sldChg>
      <pc:sldChg chg="del">
        <pc:chgData name="Celine Ankjær Jeppesen" userId="d1cb0c86-be62-46c5-b167-e90933f71c53" providerId="ADAL" clId="{CFFC7CD2-D7EC-4A07-97DE-CAD1FBF17744}" dt="2025-05-15T08:33:36.639" v="0" actId="47"/>
        <pc:sldMkLst>
          <pc:docMk/>
          <pc:sldMk cId="3443131873" sldId="450"/>
        </pc:sldMkLst>
      </pc:sldChg>
      <pc:sldChg chg="del">
        <pc:chgData name="Celine Ankjær Jeppesen" userId="d1cb0c86-be62-46c5-b167-e90933f71c53" providerId="ADAL" clId="{CFFC7CD2-D7EC-4A07-97DE-CAD1FBF17744}" dt="2025-05-15T08:33:46.305" v="1" actId="47"/>
        <pc:sldMkLst>
          <pc:docMk/>
          <pc:sldMk cId="2015138828" sldId="451"/>
        </pc:sldMkLst>
      </pc:sldChg>
      <pc:sldChg chg="del">
        <pc:chgData name="Celine Ankjær Jeppesen" userId="d1cb0c86-be62-46c5-b167-e90933f71c53" providerId="ADAL" clId="{CFFC7CD2-D7EC-4A07-97DE-CAD1FBF17744}" dt="2025-05-15T08:33:36.639" v="0" actId="47"/>
        <pc:sldMkLst>
          <pc:docMk/>
          <pc:sldMk cId="1996421593" sldId="458"/>
        </pc:sldMkLst>
      </pc:sldChg>
      <pc:sldChg chg="del">
        <pc:chgData name="Celine Ankjær Jeppesen" userId="d1cb0c86-be62-46c5-b167-e90933f71c53" providerId="ADAL" clId="{CFFC7CD2-D7EC-4A07-97DE-CAD1FBF17744}" dt="2025-05-15T08:33:36.639" v="0" actId="47"/>
        <pc:sldMkLst>
          <pc:docMk/>
          <pc:sldMk cId="2117729308" sldId="459"/>
        </pc:sldMkLst>
      </pc:sldChg>
      <pc:sldChg chg="del">
        <pc:chgData name="Celine Ankjær Jeppesen" userId="d1cb0c86-be62-46c5-b167-e90933f71c53" providerId="ADAL" clId="{CFFC7CD2-D7EC-4A07-97DE-CAD1FBF17744}" dt="2025-05-15T08:33:46.305" v="1" actId="47"/>
        <pc:sldMkLst>
          <pc:docMk/>
          <pc:sldMk cId="1135030486" sldId="461"/>
        </pc:sldMkLst>
      </pc:sldChg>
      <pc:sldChg chg="del">
        <pc:chgData name="Celine Ankjær Jeppesen" userId="d1cb0c86-be62-46c5-b167-e90933f71c53" providerId="ADAL" clId="{CFFC7CD2-D7EC-4A07-97DE-CAD1FBF17744}" dt="2025-05-15T08:33:46.305" v="1" actId="47"/>
        <pc:sldMkLst>
          <pc:docMk/>
          <pc:sldMk cId="169338290" sldId="462"/>
        </pc:sldMkLst>
      </pc:sldChg>
      <pc:sldChg chg="del">
        <pc:chgData name="Celine Ankjær Jeppesen" userId="d1cb0c86-be62-46c5-b167-e90933f71c53" providerId="ADAL" clId="{CFFC7CD2-D7EC-4A07-97DE-CAD1FBF17744}" dt="2025-05-15T08:33:46.305" v="1" actId="47"/>
        <pc:sldMkLst>
          <pc:docMk/>
          <pc:sldMk cId="3713598429" sldId="482"/>
        </pc:sldMkLst>
      </pc:sldChg>
      <pc:sldChg chg="del">
        <pc:chgData name="Celine Ankjær Jeppesen" userId="d1cb0c86-be62-46c5-b167-e90933f71c53" providerId="ADAL" clId="{CFFC7CD2-D7EC-4A07-97DE-CAD1FBF17744}" dt="2025-05-15T08:33:36.639" v="0" actId="47"/>
        <pc:sldMkLst>
          <pc:docMk/>
          <pc:sldMk cId="3533271740" sldId="483"/>
        </pc:sldMkLst>
      </pc:sldChg>
      <pc:sldChg chg="del">
        <pc:chgData name="Celine Ankjær Jeppesen" userId="d1cb0c86-be62-46c5-b167-e90933f71c53" providerId="ADAL" clId="{CFFC7CD2-D7EC-4A07-97DE-CAD1FBF17744}" dt="2025-05-15T08:33:36.639" v="0" actId="47"/>
        <pc:sldMkLst>
          <pc:docMk/>
          <pc:sldMk cId="1347378429" sldId="484"/>
        </pc:sldMkLst>
      </pc:sldChg>
      <pc:sldChg chg="del">
        <pc:chgData name="Celine Ankjær Jeppesen" userId="d1cb0c86-be62-46c5-b167-e90933f71c53" providerId="ADAL" clId="{CFFC7CD2-D7EC-4A07-97DE-CAD1FBF17744}" dt="2025-05-15T08:33:46.305" v="1" actId="47"/>
        <pc:sldMkLst>
          <pc:docMk/>
          <pc:sldMk cId="1468929039" sldId="486"/>
        </pc:sldMkLst>
      </pc:sldChg>
      <pc:sldMasterChg chg="del delSldLayout">
        <pc:chgData name="Celine Ankjær Jeppesen" userId="d1cb0c86-be62-46c5-b167-e90933f71c53" providerId="ADAL" clId="{CFFC7CD2-D7EC-4A07-97DE-CAD1FBF17744}" dt="2025-05-15T08:33:46.305" v="1" actId="47"/>
        <pc:sldMasterMkLst>
          <pc:docMk/>
          <pc:sldMasterMk cId="2677301869" sldId="2147483660"/>
        </pc:sldMasterMkLst>
        <pc:sldLayoutChg chg="del">
          <pc:chgData name="Celine Ankjær Jeppesen" userId="d1cb0c86-be62-46c5-b167-e90933f71c53" providerId="ADAL" clId="{CFFC7CD2-D7EC-4A07-97DE-CAD1FBF17744}" dt="2025-05-15T08:33:46.305" v="1" actId="47"/>
          <pc:sldLayoutMkLst>
            <pc:docMk/>
            <pc:sldMasterMk cId="2677301869" sldId="2147483660"/>
            <pc:sldLayoutMk cId="2917033746" sldId="2147483661"/>
          </pc:sldLayoutMkLst>
        </pc:sldLayoutChg>
        <pc:sldLayoutChg chg="del">
          <pc:chgData name="Celine Ankjær Jeppesen" userId="d1cb0c86-be62-46c5-b167-e90933f71c53" providerId="ADAL" clId="{CFFC7CD2-D7EC-4A07-97DE-CAD1FBF17744}" dt="2025-05-15T08:33:46.305" v="1" actId="47"/>
          <pc:sldLayoutMkLst>
            <pc:docMk/>
            <pc:sldMasterMk cId="2677301869" sldId="2147483660"/>
            <pc:sldLayoutMk cId="976932417" sldId="2147483667"/>
          </pc:sldLayoutMkLst>
        </pc:sldLayoutChg>
        <pc:sldLayoutChg chg="del">
          <pc:chgData name="Celine Ankjær Jeppesen" userId="d1cb0c86-be62-46c5-b167-e90933f71c53" providerId="ADAL" clId="{CFFC7CD2-D7EC-4A07-97DE-CAD1FBF17744}" dt="2025-05-15T08:33:46.305" v="1" actId="47"/>
          <pc:sldLayoutMkLst>
            <pc:docMk/>
            <pc:sldMasterMk cId="2677301869" sldId="2147483660"/>
            <pc:sldLayoutMk cId="196807476" sldId="214748366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9022C4-2977-B14C-9D23-B8F528C50E17}" type="datetimeFigureOut">
              <a:rPr lang="da-DK" smtClean="0"/>
              <a:t>15-05-2025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F2175B-0167-B340-A3BF-614878EE910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97677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rlevhospital.dk/afdelinger-og-klinikker/Afdeling-for-Hjerne%E2%80%90og-Nervesygdomme/boern-og-unge-paaroerende/viden-om-sygdommen/Sider/Hvad-er-en-blodprop-i-hjernen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herlevhospital.dk/afdelinger-og-klinikker/Afdeling-for-Hjerne%E2%80%90og-Nervesygdomme/boern-og-unge-paaroerende/viden-om-sygdommen/Sider/Hvad-er-en-blodprop-i-hjernen.aspx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737F77-DD21-C37E-493E-FD82635CFE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8B649D-8593-5D3F-24D5-A8B7679C1B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095403-9E24-3E2F-4405-9CFEDB4443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err="1"/>
              <a:t>Læg</a:t>
            </a:r>
            <a:r>
              <a:rPr lang="en-US" b="1"/>
              <a:t> </a:t>
            </a:r>
            <a:r>
              <a:rPr lang="en-US" b="1" err="1"/>
              <a:t>mærke</a:t>
            </a:r>
            <a:r>
              <a:rPr lang="en-US" b="1"/>
              <a:t> </a:t>
            </a:r>
            <a:r>
              <a:rPr lang="en-US" b="1" err="1"/>
              <a:t>til</a:t>
            </a:r>
            <a:r>
              <a:rPr lang="en-US" b="1"/>
              <a:t>:</a:t>
            </a:r>
            <a:endParaRPr lang="en-US"/>
          </a:p>
          <a:p>
            <a:pPr marL="171450" indent="-171450">
              <a:buFont typeface="Arial,Sans-Serif"/>
              <a:buChar char="•"/>
            </a:pPr>
            <a:r>
              <a:rPr lang="en-US"/>
              <a:t>Om </a:t>
            </a:r>
            <a:r>
              <a:rPr lang="en-US" err="1"/>
              <a:t>eleverne</a:t>
            </a:r>
            <a:r>
              <a:rPr lang="en-US"/>
              <a:t> </a:t>
            </a:r>
            <a:r>
              <a:rPr lang="en-US" err="1"/>
              <a:t>kan</a:t>
            </a:r>
            <a:r>
              <a:rPr lang="en-US"/>
              <a:t> </a:t>
            </a:r>
            <a:r>
              <a:rPr lang="en-US" err="1"/>
              <a:t>sætte</a:t>
            </a:r>
            <a:r>
              <a:rPr lang="en-US"/>
              <a:t> </a:t>
            </a:r>
            <a:r>
              <a:rPr lang="en-US" err="1"/>
              <a:t>ord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de </a:t>
            </a:r>
            <a:r>
              <a:rPr lang="en-US" err="1"/>
              <a:t>udfordringer</a:t>
            </a:r>
            <a:r>
              <a:rPr lang="en-US"/>
              <a:t>, man </a:t>
            </a:r>
            <a:r>
              <a:rPr lang="en-US" err="1"/>
              <a:t>kan</a:t>
            </a:r>
            <a:r>
              <a:rPr lang="en-US"/>
              <a:t> </a:t>
            </a:r>
            <a:r>
              <a:rPr lang="en-US" err="1"/>
              <a:t>opleve</a:t>
            </a:r>
            <a:r>
              <a:rPr lang="en-US"/>
              <a:t>, </a:t>
            </a:r>
            <a:r>
              <a:rPr lang="en-US" err="1"/>
              <a:t>hvis</a:t>
            </a:r>
            <a:r>
              <a:rPr lang="en-US"/>
              <a:t> man </a:t>
            </a:r>
            <a:r>
              <a:rPr lang="en-US" err="1"/>
              <a:t>får</a:t>
            </a:r>
            <a:r>
              <a:rPr lang="en-US"/>
              <a:t> et stroke</a:t>
            </a:r>
          </a:p>
          <a:p>
            <a:endParaRPr lang="en-US" b="1"/>
          </a:p>
          <a:p>
            <a:r>
              <a:rPr lang="en-US" b="1" err="1"/>
              <a:t>Sæt</a:t>
            </a:r>
            <a:r>
              <a:rPr lang="en-US" b="1"/>
              <a:t> </a:t>
            </a:r>
            <a:r>
              <a:rPr lang="en-US" b="1" err="1"/>
              <a:t>fokus</a:t>
            </a:r>
            <a:r>
              <a:rPr lang="en-US" b="1"/>
              <a:t> </a:t>
            </a:r>
            <a:r>
              <a:rPr lang="en-US" b="1" err="1"/>
              <a:t>på</a:t>
            </a:r>
            <a:r>
              <a:rPr lang="en-US" b="1"/>
              <a:t> de </a:t>
            </a:r>
            <a:r>
              <a:rPr lang="en-US" b="1" err="1"/>
              <a:t>faglige</a:t>
            </a:r>
            <a:r>
              <a:rPr lang="en-US" b="1"/>
              <a:t> pointer: </a:t>
            </a:r>
            <a:endParaRPr lang="en-US"/>
          </a:p>
          <a:p>
            <a:pPr marL="171450" indent="-171450">
              <a:buFont typeface="Arial"/>
              <a:buChar char="•"/>
            </a:pPr>
            <a:r>
              <a:rPr lang="en-US"/>
              <a:t>et </a:t>
            </a:r>
            <a:r>
              <a:rPr lang="en-US" err="1"/>
              <a:t>et</a:t>
            </a:r>
            <a:r>
              <a:rPr lang="en-US"/>
              <a:t> stroke er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blodprop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</a:t>
            </a:r>
            <a:r>
              <a:rPr lang="en-US" err="1"/>
              <a:t>blødning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hjernen</a:t>
            </a:r>
            <a:r>
              <a:rPr lang="en-US"/>
              <a:t>.</a:t>
            </a:r>
          </a:p>
          <a:p>
            <a:pPr marL="171450" indent="-171450">
              <a:buFont typeface="Arial"/>
              <a:buChar char="•"/>
            </a:pPr>
            <a:r>
              <a:rPr lang="en-US"/>
              <a:t>det giver </a:t>
            </a:r>
            <a:r>
              <a:rPr lang="en-US" err="1"/>
              <a:t>udfordringer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hverdagen</a:t>
            </a:r>
            <a:r>
              <a:rPr lang="en-US"/>
              <a:t>, </a:t>
            </a:r>
            <a:r>
              <a:rPr lang="en-US" err="1"/>
              <a:t>hvis</a:t>
            </a:r>
            <a:r>
              <a:rPr lang="en-US"/>
              <a:t> man </a:t>
            </a:r>
            <a:r>
              <a:rPr lang="en-US" err="1"/>
              <a:t>ikke</a:t>
            </a:r>
            <a:r>
              <a:rPr lang="en-US"/>
              <a:t> </a:t>
            </a:r>
            <a:r>
              <a:rPr lang="en-US" err="1"/>
              <a:t>får</a:t>
            </a:r>
            <a:r>
              <a:rPr lang="en-US"/>
              <a:t> </a:t>
            </a:r>
            <a:r>
              <a:rPr lang="en-US" err="1"/>
              <a:t>hurtig</a:t>
            </a:r>
            <a:r>
              <a:rPr lang="en-US"/>
              <a:t> </a:t>
            </a:r>
            <a:r>
              <a:rPr lang="en-US" err="1"/>
              <a:t>hjælp</a:t>
            </a:r>
            <a:r>
              <a:rPr lang="en-US"/>
              <a:t> </a:t>
            </a:r>
            <a:r>
              <a:rPr lang="en-US" err="1"/>
              <a:t>ved</a:t>
            </a:r>
            <a:r>
              <a:rPr lang="en-US"/>
              <a:t> et stroke.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B42923-847D-277F-C764-5B823975E4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F2175B-0167-B340-A3BF-614878EE910E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34939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latin typeface="Calibri"/>
                <a:ea typeface="Calibri"/>
                <a:cs typeface="Calibri"/>
              </a:rPr>
              <a:t>Gennemgå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programmet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sammen</a:t>
            </a:r>
            <a:r>
              <a:rPr lang="en-US">
                <a:latin typeface="Calibri"/>
                <a:ea typeface="Calibri"/>
                <a:cs typeface="Calibri"/>
              </a:rPr>
              <a:t> med </a:t>
            </a:r>
            <a:r>
              <a:rPr lang="en-US" err="1">
                <a:latin typeface="Calibri"/>
                <a:ea typeface="Calibri"/>
                <a:cs typeface="Calibri"/>
              </a:rPr>
              <a:t>eleverne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F2175B-0167-B340-A3BF-614878EE910E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75488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800">
                <a:solidFill>
                  <a:srgbClr val="000000"/>
                </a:solidFill>
                <a:latin typeface="Arial"/>
                <a:cs typeface="Arial"/>
              </a:rPr>
              <a:t>Baggrundsviden</a:t>
            </a:r>
            <a:endParaRPr lang="da-DK">
              <a:solidFill>
                <a:srgbClr val="000000"/>
              </a:solidFill>
              <a:latin typeface="Arial"/>
              <a:cs typeface="Arial"/>
            </a:endParaRPr>
          </a:p>
          <a:p>
            <a:endParaRPr lang="da-DK" sz="180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da-DK" sz="1800">
                <a:solidFill>
                  <a:srgbClr val="000000"/>
                </a:solidFill>
                <a:latin typeface="Arial"/>
                <a:cs typeface="Arial"/>
              </a:rPr>
              <a:t>Blodprop</a:t>
            </a:r>
            <a:r>
              <a:rPr lang="da-DK" sz="1800" b="0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 i hjernen: Når blodet klumper sig sammen og sætter sig fast som en prop i et blodkar i hjernen.</a:t>
            </a:r>
            <a:endParaRPr lang="da-DK" b="0">
              <a:effectLst/>
              <a:latin typeface="Arial"/>
              <a:cs typeface="Arial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da-DK" sz="1800" b="0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Blødning i hjernen: Hjerneblødning. Hvis der går hul på et blodkar, fx på et svagt sted.</a:t>
            </a:r>
            <a:endParaRPr lang="da-DK" b="0">
              <a:effectLst/>
              <a:latin typeface="Arial"/>
              <a:cs typeface="Arial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da-DK" sz="1800" b="0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I de fleste tilfælde - 85% af </a:t>
            </a:r>
            <a:r>
              <a:rPr lang="da-DK" sz="1800" b="0" i="0" u="none" strike="noStrike" err="1">
                <a:solidFill>
                  <a:srgbClr val="000000"/>
                </a:solidFill>
                <a:effectLst/>
                <a:latin typeface="Arial"/>
                <a:cs typeface="Arial"/>
              </a:rPr>
              <a:t>stroke,skyldes</a:t>
            </a:r>
            <a:r>
              <a:rPr lang="da-DK" sz="1800" b="0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 en blodprop i hjernen. De øvrige tilfælde - 15 % af stroke, skyldes en hjerneblødning</a:t>
            </a:r>
            <a:endParaRPr lang="da-DK" b="0">
              <a:effectLst/>
              <a:latin typeface="Arial"/>
              <a:cs typeface="Arial"/>
            </a:endParaRPr>
          </a:p>
          <a:p>
            <a:br>
              <a:rPr lang="da-DK">
                <a:cs typeface="+mn-lt"/>
              </a:rPr>
            </a:br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F2175B-0167-B340-A3BF-614878EE910E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23738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Calibri"/>
                <a:cs typeface="Calibri"/>
              </a:rPr>
              <a:t>Baggrundsviden</a:t>
            </a:r>
            <a:endParaRPr lang="en-US" dirty="0"/>
          </a:p>
          <a:p>
            <a:endParaRPr lang="en-US" dirty="0">
              <a:latin typeface="Calibri"/>
              <a:ea typeface="Calibri"/>
              <a:cs typeface="Calibri"/>
            </a:endParaRPr>
          </a:p>
          <a:p>
            <a:r>
              <a:rPr lang="en-US" dirty="0">
                <a:latin typeface="Calibri"/>
                <a:ea typeface="Calibri"/>
                <a:cs typeface="Calibri"/>
              </a:rPr>
              <a:t>I </a:t>
            </a:r>
            <a:r>
              <a:rPr lang="en-US" dirty="0" err="1">
                <a:latin typeface="Calibri"/>
                <a:ea typeface="Calibri"/>
                <a:cs typeface="Calibri"/>
              </a:rPr>
              <a:t>filmen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får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eleverne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viden</a:t>
            </a:r>
            <a:r>
              <a:rPr lang="en-US" dirty="0">
                <a:latin typeface="Calibri"/>
                <a:ea typeface="Calibri"/>
                <a:cs typeface="Calibri"/>
              </a:rPr>
              <a:t> om, </a:t>
            </a:r>
            <a:r>
              <a:rPr lang="en-US" dirty="0" err="1">
                <a:latin typeface="Calibri"/>
                <a:ea typeface="Calibri"/>
                <a:cs typeface="Calibri"/>
              </a:rPr>
              <a:t>hvad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en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blodprop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da-DK" dirty="0">
                <a:latin typeface="Calibri"/>
                <a:ea typeface="Calibri"/>
                <a:cs typeface="Calibri"/>
              </a:rPr>
              <a:t>i hjernen er.</a:t>
            </a:r>
          </a:p>
          <a:p>
            <a:endParaRPr lang="da-DK" dirty="0">
              <a:latin typeface="Calibri"/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 err="1">
                <a:latin typeface="Calibri"/>
                <a:ea typeface="Calibri"/>
                <a:cs typeface="Calibri"/>
              </a:rPr>
              <a:t>Ctrl</a:t>
            </a:r>
            <a:r>
              <a:rPr lang="da-DK" dirty="0">
                <a:latin typeface="Calibri"/>
                <a:ea typeface="Calibri"/>
                <a:cs typeface="Calibri"/>
              </a:rPr>
              <a:t> + klik på billedet for at se filmen eller link til filmen her: </a:t>
            </a:r>
            <a:r>
              <a:rPr lang="da-DK" sz="1200" noProof="0" dirty="0">
                <a:latin typeface="Helvetica"/>
                <a:cs typeface="Helvetica"/>
                <a:hlinkClick r:id="rId3"/>
              </a:rPr>
              <a:t>https://www.herlevhospital.dk/afdelinger-og-klinikker/Afdeling-for-Hjerne%E2%80%90og-Nervesygdomme/boern-og-unge-paaroerende/viden-om-sygdommen/Sider/Hvad-er-en-blodprop-i-hjernen</a:t>
            </a:r>
            <a:r>
              <a:rPr lang="da-DK" sz="1200" noProof="0" dirty="0">
                <a:latin typeface="Helvetica"/>
                <a:cs typeface="Helvetica"/>
                <a:hlinkClick r:id="rId4"/>
              </a:rPr>
              <a:t>.aspx</a:t>
            </a: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F2175B-0167-B340-A3BF-614878EE910E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125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Calibri"/>
                <a:cs typeface="Calibri"/>
              </a:rPr>
              <a:t>Baggrundsviden</a:t>
            </a:r>
          </a:p>
          <a:p>
            <a:endParaRPr lang="en-US">
              <a:latin typeface="Calibri"/>
              <a:ea typeface="Calibri"/>
              <a:cs typeface="Calibri"/>
            </a:endParaRPr>
          </a:p>
          <a:p>
            <a:r>
              <a:rPr lang="en-US" dirty="0">
                <a:latin typeface="Calibri"/>
                <a:ea typeface="Calibri"/>
                <a:cs typeface="Calibri"/>
              </a:rPr>
              <a:t>I </a:t>
            </a:r>
            <a:r>
              <a:rPr lang="en-US" dirty="0" err="1">
                <a:latin typeface="Calibri"/>
                <a:ea typeface="Calibri"/>
                <a:cs typeface="Calibri"/>
              </a:rPr>
              <a:t>filmen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får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eleverne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indblik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da-DK" dirty="0">
                <a:latin typeface="Calibri"/>
                <a:ea typeface="Calibri"/>
                <a:cs typeface="Calibri"/>
              </a:rPr>
              <a:t>i, hvad en hjerneblødning er.</a:t>
            </a:r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F2175B-0167-B340-A3BF-614878EE910E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6424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D2737C-8212-069F-C378-221B4AE0F6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2BD81A-F5BC-EF89-8CC9-3DC8825362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C9192B-2A48-63D4-2860-58614D81DD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Baggrundsviden</a:t>
            </a:r>
          </a:p>
          <a:p>
            <a:endParaRPr lang="en-US"/>
          </a:p>
          <a:p>
            <a:r>
              <a:rPr lang="en-US"/>
              <a:t>Et stroke er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blodprop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blødning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hjernen</a:t>
            </a:r>
            <a:r>
              <a:rPr lang="en-US"/>
              <a:t>. Eller det man </a:t>
            </a:r>
            <a:r>
              <a:rPr lang="en-US" err="1"/>
              <a:t>tidligere</a:t>
            </a:r>
            <a:r>
              <a:rPr lang="en-US"/>
              <a:t> </a:t>
            </a:r>
            <a:r>
              <a:rPr lang="en-US" err="1"/>
              <a:t>også</a:t>
            </a:r>
            <a:r>
              <a:rPr lang="en-US"/>
              <a:t> </a:t>
            </a:r>
            <a:r>
              <a:rPr lang="en-US" err="1"/>
              <a:t>kaldte</a:t>
            </a:r>
            <a:r>
              <a:rPr lang="en-US"/>
              <a:t> et </a:t>
            </a:r>
            <a:r>
              <a:rPr lang="en-US" err="1"/>
              <a:t>slagtilfælde</a:t>
            </a:r>
            <a:r>
              <a:rPr lang="en-US"/>
              <a:t>. Det er </a:t>
            </a:r>
            <a:r>
              <a:rPr lang="en-US" err="1"/>
              <a:t>vigtigt</a:t>
            </a:r>
            <a:r>
              <a:rPr lang="en-US"/>
              <a:t> at </a:t>
            </a:r>
            <a:r>
              <a:rPr lang="en-US" err="1"/>
              <a:t>lære</a:t>
            </a:r>
            <a:r>
              <a:rPr lang="en-US"/>
              <a:t> om </a:t>
            </a:r>
            <a:r>
              <a:rPr lang="en-US" err="1"/>
              <a:t>tegnene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stroke, </a:t>
            </a:r>
            <a:r>
              <a:rPr lang="en-US" err="1"/>
              <a:t>fordi</a:t>
            </a:r>
            <a:r>
              <a:rPr lang="en-US"/>
              <a:t> der </a:t>
            </a:r>
            <a:r>
              <a:rPr lang="en-US" err="1"/>
              <a:t>hvert</a:t>
            </a:r>
            <a:r>
              <a:rPr lang="en-US"/>
              <a:t> </a:t>
            </a:r>
            <a:r>
              <a:rPr lang="en-US" err="1"/>
              <a:t>år</a:t>
            </a:r>
            <a:r>
              <a:rPr lang="en-US"/>
              <a:t> er 12.000 </a:t>
            </a:r>
            <a:r>
              <a:rPr lang="en-US" err="1"/>
              <a:t>mennesker</a:t>
            </a:r>
            <a:r>
              <a:rPr lang="en-US"/>
              <a:t>, der </a:t>
            </a:r>
            <a:r>
              <a:rPr lang="en-US" err="1"/>
              <a:t>indlægges</a:t>
            </a:r>
            <a:r>
              <a:rPr lang="en-US"/>
              <a:t> med et stroke, </a:t>
            </a:r>
            <a:r>
              <a:rPr lang="en-US" err="1"/>
              <a:t>dvs</a:t>
            </a:r>
            <a:r>
              <a:rPr lang="en-US"/>
              <a:t>. 33 om </a:t>
            </a:r>
            <a:r>
              <a:rPr lang="en-US" err="1"/>
              <a:t>dagen</a:t>
            </a:r>
            <a:r>
              <a:rPr lang="en-US"/>
              <a:t>. </a:t>
            </a:r>
          </a:p>
          <a:p>
            <a:r>
              <a:rPr lang="en-US" err="1"/>
              <a:t>Hvis</a:t>
            </a:r>
            <a:r>
              <a:rPr lang="en-US"/>
              <a:t> man </a:t>
            </a:r>
            <a:r>
              <a:rPr lang="en-US" err="1"/>
              <a:t>oplever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person med </a:t>
            </a:r>
            <a:r>
              <a:rPr lang="en-US" err="1"/>
              <a:t>tegn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et stroke </a:t>
            </a:r>
            <a:r>
              <a:rPr lang="en-US" err="1"/>
              <a:t>og</a:t>
            </a:r>
            <a:r>
              <a:rPr lang="en-US"/>
              <a:t> ringer 1-1-2 </a:t>
            </a:r>
            <a:r>
              <a:rPr lang="en-US" err="1"/>
              <a:t>hurtigt</a:t>
            </a:r>
            <a:r>
              <a:rPr lang="en-US"/>
              <a:t>, </a:t>
            </a:r>
            <a:r>
              <a:rPr lang="en-US" err="1"/>
              <a:t>kan</a:t>
            </a:r>
            <a:r>
              <a:rPr lang="en-US"/>
              <a:t> </a:t>
            </a:r>
            <a:r>
              <a:rPr lang="en-US" err="1"/>
              <a:t>deres</a:t>
            </a:r>
            <a:r>
              <a:rPr lang="en-US"/>
              <a:t> </a:t>
            </a:r>
            <a:r>
              <a:rPr lang="en-US" err="1"/>
              <a:t>skader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hjernen</a:t>
            </a:r>
            <a:r>
              <a:rPr lang="en-US"/>
              <a:t> </a:t>
            </a:r>
            <a:r>
              <a:rPr lang="en-US" err="1"/>
              <a:t>minimeres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de </a:t>
            </a:r>
            <a:r>
              <a:rPr lang="en-US" err="1"/>
              <a:t>kan</a:t>
            </a:r>
            <a:r>
              <a:rPr lang="en-US"/>
              <a:t> </a:t>
            </a:r>
            <a:r>
              <a:rPr lang="en-US" err="1"/>
              <a:t>overleve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et </a:t>
            </a:r>
            <a:r>
              <a:rPr lang="en-US" err="1"/>
              <a:t>godt</a:t>
            </a:r>
            <a:r>
              <a:rPr lang="en-US"/>
              <a:t> liv. </a:t>
            </a:r>
          </a:p>
          <a:p>
            <a:r>
              <a:rPr lang="en-US"/>
              <a:t>Et stroke </a:t>
            </a:r>
            <a:r>
              <a:rPr lang="en-US" err="1"/>
              <a:t>kan</a:t>
            </a:r>
            <a:r>
              <a:rPr lang="en-US"/>
              <a:t> </a:t>
            </a:r>
            <a:r>
              <a:rPr lang="en-US" err="1"/>
              <a:t>komme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</a:t>
            </a:r>
            <a:r>
              <a:rPr lang="en-US" err="1"/>
              <a:t>udtryk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flere</a:t>
            </a:r>
            <a:r>
              <a:rPr lang="en-US"/>
              <a:t> </a:t>
            </a:r>
            <a:r>
              <a:rPr lang="en-US" err="1"/>
              <a:t>forskellige</a:t>
            </a:r>
            <a:r>
              <a:rPr lang="en-US"/>
              <a:t> </a:t>
            </a:r>
            <a:r>
              <a:rPr lang="en-US" err="1"/>
              <a:t>måder</a:t>
            </a:r>
            <a:r>
              <a:rPr lang="en-US"/>
              <a:t>. </a:t>
            </a:r>
            <a:r>
              <a:rPr lang="en-US" err="1"/>
              <a:t>Fx</a:t>
            </a:r>
            <a:r>
              <a:rPr lang="en-US"/>
              <a:t> </a:t>
            </a:r>
            <a:r>
              <a:rPr lang="en-US" err="1"/>
              <a:t>kan</a:t>
            </a:r>
            <a:r>
              <a:rPr lang="en-US"/>
              <a:t> det give:</a:t>
            </a:r>
          </a:p>
          <a:p>
            <a:pPr marL="171450" indent="-171450">
              <a:buFont typeface="Arial"/>
              <a:buChar char="•"/>
            </a:pPr>
            <a:r>
              <a:rPr lang="en-US" err="1"/>
              <a:t>Lammelser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krop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</a:t>
            </a:r>
            <a:r>
              <a:rPr lang="en-US" err="1"/>
              <a:t>ansigt</a:t>
            </a:r>
            <a:endParaRPr lang="en-US"/>
          </a:p>
          <a:p>
            <a:pPr marL="171450" indent="-171450">
              <a:buFont typeface="Arial"/>
              <a:buChar char="•"/>
            </a:pPr>
            <a:r>
              <a:rPr lang="en-US" err="1"/>
              <a:t>Forstyrrelser</a:t>
            </a:r>
            <a:r>
              <a:rPr lang="en-US"/>
              <a:t> </a:t>
            </a:r>
            <a:r>
              <a:rPr lang="en-US" err="1"/>
              <a:t>af</a:t>
            </a:r>
            <a:r>
              <a:rPr lang="en-US"/>
              <a:t> </a:t>
            </a:r>
            <a:r>
              <a:rPr lang="en-US" err="1"/>
              <a:t>talen</a:t>
            </a:r>
            <a:endParaRPr lang="en-US"/>
          </a:p>
          <a:p>
            <a:pPr marL="171450" indent="-171450">
              <a:buFont typeface="Arial"/>
              <a:buChar char="•"/>
            </a:pPr>
            <a:r>
              <a:rPr lang="en-US" err="1"/>
              <a:t>Problemer</a:t>
            </a:r>
            <a:r>
              <a:rPr lang="en-US"/>
              <a:t> med at </a:t>
            </a:r>
            <a:r>
              <a:rPr lang="en-US" err="1"/>
              <a:t>styre</a:t>
            </a:r>
            <a:r>
              <a:rPr lang="en-US"/>
              <a:t> </a:t>
            </a:r>
            <a:r>
              <a:rPr lang="en-US" err="1"/>
              <a:t>kroppen</a:t>
            </a:r>
            <a:endParaRPr lang="en-US"/>
          </a:p>
          <a:p>
            <a:pPr marL="171450" indent="-171450">
              <a:buFont typeface="Arial"/>
              <a:buChar char="•"/>
            </a:pPr>
            <a:r>
              <a:rPr lang="en-US" err="1"/>
              <a:t>Svimmelhed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</a:t>
            </a:r>
            <a:r>
              <a:rPr lang="en-US" err="1"/>
              <a:t>påvirke</a:t>
            </a:r>
            <a:r>
              <a:rPr lang="en-US"/>
              <a:t> </a:t>
            </a:r>
            <a:r>
              <a:rPr lang="en-US" err="1"/>
              <a:t>bevidstheden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79E8A1-F5A0-F2E1-1739-448F5B6F43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F2175B-0167-B340-A3BF-614878EE910E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43316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D31E09-44EC-321F-F9BA-DC4C1C02CC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594D9D-0824-5CE2-73BE-D0B4FDC09F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FE8239-6E71-7E1D-13A5-F15434342A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Ideer </a:t>
            </a:r>
            <a:r>
              <a:rPr lang="en-US" err="1"/>
              <a:t>til</a:t>
            </a:r>
            <a:r>
              <a:rPr lang="en-US"/>
              <a:t> </a:t>
            </a:r>
            <a:r>
              <a:rPr lang="en-US" err="1"/>
              <a:t>samtalen</a:t>
            </a:r>
            <a:endParaRPr lang="en-US"/>
          </a:p>
          <a:p>
            <a:r>
              <a:rPr lang="en-US" err="1"/>
              <a:t>Spørg</a:t>
            </a:r>
            <a:r>
              <a:rPr lang="en-US"/>
              <a:t> om </a:t>
            </a:r>
            <a:r>
              <a:rPr lang="en-US" err="1"/>
              <a:t>eleverne</a:t>
            </a:r>
            <a:r>
              <a:rPr lang="en-US"/>
              <a:t> </a:t>
            </a:r>
            <a:r>
              <a:rPr lang="en-US" err="1"/>
              <a:t>har</a:t>
            </a:r>
            <a:r>
              <a:rPr lang="en-US"/>
              <a:t> </a:t>
            </a:r>
            <a:r>
              <a:rPr lang="en-US" err="1"/>
              <a:t>oplevet</a:t>
            </a:r>
            <a:r>
              <a:rPr lang="en-US"/>
              <a:t> folk med </a:t>
            </a:r>
            <a:r>
              <a:rPr lang="en-US" err="1"/>
              <a:t>funktionsnedsættelser</a:t>
            </a:r>
            <a:r>
              <a:rPr lang="en-US"/>
              <a:t>,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hvordan</a:t>
            </a:r>
            <a:r>
              <a:rPr lang="en-US"/>
              <a:t> de </a:t>
            </a:r>
            <a:r>
              <a:rPr lang="en-US" err="1"/>
              <a:t>selv</a:t>
            </a:r>
            <a:r>
              <a:rPr lang="en-US"/>
              <a:t> </a:t>
            </a:r>
            <a:r>
              <a:rPr lang="en-US" err="1"/>
              <a:t>vil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</a:t>
            </a:r>
            <a:r>
              <a:rPr lang="en-US" err="1"/>
              <a:t>kan</a:t>
            </a:r>
            <a:r>
              <a:rPr lang="en-US"/>
              <a:t> </a:t>
            </a:r>
            <a:r>
              <a:rPr lang="en-US" err="1"/>
              <a:t>agere</a:t>
            </a:r>
            <a:r>
              <a:rPr lang="en-US"/>
              <a:t>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326A3B-7365-70A2-B651-E3C2F62600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F2175B-0167-B340-A3BF-614878EE910E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90991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Baggrundsviden:</a:t>
            </a:r>
          </a:p>
          <a:p>
            <a:r>
              <a:rPr lang="en-US" err="1"/>
              <a:t>Pointen</a:t>
            </a:r>
            <a:r>
              <a:rPr lang="en-US"/>
              <a:t> med </a:t>
            </a:r>
            <a:r>
              <a:rPr lang="en-US" err="1"/>
              <a:t>vandflasken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armen</a:t>
            </a:r>
            <a:r>
              <a:rPr lang="en-US"/>
              <a:t> er, at </a:t>
            </a:r>
            <a:r>
              <a:rPr lang="en-US" err="1"/>
              <a:t>armen</a:t>
            </a:r>
            <a:r>
              <a:rPr lang="en-US"/>
              <a:t> er </a:t>
            </a:r>
            <a:r>
              <a:rPr lang="en-US" err="1"/>
              <a:t>tungere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derfor</a:t>
            </a:r>
            <a:r>
              <a:rPr lang="en-US"/>
              <a:t> </a:t>
            </a:r>
            <a:r>
              <a:rPr lang="en-US" err="1"/>
              <a:t>sværere</a:t>
            </a:r>
            <a:r>
              <a:rPr lang="en-US"/>
              <a:t> at </a:t>
            </a:r>
            <a:r>
              <a:rPr lang="en-US" err="1"/>
              <a:t>holde</a:t>
            </a:r>
            <a:r>
              <a:rPr lang="en-US"/>
              <a:t> </a:t>
            </a:r>
            <a:r>
              <a:rPr lang="en-US" err="1"/>
              <a:t>strakt</a:t>
            </a:r>
            <a:r>
              <a:rPr lang="en-US"/>
              <a:t>. </a:t>
            </a:r>
          </a:p>
          <a:p>
            <a:r>
              <a:rPr lang="en-US"/>
              <a:t>Ved </a:t>
            </a:r>
            <a:r>
              <a:rPr lang="en-US" err="1"/>
              <a:t>snak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smil</a:t>
            </a:r>
            <a:r>
              <a:rPr lang="en-US"/>
              <a:t> </a:t>
            </a:r>
            <a:r>
              <a:rPr lang="en-US" err="1"/>
              <a:t>forstyrres</a:t>
            </a:r>
            <a:r>
              <a:rPr lang="en-US"/>
              <a:t> den </a:t>
            </a:r>
            <a:r>
              <a:rPr lang="en-US" err="1"/>
              <a:t>normale</a:t>
            </a:r>
            <a:r>
              <a:rPr lang="en-US"/>
              <a:t> </a:t>
            </a:r>
            <a:r>
              <a:rPr lang="en-US" err="1"/>
              <a:t>brug</a:t>
            </a:r>
            <a:r>
              <a:rPr lang="en-US"/>
              <a:t> </a:t>
            </a:r>
            <a:r>
              <a:rPr lang="en-US" err="1"/>
              <a:t>af</a:t>
            </a:r>
            <a:r>
              <a:rPr lang="en-US"/>
              <a:t> </a:t>
            </a:r>
            <a:r>
              <a:rPr lang="en-US" err="1"/>
              <a:t>munden</a:t>
            </a:r>
            <a:r>
              <a:rPr lang="en-US"/>
              <a:t>, </a:t>
            </a:r>
            <a:r>
              <a:rPr lang="en-US" err="1"/>
              <a:t>så</a:t>
            </a:r>
            <a:r>
              <a:rPr lang="en-US"/>
              <a:t> </a:t>
            </a:r>
            <a:r>
              <a:rPr lang="en-US" err="1"/>
              <a:t>eleverne</a:t>
            </a:r>
            <a:r>
              <a:rPr lang="en-US"/>
              <a:t> </a:t>
            </a:r>
            <a:r>
              <a:rPr lang="en-US" err="1"/>
              <a:t>kan</a:t>
            </a:r>
            <a:r>
              <a:rPr lang="en-US"/>
              <a:t> </a:t>
            </a:r>
            <a:r>
              <a:rPr lang="en-US" err="1"/>
              <a:t>prøve</a:t>
            </a:r>
            <a:r>
              <a:rPr lang="en-US"/>
              <a:t> at </a:t>
            </a:r>
            <a:r>
              <a:rPr lang="en-US" err="1"/>
              <a:t>lyde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én</a:t>
            </a:r>
            <a:r>
              <a:rPr lang="en-US"/>
              <a:t> med </a:t>
            </a:r>
            <a:r>
              <a:rPr lang="en-US" err="1"/>
              <a:t>talebesvær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se </a:t>
            </a:r>
            <a:r>
              <a:rPr lang="en-US" err="1"/>
              <a:t>ud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med </a:t>
            </a:r>
            <a:r>
              <a:rPr lang="en-US" err="1"/>
              <a:t>halvsidig</a:t>
            </a:r>
            <a:r>
              <a:rPr lang="en-US"/>
              <a:t> </a:t>
            </a:r>
            <a:r>
              <a:rPr lang="en-US" err="1"/>
              <a:t>lammelse</a:t>
            </a:r>
            <a:r>
              <a:rPr lang="en-US"/>
              <a:t>. </a:t>
            </a:r>
          </a:p>
          <a:p>
            <a:endParaRPr lang="en-US"/>
          </a:p>
          <a:p>
            <a:r>
              <a:rPr lang="en-US"/>
              <a:t>Et stroke </a:t>
            </a:r>
            <a:r>
              <a:rPr lang="en-US" err="1"/>
              <a:t>kan</a:t>
            </a:r>
            <a:r>
              <a:rPr lang="en-US"/>
              <a:t> </a:t>
            </a:r>
            <a:r>
              <a:rPr lang="en-US" err="1"/>
              <a:t>gøre</a:t>
            </a:r>
            <a:r>
              <a:rPr lang="en-US"/>
              <a:t> </a:t>
            </a:r>
            <a:r>
              <a:rPr lang="en-US" err="1"/>
              <a:t>helt</a:t>
            </a:r>
            <a:r>
              <a:rPr lang="en-US"/>
              <a:t> </a:t>
            </a:r>
            <a:r>
              <a:rPr lang="en-US" err="1"/>
              <a:t>almindelige</a:t>
            </a:r>
            <a:r>
              <a:rPr lang="en-US"/>
              <a:t> </a:t>
            </a:r>
            <a:r>
              <a:rPr lang="en-US" err="1"/>
              <a:t>gøremål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fx</a:t>
            </a:r>
            <a:r>
              <a:rPr lang="en-US"/>
              <a:t> at </a:t>
            </a:r>
            <a:r>
              <a:rPr lang="en-US" err="1"/>
              <a:t>knappe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skjorte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</a:t>
            </a:r>
            <a:r>
              <a:rPr lang="en-US" err="1"/>
              <a:t>læse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bog </a:t>
            </a:r>
            <a:r>
              <a:rPr lang="en-US" err="1"/>
              <a:t>vanskeligt</a:t>
            </a:r>
            <a:r>
              <a:rPr lang="en-US"/>
              <a:t>. </a:t>
            </a:r>
            <a:r>
              <a:rPr lang="en-US" err="1"/>
              <a:t>Hvad</a:t>
            </a:r>
            <a:r>
              <a:rPr lang="en-US"/>
              <a:t>, der ender med at </a:t>
            </a:r>
            <a:r>
              <a:rPr lang="en-US" err="1"/>
              <a:t>blive</a:t>
            </a:r>
            <a:r>
              <a:rPr lang="en-US"/>
              <a:t> </a:t>
            </a:r>
            <a:r>
              <a:rPr lang="en-US" err="1"/>
              <a:t>vanskeligt</a:t>
            </a:r>
            <a:r>
              <a:rPr lang="en-US"/>
              <a:t>, </a:t>
            </a:r>
            <a:r>
              <a:rPr lang="en-US" err="1"/>
              <a:t>afgøres</a:t>
            </a:r>
            <a:r>
              <a:rPr lang="en-US"/>
              <a:t> </a:t>
            </a:r>
            <a:r>
              <a:rPr lang="en-US" err="1"/>
              <a:t>af</a:t>
            </a:r>
            <a:r>
              <a:rPr lang="en-US"/>
              <a:t>, </a:t>
            </a:r>
            <a:r>
              <a:rPr lang="en-US" err="1"/>
              <a:t>hvilket</a:t>
            </a:r>
            <a:r>
              <a:rPr lang="en-US"/>
              <a:t> </a:t>
            </a:r>
            <a:r>
              <a:rPr lang="en-US" err="1"/>
              <a:t>område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hjernen</a:t>
            </a:r>
            <a:r>
              <a:rPr lang="en-US"/>
              <a:t> der er </a:t>
            </a:r>
            <a:r>
              <a:rPr lang="en-US" err="1"/>
              <a:t>blevet</a:t>
            </a:r>
            <a:r>
              <a:rPr lang="en-US"/>
              <a:t> </a:t>
            </a:r>
            <a:r>
              <a:rPr lang="en-US" err="1"/>
              <a:t>ramt</a:t>
            </a:r>
            <a:r>
              <a:rPr lang="en-US"/>
              <a:t> </a:t>
            </a:r>
            <a:r>
              <a:rPr lang="en-US" err="1"/>
              <a:t>ved</a:t>
            </a:r>
            <a:r>
              <a:rPr lang="en-US"/>
              <a:t> et stroke.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F2175B-0167-B340-A3BF-614878EE910E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8876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28125E-D708-3A65-3955-A8402B3A68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DA804B-660A-2A20-5092-8B972B5672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7500CB-E826-7126-0CAF-EE5096434B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Ideer </a:t>
            </a:r>
            <a:r>
              <a:rPr lang="en-US" err="1"/>
              <a:t>til</a:t>
            </a:r>
            <a:r>
              <a:rPr lang="en-US"/>
              <a:t> </a:t>
            </a:r>
            <a:r>
              <a:rPr lang="en-US" err="1"/>
              <a:t>ord</a:t>
            </a:r>
            <a:endParaRPr lang="en-US"/>
          </a:p>
          <a:p>
            <a:endParaRPr lang="en-US" b="1"/>
          </a:p>
          <a:p>
            <a:r>
              <a:rPr lang="en-US" b="1" err="1"/>
              <a:t>Ordene</a:t>
            </a:r>
            <a:r>
              <a:rPr lang="en-US" b="1"/>
              <a:t> </a:t>
            </a:r>
            <a:r>
              <a:rPr lang="en-US" b="1" err="1"/>
              <a:t>kan</a:t>
            </a:r>
            <a:r>
              <a:rPr lang="en-US" b="1"/>
              <a:t> </a:t>
            </a:r>
            <a:r>
              <a:rPr lang="en-US" b="1" err="1"/>
              <a:t>fx</a:t>
            </a:r>
            <a:r>
              <a:rPr lang="en-US" b="1"/>
              <a:t> </a:t>
            </a:r>
            <a:r>
              <a:rPr lang="en-US" b="1" err="1"/>
              <a:t>være</a:t>
            </a:r>
            <a:r>
              <a:rPr lang="en-US"/>
              <a:t>: </a:t>
            </a:r>
            <a:r>
              <a:rPr lang="en-US" err="1"/>
              <a:t>Blodprop</a:t>
            </a:r>
            <a:r>
              <a:rPr lang="en-US"/>
              <a:t>,  </a:t>
            </a:r>
            <a:r>
              <a:rPr lang="en-US" err="1"/>
              <a:t>Hjerneblødning</a:t>
            </a:r>
            <a:endParaRPr lang="en-US"/>
          </a:p>
          <a:p>
            <a:endParaRPr lang="en-US" b="1"/>
          </a:p>
          <a:p>
            <a:endParaRPr lang="en-US" b="1"/>
          </a:p>
          <a:p>
            <a:pPr marL="171450" indent="-171450">
              <a:buFont typeface="Arial"/>
              <a:buChar char="•"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0EFE79-D6A4-BE12-E053-23037C947A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F2175B-0167-B340-A3BF-614878EE910E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7222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41022" y="1284598"/>
            <a:ext cx="10509956" cy="507831"/>
          </a:xfrm>
        </p:spPr>
        <p:txBody>
          <a:bodyPr anchor="t" anchorCtr="0">
            <a:spAutoFit/>
          </a:bodyPr>
          <a:lstStyle>
            <a:lvl1pPr algn="l">
              <a:defRPr sz="3000" spc="600"/>
            </a:lvl1pPr>
          </a:lstStyle>
          <a:p>
            <a:r>
              <a:rPr lang="da-DK"/>
              <a:t>KLIK FOR AT REDIGERE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1022" y="2332986"/>
            <a:ext cx="10509956" cy="370807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288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1226725"/>
            <a:ext cx="4583112" cy="535531"/>
          </a:xfrm>
        </p:spPr>
        <p:txBody>
          <a:bodyPr anchor="t" anchorCtr="0">
            <a:spAutoFit/>
          </a:bodyPr>
          <a:lstStyle>
            <a:lvl1pPr>
              <a:defRPr sz="3200"/>
            </a:lvl1pPr>
          </a:lstStyle>
          <a:p>
            <a:r>
              <a:rPr lang="da-DK"/>
              <a:t>HER TITEL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6000" y="684918"/>
            <a:ext cx="6096000" cy="621753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14138"/>
            <a:ext cx="4583112" cy="647806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269499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39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41022" y="1284598"/>
            <a:ext cx="10509956" cy="507831"/>
          </a:xfrm>
        </p:spPr>
        <p:txBody>
          <a:bodyPr anchor="t" anchorCtr="0">
            <a:spAutoFit/>
          </a:bodyPr>
          <a:lstStyle>
            <a:lvl1pPr algn="l">
              <a:defRPr sz="3000" spc="600"/>
            </a:lvl1pPr>
          </a:lstStyle>
          <a:p>
            <a:r>
              <a:rPr lang="da-DK"/>
              <a:t>KLIK FOR AT REDIGERE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1022" y="2332986"/>
            <a:ext cx="10509956" cy="370807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74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1226725"/>
            <a:ext cx="4583112" cy="535531"/>
          </a:xfrm>
        </p:spPr>
        <p:txBody>
          <a:bodyPr anchor="t" anchorCtr="0">
            <a:spAutoFit/>
          </a:bodyPr>
          <a:lstStyle>
            <a:lvl1pPr>
              <a:defRPr sz="3200"/>
            </a:lvl1pPr>
          </a:lstStyle>
          <a:p>
            <a:r>
              <a:rPr lang="da-DK"/>
              <a:t>HER TITEL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6000" y="684918"/>
            <a:ext cx="6096000" cy="621753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14138"/>
            <a:ext cx="4583112" cy="647806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604533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940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3BDCB-8697-6DF3-1F98-C878F79FD4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8ED68E-B183-EAD6-D54D-144A579CF8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26720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emf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FE8F97AC-5365-1CC7-296A-887583956B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684286"/>
            <a:ext cx="12192000" cy="6173714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419876"/>
            <a:ext cx="10515600" cy="92333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873021"/>
            <a:ext cx="10515600" cy="1568763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4F1AA171-01E2-91CD-6980-3CB5893B216B}"/>
              </a:ext>
            </a:extLst>
          </p:cNvPr>
          <p:cNvSpPr/>
          <p:nvPr userDrawn="1"/>
        </p:nvSpPr>
        <p:spPr>
          <a:xfrm>
            <a:off x="0" y="0"/>
            <a:ext cx="12192000" cy="684286"/>
          </a:xfrm>
          <a:prstGeom prst="rect">
            <a:avLst/>
          </a:prstGeom>
          <a:solidFill>
            <a:srgbClr val="EFFBC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E35576AF-AEE9-E840-CAE8-0CDF353FD155}"/>
              </a:ext>
            </a:extLst>
          </p:cNvPr>
          <p:cNvSpPr txBox="1"/>
          <p:nvPr userDrawn="1"/>
        </p:nvSpPr>
        <p:spPr>
          <a:xfrm>
            <a:off x="230115" y="157477"/>
            <a:ext cx="1543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kern="0" cap="all" spc="300" dirty="0">
                <a:solidFill>
                  <a:srgbClr val="222020"/>
                </a:solidFill>
                <a:effectLst/>
                <a:latin typeface="Obvia Expanded" panose="02000503040000020004" pitchFamily="2" charset="77"/>
              </a:rPr>
              <a:t>stroke</a:t>
            </a:r>
            <a:endParaRPr lang="da-DK" spc="300" dirty="0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AAEA7D46-A451-E923-2DDD-8451AC15488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916577" y="248491"/>
            <a:ext cx="2045309" cy="19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808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0" i="0" kern="1200" spc="300">
          <a:solidFill>
            <a:schemeClr val="tx1"/>
          </a:solidFill>
          <a:latin typeface="Obvia Expanded" panose="02000503040000020004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862E3C9F-19FD-004E-3DFB-2056DE78EBEF}"/>
              </a:ext>
            </a:extLst>
          </p:cNvPr>
          <p:cNvSpPr/>
          <p:nvPr userDrawn="1"/>
        </p:nvSpPr>
        <p:spPr>
          <a:xfrm>
            <a:off x="0" y="0"/>
            <a:ext cx="12192000" cy="71763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FE8F97AC-5365-1CC7-296A-887583956B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684286"/>
            <a:ext cx="12192000" cy="6173714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419876"/>
            <a:ext cx="10515600" cy="92333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873021"/>
            <a:ext cx="10515600" cy="1568763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E35576AF-AEE9-E840-CAE8-0CDF353FD155}"/>
              </a:ext>
            </a:extLst>
          </p:cNvPr>
          <p:cNvSpPr txBox="1"/>
          <p:nvPr userDrawn="1"/>
        </p:nvSpPr>
        <p:spPr>
          <a:xfrm>
            <a:off x="230114" y="157477"/>
            <a:ext cx="6055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kern="0" cap="all" spc="600">
                <a:solidFill>
                  <a:srgbClr val="222020"/>
                </a:solidFill>
                <a:effectLst/>
                <a:latin typeface="Obvia Expanded" panose="02000503040000020004" pitchFamily="2" charset="77"/>
              </a:rPr>
              <a:t>forebyggelse</a:t>
            </a:r>
            <a:endParaRPr lang="da-DK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AAEA7D46-A451-E923-2DDD-8451AC15488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916577" y="248491"/>
            <a:ext cx="2045309" cy="19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608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0" i="0" kern="1200" spc="300">
          <a:solidFill>
            <a:schemeClr val="tx1"/>
          </a:solidFill>
          <a:latin typeface="Obvia Expanded" panose="02000503040000020004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8773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8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png"/><Relationship Id="rId7" Type="http://schemas.openxmlformats.org/officeDocument/2006/relationships/hyperlink" Target="https://www.herlevhospital.dk/afdelinger-og-klinikker/Afdeling-for-Hjerne%E2%80%90og-Nervesygdomme/boern-og-unge-paaroerende/viden-om-sygdommen/Sider/Hvad-er-en-blodprop-i-hjernen.asp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15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.sv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OzAmwzYogxA?feature=oembed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2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2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45722D-1B8D-3E0C-7A71-69AD1B4AC6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8071ACA4-26C7-228F-5F11-C98EAE36284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FBC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F24604F-A24C-3836-ACE3-CFBD9824AD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043149"/>
            <a:ext cx="12192000" cy="2771701"/>
          </a:xfrm>
        </p:spPr>
        <p:txBody>
          <a:bodyPr>
            <a:noAutofit/>
          </a:bodyPr>
          <a:lstStyle/>
          <a:p>
            <a:pPr algn="ctr"/>
            <a:r>
              <a:rPr lang="da-DK" sz="4400" noProof="0" dirty="0">
                <a:latin typeface="Obvia Expanded"/>
              </a:rPr>
              <a:t>LEKTION I: </a:t>
            </a:r>
            <a:br>
              <a:rPr lang="da-DK" sz="4400" noProof="0" dirty="0">
                <a:latin typeface="Obvia Expanded"/>
              </a:rPr>
            </a:br>
            <a:r>
              <a:rPr lang="da-DK" sz="4400" spc="300" noProof="0" dirty="0">
                <a:latin typeface="Obvia Expanded"/>
              </a:rPr>
              <a:t>SÅDAN</a:t>
            </a:r>
            <a:r>
              <a:rPr lang="da-DK" sz="4400" noProof="0" dirty="0">
                <a:latin typeface="Obvia Expanded"/>
              </a:rPr>
              <a:t> OPSTÅR ET STROKE OG </a:t>
            </a:r>
            <a:r>
              <a:rPr lang="da-DK" sz="4400" spc="300" noProof="0" dirty="0">
                <a:latin typeface="Obvia Expanded"/>
              </a:rPr>
              <a:t>UDFORDRINGER</a:t>
            </a:r>
            <a:r>
              <a:rPr lang="da-DK" sz="4400" noProof="0" dirty="0">
                <a:latin typeface="Obvia Expanded"/>
              </a:rPr>
              <a:t> EFTER ET STROKE </a:t>
            </a:r>
            <a:endParaRPr lang="da-DK" sz="4400" kern="0" cap="all" spc="600" noProof="0" dirty="0">
              <a:solidFill>
                <a:srgbClr val="222020"/>
              </a:solidFill>
              <a:effectLst/>
              <a:latin typeface="Obvia Expanded" panose="02000503040000020004" pitchFamily="2" charset="77"/>
            </a:endParaRP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C159D855-327B-4628-3B4D-F5A5ADBA56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4487" y="307240"/>
            <a:ext cx="1306286" cy="1211126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D7161778-81EE-5027-8E70-D427CAE837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66181"/>
            <a:ext cx="12192000" cy="391819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5BA66222-9DD0-C0FB-5EC6-DBDB3F34BF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726" y="506636"/>
            <a:ext cx="2626821" cy="14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9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B0A29F-90FE-95B0-64FA-3B3B2A7963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5">
            <a:extLst>
              <a:ext uri="{FF2B5EF4-FFF2-40B4-BE49-F238E27FC236}">
                <a16:creationId xmlns:a16="http://schemas.microsoft.com/office/drawing/2014/main" id="{D42A7922-FAFA-BBC1-CC5A-07D1315DF1C9}"/>
              </a:ext>
            </a:extLst>
          </p:cNvPr>
          <p:cNvSpPr/>
          <p:nvPr/>
        </p:nvSpPr>
        <p:spPr>
          <a:xfrm>
            <a:off x="1071418" y="2144308"/>
            <a:ext cx="7056582" cy="33851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FCFB1D-7273-7C99-3B0E-E87B73980C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8615" y="1159395"/>
            <a:ext cx="2821385" cy="507831"/>
          </a:xfrm>
        </p:spPr>
        <p:txBody>
          <a:bodyPr/>
          <a:lstStyle/>
          <a:p>
            <a:r>
              <a:rPr lang="da-DK" spc="300" noProof="0" dirty="0">
                <a:latin typeface="Obvia Expanded"/>
              </a:rPr>
              <a:t>OPSAMLING</a:t>
            </a:r>
            <a:r>
              <a:rPr lang="da-DK" noProof="0" dirty="0">
                <a:latin typeface="Obvia Expanded"/>
              </a:rPr>
              <a:t> </a:t>
            </a:r>
            <a:endParaRPr lang="da-DK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9BCFC3-FC60-228A-8A57-8EE7EE5848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9345" y="2434593"/>
            <a:ext cx="6400799" cy="2759730"/>
          </a:xfrm>
        </p:spPr>
        <p:txBody>
          <a:bodyPr vert="horz"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da-DK" b="1" noProof="0" dirty="0">
                <a:solidFill>
                  <a:srgbClr val="222020"/>
                </a:solidFill>
                <a:latin typeface="Helvetica"/>
                <a:cs typeface="Helvetica"/>
              </a:rPr>
              <a:t>Alene: </a:t>
            </a:r>
            <a:r>
              <a:rPr lang="da-DK" noProof="0" dirty="0">
                <a:solidFill>
                  <a:srgbClr val="222020"/>
                </a:solidFill>
                <a:latin typeface="Helvetica"/>
                <a:cs typeface="Helvetica"/>
              </a:rPr>
              <a:t>Du skal samle op på de centrale ord, du har arbejdet med i lektionen.</a:t>
            </a:r>
          </a:p>
          <a:p>
            <a:pPr>
              <a:lnSpc>
                <a:spcPct val="100000"/>
              </a:lnSpc>
            </a:pPr>
            <a:r>
              <a:rPr lang="da-DK" noProof="0" dirty="0">
                <a:solidFill>
                  <a:srgbClr val="222020"/>
                </a:solidFill>
                <a:latin typeface="Helvetica"/>
                <a:cs typeface="Helvetica"/>
              </a:rPr>
              <a:t>Skriv dine ord og handlinger i elevarket. </a:t>
            </a:r>
          </a:p>
          <a:p>
            <a:pPr>
              <a:lnSpc>
                <a:spcPct val="100000"/>
              </a:lnSpc>
            </a:pPr>
            <a:r>
              <a:rPr lang="da-DK" noProof="0" dirty="0">
                <a:solidFill>
                  <a:srgbClr val="222020"/>
                </a:solidFill>
                <a:latin typeface="Helvetica"/>
                <a:cs typeface="Helvetica"/>
              </a:rPr>
              <a:t>Tænk ikke for længe over hvert ord.</a:t>
            </a:r>
          </a:p>
          <a:p>
            <a:pPr>
              <a:lnSpc>
                <a:spcPct val="100000"/>
              </a:lnSpc>
            </a:pPr>
            <a:r>
              <a:rPr lang="da-DK" dirty="0">
                <a:latin typeface="Helvetica"/>
                <a:cs typeface="Helvetica"/>
              </a:rPr>
              <a:t>Udfyld elevarket Træd til ved stroke.</a:t>
            </a:r>
            <a:endParaRPr lang="da-DK" dirty="0"/>
          </a:p>
          <a:p>
            <a:pPr>
              <a:lnSpc>
                <a:spcPct val="100000"/>
              </a:lnSpc>
            </a:pPr>
            <a:r>
              <a:rPr lang="da-DK" b="1" dirty="0">
                <a:latin typeface="Helvetica"/>
                <a:cs typeface="Helvetica"/>
              </a:rPr>
              <a:t>Fælles: </a:t>
            </a:r>
            <a:r>
              <a:rPr lang="da-DK" dirty="0">
                <a:latin typeface="Helvetica"/>
                <a:cs typeface="Helvetica"/>
              </a:rPr>
              <a:t>Del eksempler på ord og handlinger med resten af klassen.</a:t>
            </a:r>
            <a:endParaRPr lang="da-DK" dirty="0"/>
          </a:p>
        </p:txBody>
      </p:sp>
      <p:pic>
        <p:nvPicPr>
          <p:cNvPr id="7" name="Graphic 6" descr="Ur med massiv udfyldning">
            <a:extLst>
              <a:ext uri="{FF2B5EF4-FFF2-40B4-BE49-F238E27FC236}">
                <a16:creationId xmlns:a16="http://schemas.microsoft.com/office/drawing/2014/main" id="{C2564204-56BE-195F-8D41-B00790F9B7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84436" y="1198965"/>
            <a:ext cx="403781" cy="3880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35EE679-49F6-4047-6F8E-E822CB27BA29}"/>
              </a:ext>
            </a:extLst>
          </p:cNvPr>
          <p:cNvSpPr txBox="1"/>
          <p:nvPr/>
        </p:nvSpPr>
        <p:spPr>
          <a:xfrm>
            <a:off x="3849286" y="1235559"/>
            <a:ext cx="200384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1400" b="1" noProof="0">
                <a:latin typeface="Helvetica"/>
                <a:cs typeface="Helvetica"/>
              </a:rPr>
              <a:t>5 min.</a:t>
            </a:r>
          </a:p>
        </p:txBody>
      </p:sp>
      <p:pic>
        <p:nvPicPr>
          <p:cNvPr id="6" name="Graphic 5" descr="Dokument med massiv udfyldning">
            <a:extLst>
              <a:ext uri="{FF2B5EF4-FFF2-40B4-BE49-F238E27FC236}">
                <a16:creationId xmlns:a16="http://schemas.microsoft.com/office/drawing/2014/main" id="{52EB77ED-BC09-0E87-9642-AFA01C741E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80051" y="2212408"/>
            <a:ext cx="474483" cy="44306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52A1D35-CC1E-76C8-2497-302113F2908F}"/>
              </a:ext>
            </a:extLst>
          </p:cNvPr>
          <p:cNvSpPr txBox="1"/>
          <p:nvPr/>
        </p:nvSpPr>
        <p:spPr>
          <a:xfrm>
            <a:off x="8956927" y="2234538"/>
            <a:ext cx="427879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2000" b="1" noProof="0">
                <a:latin typeface="Helvetica"/>
                <a:cs typeface="Helvetica"/>
              </a:rPr>
              <a:t> ELEVARK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15CC6A-713E-6171-95F6-D616A397A519}"/>
              </a:ext>
            </a:extLst>
          </p:cNvPr>
          <p:cNvSpPr txBox="1"/>
          <p:nvPr/>
        </p:nvSpPr>
        <p:spPr>
          <a:xfrm>
            <a:off x="9097818" y="2793391"/>
            <a:ext cx="3664953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1600" noProof="0" dirty="0">
                <a:latin typeface="Helvetica"/>
                <a:cs typeface="Helvetica"/>
              </a:rPr>
              <a:t>ORDLISTEMINDMAP</a:t>
            </a:r>
          </a:p>
          <a:p>
            <a:r>
              <a:rPr lang="da-DK" sz="1600" dirty="0">
                <a:latin typeface="Helvetica"/>
                <a:cs typeface="Helvetica"/>
              </a:rPr>
              <a:t>TRÆD TIL VED STROKE</a:t>
            </a:r>
            <a:endParaRPr lang="da-DK" sz="1600" noProof="0" dirty="0">
              <a:latin typeface="Helvetica"/>
              <a:cs typeface="Helvetica"/>
            </a:endParaRPr>
          </a:p>
          <a:p>
            <a:endParaRPr lang="da-DK" sz="1600" noProof="0" dirty="0">
              <a:latin typeface="Helvetica"/>
              <a:cs typeface="Helvetica"/>
            </a:endParaRPr>
          </a:p>
          <a:p>
            <a:endParaRPr lang="da-DK" sz="1600" dirty="0">
              <a:latin typeface="Helvetica"/>
              <a:cs typeface="Helvetica"/>
            </a:endParaRPr>
          </a:p>
        </p:txBody>
      </p:sp>
      <p:pic>
        <p:nvPicPr>
          <p:cNvPr id="5" name="Graphic 4" descr="Gruppebrainstorm med massiv udfyldning">
            <a:extLst>
              <a:ext uri="{FF2B5EF4-FFF2-40B4-BE49-F238E27FC236}">
                <a16:creationId xmlns:a16="http://schemas.microsoft.com/office/drawing/2014/main" id="{308B6C8C-7285-52EC-F7E9-B39F9F8B79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12380" y="1004291"/>
            <a:ext cx="643003" cy="663879"/>
          </a:xfrm>
          <a:prstGeom prst="rect">
            <a:avLst/>
          </a:prstGeom>
        </p:spPr>
      </p:pic>
      <p:sp>
        <p:nvSpPr>
          <p:cNvPr id="4" name="TextBox 7">
            <a:extLst>
              <a:ext uri="{FF2B5EF4-FFF2-40B4-BE49-F238E27FC236}">
                <a16:creationId xmlns:a16="http://schemas.microsoft.com/office/drawing/2014/main" id="{11EBFCCA-3E6A-F2F4-44E9-10298F92C5CA}"/>
              </a:ext>
            </a:extLst>
          </p:cNvPr>
          <p:cNvSpPr txBox="1"/>
          <p:nvPr/>
        </p:nvSpPr>
        <p:spPr>
          <a:xfrm>
            <a:off x="3780000" y="158400"/>
            <a:ext cx="382207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a-DK" spc="300" noProof="0" dirty="0">
                <a:latin typeface="Obvia Expanded"/>
              </a:rPr>
              <a:t>LEKTION</a:t>
            </a:r>
            <a:r>
              <a:rPr lang="da-DK" noProof="0" dirty="0">
                <a:latin typeface="Obvia Expanded"/>
              </a:rPr>
              <a:t> </a:t>
            </a:r>
            <a:r>
              <a:rPr lang="da-DK" dirty="0">
                <a:latin typeface="Obvia Expanded"/>
              </a:rPr>
              <a:t>I</a:t>
            </a:r>
            <a:endParaRPr lang="da-DK" noProof="0" dirty="0">
              <a:latin typeface="Obvia Expanded"/>
            </a:endParaRPr>
          </a:p>
        </p:txBody>
      </p:sp>
    </p:spTree>
    <p:extLst>
      <p:ext uri="{BB962C8B-B14F-4D97-AF65-F5344CB8AC3E}">
        <p14:creationId xmlns:p14="http://schemas.microsoft.com/office/powerpoint/2010/main" val="4014410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138760-49B7-04F3-F15A-B508722CE1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4E0F1-A669-9384-DC56-27765D327E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2281" y="1005437"/>
            <a:ext cx="9183684" cy="10156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a-DK" noProof="0" dirty="0">
                <a:latin typeface="Obvia Expanded"/>
              </a:rPr>
              <a:t>LEKTION I: </a:t>
            </a:r>
            <a:r>
              <a:rPr lang="da-DK" spc="300" noProof="0" dirty="0">
                <a:latin typeface="Obvia Expanded"/>
              </a:rPr>
              <a:t>SÅDAN</a:t>
            </a:r>
            <a:r>
              <a:rPr lang="da-DK" noProof="0" dirty="0">
                <a:latin typeface="Obvia Expanded"/>
              </a:rPr>
              <a:t> OPSTÅR ET STROKE OG </a:t>
            </a:r>
            <a:r>
              <a:rPr lang="da-DK" spc="300" noProof="0" dirty="0">
                <a:latin typeface="Obvia Expanded"/>
              </a:rPr>
              <a:t>UDFORDRINGER</a:t>
            </a:r>
            <a:r>
              <a:rPr lang="da-DK" noProof="0" dirty="0">
                <a:latin typeface="Obvia Expanded"/>
              </a:rPr>
              <a:t> EFTER ET STROKE </a:t>
            </a:r>
            <a:endParaRPr lang="da-DK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8D82E6-316D-304E-C2F0-D6F154426A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9503" y="2415491"/>
            <a:ext cx="10509956" cy="370807"/>
          </a:xfrm>
        </p:spPr>
        <p:txBody>
          <a:bodyPr vert="horz" lIns="91440" tIns="45720" rIns="91440" bIns="45720" rtlCol="0" anchor="t">
            <a:spAutoFit/>
          </a:bodyPr>
          <a:lstStyle/>
          <a:p>
            <a:r>
              <a:rPr lang="da-DK" b="1" noProof="0" dirty="0">
                <a:latin typeface="Helvetica"/>
                <a:cs typeface="Helvetica"/>
              </a:rPr>
              <a:t>MÅL</a:t>
            </a:r>
            <a:endParaRPr lang="da-DK" b="1" noProof="0" dirty="0"/>
          </a:p>
        </p:txBody>
      </p:sp>
      <p:pic>
        <p:nvPicPr>
          <p:cNvPr id="8" name="Graphic 7" descr="Bullseye med massiv udfyldning">
            <a:extLst>
              <a:ext uri="{FF2B5EF4-FFF2-40B4-BE49-F238E27FC236}">
                <a16:creationId xmlns:a16="http://schemas.microsoft.com/office/drawing/2014/main" id="{E03DE821-1504-084F-1990-8B4DEE40C7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2281" y="2305456"/>
            <a:ext cx="584462" cy="5923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081915A-3132-440A-7B74-0117143A5076}"/>
              </a:ext>
            </a:extLst>
          </p:cNvPr>
          <p:cNvSpPr txBox="1"/>
          <p:nvPr/>
        </p:nvSpPr>
        <p:spPr>
          <a:xfrm>
            <a:off x="1246743" y="3024831"/>
            <a:ext cx="5745268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da-DK" sz="2000" noProof="0" dirty="0">
                <a:latin typeface="Helvetica"/>
                <a:cs typeface="Helvetica"/>
              </a:rPr>
              <a:t>Du lærer, hvad et stroke er og hvordan det opstår</a:t>
            </a:r>
            <a:endParaRPr lang="da-DK" noProof="0" dirty="0"/>
          </a:p>
          <a:p>
            <a:pPr marL="285750" indent="-285750">
              <a:buFont typeface="Arial"/>
              <a:buChar char="•"/>
            </a:pPr>
            <a:r>
              <a:rPr lang="da-DK" sz="2000" noProof="0" dirty="0">
                <a:latin typeface="Helvetica"/>
                <a:cs typeface="Helvetica"/>
              </a:rPr>
              <a:t>Du får en fornemmelse af de udfordringer en person, der har fået et stroke, kan opleve i sin hverdag</a:t>
            </a:r>
            <a:endParaRPr lang="da-DK" noProof="0" dirty="0">
              <a:latin typeface="Aptos" panose="02110004020202020204"/>
              <a:cs typeface="Helvetica"/>
            </a:endParaRPr>
          </a:p>
          <a:p>
            <a:pPr marL="285750" indent="-285750">
              <a:buFont typeface="Arial"/>
              <a:buChar char="•"/>
            </a:pPr>
            <a:endParaRPr lang="da-DK" sz="2000" noProof="0" dirty="0"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endParaRPr lang="da-DK" sz="2000" noProof="0" dirty="0">
              <a:latin typeface="Helvetica"/>
              <a:cs typeface="Helvetic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F9DAB3-182E-C2CA-12DE-2F0A2FD14C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3673" y="2442929"/>
            <a:ext cx="4030368" cy="270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F628AC9-757B-AC65-4030-77B1B9EB4A1F}"/>
              </a:ext>
            </a:extLst>
          </p:cNvPr>
          <p:cNvSpPr txBox="1"/>
          <p:nvPr/>
        </p:nvSpPr>
        <p:spPr>
          <a:xfrm>
            <a:off x="1319503" y="5683937"/>
            <a:ext cx="10414538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2000" b="1" noProof="0" dirty="0">
                <a:latin typeface="Helvetica"/>
              </a:rPr>
              <a:t>MATERIALER: </a:t>
            </a:r>
            <a:r>
              <a:rPr lang="da-DK" sz="2000" noProof="0" dirty="0">
                <a:latin typeface="Helvetica"/>
              </a:rPr>
              <a:t>Skjorte/jakke, bold, beskyttelsesbriller, pap, tape, bog, papir, blyant, et ur pr. </a:t>
            </a:r>
            <a:r>
              <a:rPr lang="da-DK" sz="2000" dirty="0">
                <a:latin typeface="Helvetica"/>
              </a:rPr>
              <a:t>gruppe, 0,5 liters flaske med vand, snor eller malertape</a:t>
            </a:r>
            <a:endParaRPr lang="da-DK" noProof="0" dirty="0"/>
          </a:p>
        </p:txBody>
      </p:sp>
      <p:pic>
        <p:nvPicPr>
          <p:cNvPr id="10" name="Graphic 9" descr="Ur med massiv udfyldning">
            <a:extLst>
              <a:ext uri="{FF2B5EF4-FFF2-40B4-BE49-F238E27FC236}">
                <a16:creationId xmlns:a16="http://schemas.microsoft.com/office/drawing/2014/main" id="{26665F45-FFCC-8D5E-45BE-9A2DCB974B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45107" y="1568498"/>
            <a:ext cx="345846" cy="32049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C5963A3-C435-1AC4-3FFB-0310F244856C}"/>
              </a:ext>
            </a:extLst>
          </p:cNvPr>
          <p:cNvSpPr txBox="1"/>
          <p:nvPr/>
        </p:nvSpPr>
        <p:spPr>
          <a:xfrm>
            <a:off x="8189029" y="1594144"/>
            <a:ext cx="200384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1400" b="1" noProof="0" dirty="0">
                <a:latin typeface="Helvetica"/>
                <a:cs typeface="Helvetica"/>
              </a:rPr>
              <a:t>45 min.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C49155B6-00AC-5EDC-9A96-373207DCDF2D}"/>
              </a:ext>
            </a:extLst>
          </p:cNvPr>
          <p:cNvSpPr txBox="1"/>
          <p:nvPr/>
        </p:nvSpPr>
        <p:spPr>
          <a:xfrm>
            <a:off x="3780000" y="158400"/>
            <a:ext cx="382207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a-DK" spc="300" noProof="0" dirty="0">
                <a:latin typeface="Obvia Expanded"/>
              </a:rPr>
              <a:t>LEKTION</a:t>
            </a:r>
            <a:r>
              <a:rPr lang="da-DK" noProof="0" dirty="0">
                <a:latin typeface="Obvia Expanded"/>
              </a:rPr>
              <a:t> </a:t>
            </a:r>
            <a:r>
              <a:rPr lang="da-DK" dirty="0">
                <a:latin typeface="Obvia Expanded"/>
              </a:rPr>
              <a:t>I</a:t>
            </a:r>
            <a:endParaRPr lang="da-DK" noProof="0" dirty="0">
              <a:latin typeface="Obvia Expanded"/>
            </a:endParaRPr>
          </a:p>
        </p:txBody>
      </p:sp>
    </p:spTree>
    <p:extLst>
      <p:ext uri="{BB962C8B-B14F-4D97-AF65-F5344CB8AC3E}">
        <p14:creationId xmlns:p14="http://schemas.microsoft.com/office/powerpoint/2010/main" val="1650500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82145B-CA11-9534-F993-2354DE4BDF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Liste med massiv udfyldning">
            <a:extLst>
              <a:ext uri="{FF2B5EF4-FFF2-40B4-BE49-F238E27FC236}">
                <a16:creationId xmlns:a16="http://schemas.microsoft.com/office/drawing/2014/main" id="{56C13B29-363A-CE38-ADA8-6CDB5803FF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5009" y="2304366"/>
            <a:ext cx="701040" cy="7010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CA56F8-D7E2-7DBC-9058-F8A9C5E5A591}"/>
              </a:ext>
            </a:extLst>
          </p:cNvPr>
          <p:cNvSpPr txBox="1"/>
          <p:nvPr/>
        </p:nvSpPr>
        <p:spPr>
          <a:xfrm>
            <a:off x="1116049" y="2422801"/>
            <a:ext cx="416052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a-DK" sz="2000" b="1" noProof="0" dirty="0">
                <a:latin typeface="Helvetica" panose="020B0604020202020204" pitchFamily="34" charset="0"/>
                <a:cs typeface="Helvetica" panose="020B0604020202020204" pitchFamily="34" charset="0"/>
              </a:rPr>
              <a:t>PROGRAM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426388-5825-A40E-64A3-0D6066450C32}"/>
              </a:ext>
            </a:extLst>
          </p:cNvPr>
          <p:cNvSpPr txBox="1"/>
          <p:nvPr/>
        </p:nvSpPr>
        <p:spPr>
          <a:xfrm>
            <a:off x="4300297" y="1570567"/>
            <a:ext cx="200384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1400" b="1" noProof="0" dirty="0">
                <a:latin typeface="Helvetica"/>
                <a:cs typeface="Helvetica"/>
              </a:rPr>
              <a:t>45 min.</a:t>
            </a:r>
          </a:p>
        </p:txBody>
      </p:sp>
      <p:pic>
        <p:nvPicPr>
          <p:cNvPr id="9" name="Graphic 8" descr="Ur med massiv udfyldning">
            <a:extLst>
              <a:ext uri="{FF2B5EF4-FFF2-40B4-BE49-F238E27FC236}">
                <a16:creationId xmlns:a16="http://schemas.microsoft.com/office/drawing/2014/main" id="{1AB69F44-A995-9161-5702-B01A4C6D0C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28686" y="1557853"/>
            <a:ext cx="345846" cy="32049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EB5EF87-1E71-B3AB-3C4C-16DF0C35806A}"/>
              </a:ext>
            </a:extLst>
          </p:cNvPr>
          <p:cNvSpPr txBox="1"/>
          <p:nvPr/>
        </p:nvSpPr>
        <p:spPr>
          <a:xfrm>
            <a:off x="1269244" y="3005473"/>
            <a:ext cx="4933532" cy="40010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2000" b="1" noProof="0" dirty="0">
                <a:latin typeface="Helvetica" panose="020B0604020202020204" pitchFamily="34" charset="0"/>
                <a:cs typeface="Helvetica" panose="020B0604020202020204" pitchFamily="34" charset="0"/>
              </a:rPr>
              <a:t>Hvad er et stroke? (ca. </a:t>
            </a:r>
            <a:r>
              <a:rPr lang="da-DK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10</a:t>
            </a:r>
            <a:r>
              <a:rPr lang="da-DK" sz="2000" b="1" noProof="0" dirty="0">
                <a:latin typeface="Helvetica" panose="020B0604020202020204" pitchFamily="34" charset="0"/>
                <a:cs typeface="Helvetica" panose="020B0604020202020204" pitchFamily="34" charset="0"/>
              </a:rPr>
              <a:t> min)</a:t>
            </a:r>
            <a:endParaRPr lang="da-DK" sz="2000" noProof="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da-DK" sz="2000" noProof="0" dirty="0">
                <a:latin typeface="Helvetica" panose="020B0604020202020204" pitchFamily="34" charset="0"/>
                <a:ea typeface="+mn-lt"/>
                <a:cs typeface="Helvetica" panose="020B0604020202020204" pitchFamily="34" charset="0"/>
              </a:rPr>
              <a:t>Fakta</a:t>
            </a:r>
          </a:p>
          <a:p>
            <a:pPr marL="914400" lvl="1" indent="-457200">
              <a:buFont typeface="+mj-lt"/>
              <a:buAutoNum type="arabicPeriod"/>
            </a:pPr>
            <a:r>
              <a:rPr lang="da-DK" sz="2000" noProof="0" dirty="0">
                <a:latin typeface="Helvetica" panose="020B0604020202020204" pitchFamily="34" charset="0"/>
                <a:ea typeface="+mn-lt"/>
                <a:cs typeface="Helvetica" panose="020B0604020202020204" pitchFamily="34" charset="0"/>
              </a:rPr>
              <a:t>Film</a:t>
            </a:r>
          </a:p>
          <a:p>
            <a:pPr marL="914400" lvl="1" indent="-457200">
              <a:buFont typeface="+mj-lt"/>
              <a:buAutoNum type="arabicPeriod"/>
            </a:pPr>
            <a:r>
              <a:rPr lang="da-DK" sz="2000" dirty="0">
                <a:latin typeface="Helvetica" panose="020B0604020202020204" pitchFamily="34" charset="0"/>
                <a:ea typeface="+mn-lt"/>
                <a:cs typeface="Helvetica" panose="020B0604020202020204" pitchFamily="34" charset="0"/>
              </a:rPr>
              <a:t>Refleksion</a:t>
            </a:r>
          </a:p>
          <a:p>
            <a:pPr lvl="1"/>
            <a:endParaRPr lang="da-DK" sz="2000" dirty="0">
              <a:latin typeface="Helvetica" panose="020B0604020202020204" pitchFamily="34" charset="0"/>
              <a:ea typeface="+mn-lt"/>
              <a:cs typeface="Helvetica" panose="020B0604020202020204" pitchFamily="34" charset="0"/>
            </a:endParaRPr>
          </a:p>
          <a:p>
            <a:r>
              <a:rPr lang="da-DK" sz="2000" b="1" dirty="0">
                <a:latin typeface="Helvetica" panose="020B0604020202020204" pitchFamily="34" charset="0"/>
                <a:ea typeface="+mn-lt"/>
                <a:cs typeface="Helvetica" panose="020B0604020202020204" pitchFamily="34" charset="0"/>
              </a:rPr>
              <a:t>Øvelser </a:t>
            </a:r>
            <a:r>
              <a:rPr lang="da-DK" sz="2000" b="1" noProof="0" dirty="0">
                <a:latin typeface="Helvetica" panose="020B0604020202020204" pitchFamily="34" charset="0"/>
                <a:ea typeface="+mn-lt"/>
                <a:cs typeface="Helvetica" panose="020B0604020202020204" pitchFamily="34" charset="0"/>
              </a:rPr>
              <a:t>(ca. </a:t>
            </a:r>
            <a:r>
              <a:rPr lang="da-DK" sz="2000" b="1" dirty="0">
                <a:latin typeface="Helvetica" panose="020B0604020202020204" pitchFamily="34" charset="0"/>
                <a:ea typeface="+mn-lt"/>
                <a:cs typeface="Helvetica" panose="020B0604020202020204" pitchFamily="34" charset="0"/>
              </a:rPr>
              <a:t>30</a:t>
            </a:r>
            <a:r>
              <a:rPr lang="da-DK" sz="2000" b="1" noProof="0" dirty="0">
                <a:latin typeface="Helvetica" panose="020B0604020202020204" pitchFamily="34" charset="0"/>
                <a:ea typeface="+mn-lt"/>
                <a:cs typeface="Helvetica" panose="020B0604020202020204" pitchFamily="34" charset="0"/>
              </a:rPr>
              <a:t> min)</a:t>
            </a:r>
            <a:endParaRPr lang="da-DK" sz="2000" noProof="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da-DK" sz="2000" dirty="0">
                <a:latin typeface="Helvetica" panose="020B0604020202020204" pitchFamily="34" charset="0"/>
                <a:ea typeface="+mn-lt"/>
                <a:cs typeface="Helvetica" panose="020B0604020202020204" pitchFamily="34" charset="0"/>
              </a:rPr>
              <a:t>Prøv en funktionsnedsættelse</a:t>
            </a:r>
            <a:endParaRPr lang="da-DK" sz="2000" noProof="0" dirty="0">
              <a:latin typeface="Helvetica" panose="020B0604020202020204" pitchFamily="34" charset="0"/>
              <a:ea typeface="+mn-lt"/>
              <a:cs typeface="Helvetica" panose="020B060402020202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da-DK" sz="2000" dirty="0">
                <a:solidFill>
                  <a:srgbClr val="000000"/>
                </a:solidFill>
                <a:latin typeface="Helvetica" panose="020B0604020202020204" pitchFamily="34" charset="0"/>
                <a:ea typeface="+mn-lt"/>
                <a:cs typeface="Helvetica" panose="020B0604020202020204" pitchFamily="34" charset="0"/>
              </a:rPr>
              <a:t>Prøv de tre kendetegn ved stroke</a:t>
            </a:r>
          </a:p>
          <a:p>
            <a:pPr lvl="1"/>
            <a:endParaRPr lang="da-DK" sz="2000" dirty="0">
              <a:solidFill>
                <a:srgbClr val="000000"/>
              </a:solidFill>
              <a:latin typeface="Helvetica" panose="020B0604020202020204" pitchFamily="34" charset="0"/>
              <a:ea typeface="+mn-lt"/>
              <a:cs typeface="Helvetica" panose="020B0604020202020204" pitchFamily="34" charset="0"/>
            </a:endParaRPr>
          </a:p>
          <a:p>
            <a:r>
              <a:rPr lang="da-DK" sz="2000" b="1" noProof="0" dirty="0">
                <a:latin typeface="Helvetica" panose="020B0604020202020204" pitchFamily="34" charset="0"/>
                <a:cs typeface="Helvetica" panose="020B0604020202020204" pitchFamily="34" charset="0"/>
              </a:rPr>
              <a:t>Opsamling (ca. 5 min)</a:t>
            </a:r>
            <a:endParaRPr lang="da-DK" sz="2000" noProof="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da-DK" noProof="0" dirty="0">
              <a:latin typeface="Helvetica"/>
              <a:cs typeface="Helvetica"/>
            </a:endParaRPr>
          </a:p>
          <a:p>
            <a:pPr algn="l"/>
            <a:endParaRPr lang="da-DK" noProof="0" dirty="0"/>
          </a:p>
          <a:p>
            <a:endParaRPr lang="da-DK" noProof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EC66776-FEA4-CCD7-5EFD-A2FB7CA2BAF4}"/>
              </a:ext>
            </a:extLst>
          </p:cNvPr>
          <p:cNvSpPr txBox="1">
            <a:spLocks/>
          </p:cNvSpPr>
          <p:nvPr/>
        </p:nvSpPr>
        <p:spPr>
          <a:xfrm>
            <a:off x="415009" y="989961"/>
            <a:ext cx="9260003" cy="92333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i="0" kern="1200" spc="300">
                <a:solidFill>
                  <a:schemeClr val="tx1"/>
                </a:solidFill>
                <a:latin typeface="Obvia Expanded" panose="02000503040000020004" pitchFamily="2" charset="77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a-DK" dirty="0">
                <a:latin typeface="Obvia Expanded"/>
              </a:rPr>
              <a:t>SÅDAN OPSTÅR ET STROKE OG UDFORDRINGER </a:t>
            </a:r>
            <a:br>
              <a:rPr lang="da-DK" dirty="0">
                <a:latin typeface="Obvia Expanded"/>
              </a:rPr>
            </a:br>
            <a:r>
              <a:rPr lang="da-DK" dirty="0">
                <a:latin typeface="Obvia Expanded"/>
              </a:rPr>
              <a:t>EFTER ET STROKE</a:t>
            </a:r>
            <a:r>
              <a:rPr lang="da-DK" noProof="0" dirty="0">
                <a:latin typeface="Obvia Expanded"/>
              </a:rPr>
              <a:t> </a:t>
            </a:r>
            <a:endParaRPr lang="da-DK" noProof="0" dirty="0"/>
          </a:p>
        </p:txBody>
      </p:sp>
      <p:sp>
        <p:nvSpPr>
          <p:cNvPr id="2" name="TextBox 7">
            <a:extLst>
              <a:ext uri="{FF2B5EF4-FFF2-40B4-BE49-F238E27FC236}">
                <a16:creationId xmlns:a16="http://schemas.microsoft.com/office/drawing/2014/main" id="{43C5035A-F383-05BA-8780-5B5E01735A77}"/>
              </a:ext>
            </a:extLst>
          </p:cNvPr>
          <p:cNvSpPr txBox="1"/>
          <p:nvPr/>
        </p:nvSpPr>
        <p:spPr>
          <a:xfrm>
            <a:off x="3780000" y="158400"/>
            <a:ext cx="382207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a-DK" spc="300" noProof="0" dirty="0">
                <a:latin typeface="Obvia Expanded"/>
              </a:rPr>
              <a:t>LEKTION</a:t>
            </a:r>
            <a:r>
              <a:rPr lang="da-DK" noProof="0" dirty="0">
                <a:latin typeface="Obvia Expanded"/>
              </a:rPr>
              <a:t> </a:t>
            </a:r>
            <a:r>
              <a:rPr lang="da-DK" dirty="0">
                <a:latin typeface="Obvia Expanded"/>
              </a:rPr>
              <a:t>I</a:t>
            </a:r>
            <a:endParaRPr lang="da-DK" noProof="0" dirty="0">
              <a:latin typeface="Obvia Expanded"/>
            </a:endParaRPr>
          </a:p>
        </p:txBody>
      </p:sp>
    </p:spTree>
    <p:extLst>
      <p:ext uri="{BB962C8B-B14F-4D97-AF65-F5344CB8AC3E}">
        <p14:creationId xmlns:p14="http://schemas.microsoft.com/office/powerpoint/2010/main" val="4171698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56FEC7-7FDC-AA0D-7D51-828FE24849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2678" y="1935987"/>
            <a:ext cx="10509956" cy="507831"/>
          </a:xfrm>
        </p:spPr>
        <p:txBody>
          <a:bodyPr/>
          <a:lstStyle/>
          <a:p>
            <a:r>
              <a:rPr lang="da-DK" spc="300" noProof="0" dirty="0">
                <a:solidFill>
                  <a:srgbClr val="000000"/>
                </a:solidFill>
                <a:effectLst/>
              </a:rPr>
              <a:t>HVAD</a:t>
            </a:r>
            <a:r>
              <a:rPr lang="da-DK" noProof="0" dirty="0">
                <a:solidFill>
                  <a:srgbClr val="000000"/>
                </a:solidFill>
                <a:effectLst/>
              </a:rPr>
              <a:t> ER ET STROKE?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F42CA6BF-D5A0-82B9-7F7F-4DA903837762}"/>
              </a:ext>
            </a:extLst>
          </p:cNvPr>
          <p:cNvSpPr/>
          <p:nvPr/>
        </p:nvSpPr>
        <p:spPr>
          <a:xfrm>
            <a:off x="2196626" y="2900987"/>
            <a:ext cx="3020400" cy="30204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30E9AD26-BBC0-46B6-AFD1-962EAECBAA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5249" y="3855384"/>
            <a:ext cx="2663155" cy="1110304"/>
          </a:xfrm>
        </p:spPr>
        <p:txBody>
          <a:bodyPr/>
          <a:lstStyle/>
          <a:p>
            <a:pPr algn="ctr"/>
            <a:r>
              <a:rPr lang="da-DK" noProof="0" dirty="0"/>
              <a:t>Blodprop i hjernen</a:t>
            </a:r>
          </a:p>
          <a:p>
            <a:pPr algn="ctr"/>
            <a:r>
              <a:rPr lang="da-DK" sz="4400" b="1" noProof="0" dirty="0"/>
              <a:t>85%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53F6F700-4B76-6EA0-D193-6D82885B6933}"/>
              </a:ext>
            </a:extLst>
          </p:cNvPr>
          <p:cNvSpPr/>
          <p:nvPr/>
        </p:nvSpPr>
        <p:spPr>
          <a:xfrm>
            <a:off x="6971798" y="2900987"/>
            <a:ext cx="3019096" cy="3019097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/>
          </a:p>
        </p:txBody>
      </p:sp>
      <p:sp>
        <p:nvSpPr>
          <p:cNvPr id="6" name="Undertitel 2">
            <a:extLst>
              <a:ext uri="{FF2B5EF4-FFF2-40B4-BE49-F238E27FC236}">
                <a16:creationId xmlns:a16="http://schemas.microsoft.com/office/drawing/2014/main" id="{6D2D575B-16EB-19E5-9FC5-6E3D5736A7B9}"/>
              </a:ext>
            </a:extLst>
          </p:cNvPr>
          <p:cNvSpPr txBox="1">
            <a:spLocks/>
          </p:cNvSpPr>
          <p:nvPr/>
        </p:nvSpPr>
        <p:spPr>
          <a:xfrm>
            <a:off x="7155904" y="3855384"/>
            <a:ext cx="2663155" cy="1110304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noProof="0" dirty="0"/>
              <a:t>Blødning i hjernen</a:t>
            </a:r>
          </a:p>
          <a:p>
            <a:pPr algn="ctr"/>
            <a:r>
              <a:rPr lang="da-DK" sz="4400" b="1" noProof="0" dirty="0"/>
              <a:t>15%</a:t>
            </a:r>
          </a:p>
        </p:txBody>
      </p:sp>
      <p:pic>
        <p:nvPicPr>
          <p:cNvPr id="8" name="Grafik 18" descr="Præsentation med liggende søjlediagram med massiv udfyldning">
            <a:extLst>
              <a:ext uri="{FF2B5EF4-FFF2-40B4-BE49-F238E27FC236}">
                <a16:creationId xmlns:a16="http://schemas.microsoft.com/office/drawing/2014/main" id="{687AF220-0DBB-3A57-A5D4-54D5508E6B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8941" y="1128968"/>
            <a:ext cx="583737" cy="583737"/>
          </a:xfrm>
          <a:prstGeom prst="rect">
            <a:avLst/>
          </a:prstGeom>
        </p:spPr>
      </p:pic>
      <p:pic>
        <p:nvPicPr>
          <p:cNvPr id="10" name="Graphic 9" descr="Ur med massiv udfyldning">
            <a:extLst>
              <a:ext uri="{FF2B5EF4-FFF2-40B4-BE49-F238E27FC236}">
                <a16:creationId xmlns:a16="http://schemas.microsoft.com/office/drawing/2014/main" id="{632749A7-2709-73CC-C8F8-E409B69A64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69719" y="1226593"/>
            <a:ext cx="403781" cy="38807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A11EC85-A585-2B0C-D564-5EC6A4752984}"/>
              </a:ext>
            </a:extLst>
          </p:cNvPr>
          <p:cNvSpPr txBox="1"/>
          <p:nvPr/>
        </p:nvSpPr>
        <p:spPr>
          <a:xfrm>
            <a:off x="844463" y="1129103"/>
            <a:ext cx="1352163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a-DK" sz="3000" spc="300" noProof="0" dirty="0">
                <a:latin typeface="Obvia Expanded"/>
              </a:rPr>
              <a:t>FAKTA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8FC9B4-ED52-A771-BC6C-BFAFDDCBDE89}"/>
              </a:ext>
            </a:extLst>
          </p:cNvPr>
          <p:cNvSpPr txBox="1"/>
          <p:nvPr/>
        </p:nvSpPr>
        <p:spPr>
          <a:xfrm>
            <a:off x="2873500" y="1266739"/>
            <a:ext cx="78548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1400" b="1" noProof="0" dirty="0">
                <a:latin typeface="Helvetica"/>
                <a:cs typeface="Helvetica"/>
              </a:rPr>
              <a:t>1 min.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D5A5AF89-AB46-2ECC-6B63-DA58FD1F55DF}"/>
              </a:ext>
            </a:extLst>
          </p:cNvPr>
          <p:cNvSpPr txBox="1"/>
          <p:nvPr/>
        </p:nvSpPr>
        <p:spPr>
          <a:xfrm>
            <a:off x="3780000" y="158400"/>
            <a:ext cx="382207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a-DK" spc="300" noProof="0" dirty="0">
                <a:latin typeface="Obvia Expanded"/>
              </a:rPr>
              <a:t>LEKTION</a:t>
            </a:r>
            <a:r>
              <a:rPr lang="da-DK" noProof="0" dirty="0">
                <a:latin typeface="Obvia Expanded"/>
              </a:rPr>
              <a:t> </a:t>
            </a:r>
            <a:r>
              <a:rPr lang="da-DK" dirty="0">
                <a:latin typeface="Obvia Expanded"/>
              </a:rPr>
              <a:t>I</a:t>
            </a:r>
            <a:endParaRPr lang="da-DK" noProof="0" dirty="0">
              <a:latin typeface="Obvia Expanded"/>
            </a:endParaRPr>
          </a:p>
        </p:txBody>
      </p:sp>
    </p:spTree>
    <p:extLst>
      <p:ext uri="{BB962C8B-B14F-4D97-AF65-F5344CB8AC3E}">
        <p14:creationId xmlns:p14="http://schemas.microsoft.com/office/powerpoint/2010/main" val="193864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9434E0-80BC-5E20-13B6-4F5707A901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AD7D2-D9F8-19A5-A40A-1019D7F651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3508" y="1204320"/>
            <a:ext cx="10509956" cy="507831"/>
          </a:xfrm>
        </p:spPr>
        <p:txBody>
          <a:bodyPr/>
          <a:lstStyle/>
          <a:p>
            <a:r>
              <a:rPr lang="da-DK" noProof="0">
                <a:latin typeface="Obvia Expanded"/>
              </a:rPr>
              <a:t>HVAD ER EN BLODPROP I HJERNEN?</a:t>
            </a:r>
            <a:endParaRPr lang="da-DK" noProof="0"/>
          </a:p>
        </p:txBody>
      </p:sp>
      <p:pic>
        <p:nvPicPr>
          <p:cNvPr id="5" name="Graphic 4" descr="Videokamera med massiv udfyldning">
            <a:extLst>
              <a:ext uri="{FF2B5EF4-FFF2-40B4-BE49-F238E27FC236}">
                <a16:creationId xmlns:a16="http://schemas.microsoft.com/office/drawing/2014/main" id="{413AC6CD-A960-C402-88E0-23E2402691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4518" y="952207"/>
            <a:ext cx="811659" cy="811659"/>
          </a:xfrm>
          <a:prstGeom prst="rect">
            <a:avLst/>
          </a:prstGeom>
        </p:spPr>
      </p:pic>
      <p:pic>
        <p:nvPicPr>
          <p:cNvPr id="8" name="Graphic 7" descr="Ur med massiv udfyldning">
            <a:extLst>
              <a:ext uri="{FF2B5EF4-FFF2-40B4-BE49-F238E27FC236}">
                <a16:creationId xmlns:a16="http://schemas.microsoft.com/office/drawing/2014/main" id="{FC129BDD-96DB-D95F-0DC3-3F5304AE75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17369" y="1226880"/>
            <a:ext cx="403781" cy="3880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C94BFF7-C069-600F-FBC0-D8D75ED14BD6}"/>
              </a:ext>
            </a:extLst>
          </p:cNvPr>
          <p:cNvSpPr txBox="1"/>
          <p:nvPr/>
        </p:nvSpPr>
        <p:spPr>
          <a:xfrm>
            <a:off x="9520484" y="1266730"/>
            <a:ext cx="200384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1400" b="1" noProof="0">
                <a:latin typeface="Helvetica"/>
                <a:cs typeface="Helvetica"/>
              </a:rPr>
              <a:t>2 min.</a:t>
            </a: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F7137F7C-289E-B903-F0A6-BBCC7C1523D1}"/>
              </a:ext>
            </a:extLst>
          </p:cNvPr>
          <p:cNvSpPr txBox="1"/>
          <p:nvPr/>
        </p:nvSpPr>
        <p:spPr>
          <a:xfrm>
            <a:off x="3780000" y="158400"/>
            <a:ext cx="382207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a-DK" spc="300" noProof="0" dirty="0">
                <a:latin typeface="Obvia Expanded"/>
              </a:rPr>
              <a:t>LEKTION</a:t>
            </a:r>
            <a:r>
              <a:rPr lang="da-DK" noProof="0" dirty="0">
                <a:latin typeface="Obvia Expanded"/>
              </a:rPr>
              <a:t> </a:t>
            </a:r>
            <a:r>
              <a:rPr lang="da-DK" dirty="0">
                <a:latin typeface="Obvia Expanded"/>
              </a:rPr>
              <a:t>I</a:t>
            </a:r>
            <a:endParaRPr lang="da-DK" noProof="0" dirty="0">
              <a:latin typeface="Obvia Expanded"/>
            </a:endParaRPr>
          </a:p>
        </p:txBody>
      </p:sp>
      <p:pic>
        <p:nvPicPr>
          <p:cNvPr id="7" name="Billede 6">
            <a:hlinkClick r:id="rId7"/>
            <a:extLst>
              <a:ext uri="{FF2B5EF4-FFF2-40B4-BE49-F238E27FC236}">
                <a16:creationId xmlns:a16="http://schemas.microsoft.com/office/drawing/2014/main" id="{77012943-44A0-9284-5A6B-7211957E8C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41727" y="2024123"/>
            <a:ext cx="6908545" cy="426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540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212D3F-1DAC-3491-560F-E900E66AB0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E6AF4-CE91-7B52-086C-F5931DFE12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5023" y="951710"/>
            <a:ext cx="10509956" cy="507831"/>
          </a:xfrm>
        </p:spPr>
        <p:txBody>
          <a:bodyPr/>
          <a:lstStyle/>
          <a:p>
            <a:r>
              <a:rPr lang="da-DK" spc="300" noProof="0" dirty="0">
                <a:latin typeface="Obvia Expanded"/>
              </a:rPr>
              <a:t>HVAD ER EN HJERNEBLØDNING?</a:t>
            </a:r>
            <a:endParaRPr lang="da-DK" spc="300" noProof="0" dirty="0"/>
          </a:p>
        </p:txBody>
      </p:sp>
      <p:pic>
        <p:nvPicPr>
          <p:cNvPr id="5" name="Graphic 4" descr="Videokamera med massiv udfyldning">
            <a:extLst>
              <a:ext uri="{FF2B5EF4-FFF2-40B4-BE49-F238E27FC236}">
                <a16:creationId xmlns:a16="http://schemas.microsoft.com/office/drawing/2014/main" id="{2E624750-C14A-F26D-5E28-7CE7DB150B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3229" y="702640"/>
            <a:ext cx="811659" cy="811659"/>
          </a:xfrm>
          <a:prstGeom prst="rect">
            <a:avLst/>
          </a:prstGeom>
        </p:spPr>
      </p:pic>
      <p:pic>
        <p:nvPicPr>
          <p:cNvPr id="8" name="Graphic 7" descr="Ur med massiv udfyldning">
            <a:extLst>
              <a:ext uri="{FF2B5EF4-FFF2-40B4-BE49-F238E27FC236}">
                <a16:creationId xmlns:a16="http://schemas.microsoft.com/office/drawing/2014/main" id="{17B126B1-3C77-0E18-B9B0-623301C3F9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13058" y="1038860"/>
            <a:ext cx="403781" cy="3880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4B998C4-E3FB-F0A0-53EE-0DBA8D09743E}"/>
              </a:ext>
            </a:extLst>
          </p:cNvPr>
          <p:cNvSpPr txBox="1"/>
          <p:nvPr/>
        </p:nvSpPr>
        <p:spPr>
          <a:xfrm>
            <a:off x="7986366" y="1080519"/>
            <a:ext cx="200384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1400" b="1" noProof="0" dirty="0">
                <a:latin typeface="Helvetica"/>
                <a:cs typeface="Helvetica"/>
              </a:rPr>
              <a:t>2 min.</a:t>
            </a: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666E13D2-8EDC-4C54-4D14-68CF433EB6C0}"/>
              </a:ext>
            </a:extLst>
          </p:cNvPr>
          <p:cNvSpPr txBox="1"/>
          <p:nvPr/>
        </p:nvSpPr>
        <p:spPr>
          <a:xfrm>
            <a:off x="3780000" y="158400"/>
            <a:ext cx="382207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a-DK" spc="300" noProof="0" dirty="0">
                <a:latin typeface="Obvia Expanded"/>
              </a:rPr>
              <a:t>LEKTION</a:t>
            </a:r>
            <a:r>
              <a:rPr lang="da-DK" noProof="0" dirty="0">
                <a:latin typeface="Obvia Expanded"/>
              </a:rPr>
              <a:t> </a:t>
            </a:r>
            <a:r>
              <a:rPr lang="da-DK" dirty="0">
                <a:latin typeface="Obvia Expanded"/>
              </a:rPr>
              <a:t>I</a:t>
            </a:r>
            <a:endParaRPr lang="da-DK" noProof="0" dirty="0">
              <a:latin typeface="Obvia Expanded"/>
            </a:endParaRPr>
          </a:p>
        </p:txBody>
      </p:sp>
      <p:pic>
        <p:nvPicPr>
          <p:cNvPr id="7" name="Onlinemedier 6" title="Hvad er et stroke?">
            <a:hlinkClick r:id="" action="ppaction://media"/>
            <a:extLst>
              <a:ext uri="{FF2B5EF4-FFF2-40B4-BE49-F238E27FC236}">
                <a16:creationId xmlns:a16="http://schemas.microsoft.com/office/drawing/2014/main" id="{4DD2B326-C5F4-51C2-05DA-714B5384606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1918813" y="1588350"/>
            <a:ext cx="8354374" cy="472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9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CDC99E-8E3C-B3D6-D5A7-597E1502DC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5">
            <a:extLst>
              <a:ext uri="{FF2B5EF4-FFF2-40B4-BE49-F238E27FC236}">
                <a16:creationId xmlns:a16="http://schemas.microsoft.com/office/drawing/2014/main" id="{F18A4AE7-E74F-4081-2E46-9322D8255025}"/>
              </a:ext>
            </a:extLst>
          </p:cNvPr>
          <p:cNvSpPr/>
          <p:nvPr/>
        </p:nvSpPr>
        <p:spPr>
          <a:xfrm>
            <a:off x="1267871" y="2182275"/>
            <a:ext cx="9483255" cy="29491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AD609D-51EF-43B9-DC6E-20EE881B88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022" y="1148191"/>
            <a:ext cx="10509956" cy="507831"/>
          </a:xfrm>
        </p:spPr>
        <p:txBody>
          <a:bodyPr/>
          <a:lstStyle/>
          <a:p>
            <a:r>
              <a:rPr lang="da-DK" spc="300" noProof="0" dirty="0">
                <a:latin typeface="Obvia Expanded"/>
              </a:rPr>
              <a:t>REFLEKSION</a:t>
            </a:r>
            <a:endParaRPr lang="da-DK" spc="300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5FDC6D-8B4E-3ACF-239D-F87B64CC05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7376" y="2526874"/>
            <a:ext cx="8764243" cy="2195473"/>
          </a:xfrm>
        </p:spPr>
        <p:txBody>
          <a:bodyPr vert="horz"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da-DK" b="1" noProof="0" dirty="0">
                <a:latin typeface="Helvetica"/>
                <a:cs typeface="Helvetica"/>
              </a:rPr>
              <a:t>Alene: </a:t>
            </a:r>
            <a:r>
              <a:rPr lang="da-DK" dirty="0">
                <a:latin typeface="Helvetica"/>
                <a:cs typeface="Helvetica"/>
              </a:rPr>
              <a:t>Tænk over hvad forskellen er på en blodprop i hjernen og en hjerneblødning. </a:t>
            </a:r>
            <a:endParaRPr lang="da-DK" noProof="0" dirty="0">
              <a:cs typeface="Helvetica"/>
            </a:endParaRPr>
          </a:p>
          <a:p>
            <a:pPr>
              <a:lnSpc>
                <a:spcPct val="100000"/>
              </a:lnSpc>
            </a:pPr>
            <a:r>
              <a:rPr lang="da-DK" b="1" noProof="0" dirty="0">
                <a:latin typeface="Helvetica"/>
                <a:cs typeface="Helvetica"/>
              </a:rPr>
              <a:t>To og to: </a:t>
            </a:r>
            <a:r>
              <a:rPr lang="da-DK" noProof="0" dirty="0">
                <a:latin typeface="Helvetica"/>
                <a:cs typeface="Helvetica"/>
              </a:rPr>
              <a:t>Tal med din sidemakker </a:t>
            </a:r>
            <a:r>
              <a:rPr lang="da-DK" dirty="0">
                <a:latin typeface="Helvetica"/>
                <a:cs typeface="Helvetica"/>
              </a:rPr>
              <a:t>om, hvad I ville gøre, hvis I ser nogen vise tegn på en blodprop i hjernen eller en hjerneblødning. Hvordan kan man hjælpe, indtil hjælpen, når frem? </a:t>
            </a:r>
            <a:endParaRPr lang="da-DK" noProof="0" dirty="0">
              <a:cs typeface="Helvetica"/>
            </a:endParaRPr>
          </a:p>
          <a:p>
            <a:pPr>
              <a:lnSpc>
                <a:spcPct val="100000"/>
              </a:lnSpc>
            </a:pPr>
            <a:r>
              <a:rPr lang="da-DK" b="1" noProof="0" dirty="0">
                <a:latin typeface="Helvetica"/>
                <a:cs typeface="Helvetica"/>
              </a:rPr>
              <a:t>Fælles:</a:t>
            </a:r>
            <a:r>
              <a:rPr lang="da-DK" noProof="0" dirty="0">
                <a:latin typeface="Helvetica"/>
                <a:cs typeface="Helvetica"/>
              </a:rPr>
              <a:t> Del overvejelserne med resten af klassen. </a:t>
            </a:r>
            <a:endParaRPr lang="da-DK" noProof="0" dirty="0">
              <a:latin typeface="Helvetica"/>
            </a:endParaRPr>
          </a:p>
        </p:txBody>
      </p:sp>
      <p:pic>
        <p:nvPicPr>
          <p:cNvPr id="7" name="Graphic 6" descr="Ur med massiv udfyldning">
            <a:extLst>
              <a:ext uri="{FF2B5EF4-FFF2-40B4-BE49-F238E27FC236}">
                <a16:creationId xmlns:a16="http://schemas.microsoft.com/office/drawing/2014/main" id="{FC65A67B-0859-3994-5E17-DBB00469C1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34154" y="1188277"/>
            <a:ext cx="345846" cy="3204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E867D4D-782C-5AC5-C5A8-9494E379D847}"/>
              </a:ext>
            </a:extLst>
          </p:cNvPr>
          <p:cNvSpPr txBox="1"/>
          <p:nvPr/>
        </p:nvSpPr>
        <p:spPr>
          <a:xfrm>
            <a:off x="3776736" y="1198154"/>
            <a:ext cx="200384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1400" b="1" noProof="0">
                <a:latin typeface="Helvetica"/>
                <a:cs typeface="Helvetica"/>
              </a:rPr>
              <a:t>5 min.</a:t>
            </a:r>
          </a:p>
        </p:txBody>
      </p:sp>
      <p:pic>
        <p:nvPicPr>
          <p:cNvPr id="10" name="Graphic 9" descr="Hoved med tandhjul med massiv udfyldning">
            <a:extLst>
              <a:ext uri="{FF2B5EF4-FFF2-40B4-BE49-F238E27FC236}">
                <a16:creationId xmlns:a16="http://schemas.microsoft.com/office/drawing/2014/main" id="{FA71DF83-3535-2DDA-4250-A15583972C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9567" y="1085551"/>
            <a:ext cx="601251" cy="705633"/>
          </a:xfrm>
          <a:prstGeom prst="rect">
            <a:avLst/>
          </a:prstGeom>
        </p:spPr>
      </p:pic>
      <p:sp>
        <p:nvSpPr>
          <p:cNvPr id="4" name="TextBox 7">
            <a:extLst>
              <a:ext uri="{FF2B5EF4-FFF2-40B4-BE49-F238E27FC236}">
                <a16:creationId xmlns:a16="http://schemas.microsoft.com/office/drawing/2014/main" id="{B93A3881-D097-0B5F-9A7D-79B45BFB43C4}"/>
              </a:ext>
            </a:extLst>
          </p:cNvPr>
          <p:cNvSpPr txBox="1"/>
          <p:nvPr/>
        </p:nvSpPr>
        <p:spPr>
          <a:xfrm>
            <a:off x="3780000" y="158400"/>
            <a:ext cx="382207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a-DK" spc="300" noProof="0" dirty="0">
                <a:latin typeface="Obvia Expanded"/>
              </a:rPr>
              <a:t>LEKTION</a:t>
            </a:r>
            <a:r>
              <a:rPr lang="da-DK" noProof="0" dirty="0">
                <a:latin typeface="Obvia Expanded"/>
              </a:rPr>
              <a:t> </a:t>
            </a:r>
            <a:r>
              <a:rPr lang="da-DK" dirty="0">
                <a:latin typeface="Obvia Expanded"/>
              </a:rPr>
              <a:t>I</a:t>
            </a:r>
            <a:endParaRPr lang="da-DK" noProof="0" dirty="0">
              <a:latin typeface="Obvia Expanded"/>
            </a:endParaRPr>
          </a:p>
        </p:txBody>
      </p:sp>
    </p:spTree>
    <p:extLst>
      <p:ext uri="{BB962C8B-B14F-4D97-AF65-F5344CB8AC3E}">
        <p14:creationId xmlns:p14="http://schemas.microsoft.com/office/powerpoint/2010/main" val="391943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6F53DE-F81A-F6F6-5AC2-54710EB1C5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5">
            <a:extLst>
              <a:ext uri="{FF2B5EF4-FFF2-40B4-BE49-F238E27FC236}">
                <a16:creationId xmlns:a16="http://schemas.microsoft.com/office/drawing/2014/main" id="{08811123-86FD-FCED-3B61-CDAEEB0E478F}"/>
              </a:ext>
            </a:extLst>
          </p:cNvPr>
          <p:cNvSpPr/>
          <p:nvPr/>
        </p:nvSpPr>
        <p:spPr>
          <a:xfrm>
            <a:off x="1080655" y="1901943"/>
            <a:ext cx="7010400" cy="37673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4C6DF5-D608-882B-C2ED-878C95D7B4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1971" y="1001621"/>
            <a:ext cx="10509956" cy="507831"/>
          </a:xfrm>
        </p:spPr>
        <p:txBody>
          <a:bodyPr/>
          <a:lstStyle/>
          <a:p>
            <a:r>
              <a:rPr lang="da-DK" spc="300" noProof="0" dirty="0">
                <a:latin typeface="Obvia Expanded"/>
              </a:rPr>
              <a:t>ØVELSE</a:t>
            </a:r>
            <a:r>
              <a:rPr lang="da-DK" noProof="0" dirty="0">
                <a:latin typeface="Obvia Expanded"/>
              </a:rPr>
              <a:t> </a:t>
            </a:r>
            <a:endParaRPr lang="da-DK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3083C4-7F2E-4AFC-202B-AC72FF4D12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5024" y="2077058"/>
            <a:ext cx="6739012" cy="3247043"/>
          </a:xfrm>
        </p:spPr>
        <p:txBody>
          <a:bodyPr vert="horz"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da-DK" noProof="0" dirty="0">
                <a:solidFill>
                  <a:srgbClr val="000000"/>
                </a:solidFill>
                <a:latin typeface="Helvetica"/>
                <a:cs typeface="Helvetica"/>
              </a:rPr>
              <a:t>Efter et stroke kan det være svært at gøre helt almindelige gøremål, som fx at knappe en skjorte eller læse en bog.</a:t>
            </a:r>
            <a:endParaRPr lang="da-DK" noProof="0" dirty="0">
              <a:solidFill>
                <a:srgbClr val="000000"/>
              </a:solidFill>
              <a:cs typeface="Helvetica"/>
            </a:endParaRPr>
          </a:p>
          <a:p>
            <a:pPr>
              <a:lnSpc>
                <a:spcPct val="100000"/>
              </a:lnSpc>
            </a:pPr>
            <a:r>
              <a:rPr lang="da-DK" noProof="0" dirty="0">
                <a:solidFill>
                  <a:srgbClr val="000000"/>
                </a:solidFill>
                <a:latin typeface="Helvetica"/>
                <a:cs typeface="Helvetica"/>
              </a:rPr>
              <a:t>Hvad, der ender med at være svært, afgøres af hvilket område af hjernen, der er blevet ramt ved et stroke.</a:t>
            </a:r>
          </a:p>
          <a:p>
            <a:pPr>
              <a:lnSpc>
                <a:spcPct val="100000"/>
              </a:lnSpc>
            </a:pPr>
            <a:r>
              <a:rPr lang="da-DK" b="1" noProof="0" dirty="0">
                <a:solidFill>
                  <a:srgbClr val="000000"/>
                </a:solidFill>
                <a:latin typeface="Helvetica"/>
                <a:cs typeface="Helvetica"/>
              </a:rPr>
              <a:t>To og to: </a:t>
            </a:r>
            <a:r>
              <a:rPr lang="da-DK" noProof="0" dirty="0">
                <a:solidFill>
                  <a:srgbClr val="000000"/>
                </a:solidFill>
                <a:latin typeface="Helvetica"/>
                <a:cs typeface="Helvetica"/>
              </a:rPr>
              <a:t>Prøv opgaverne på elevarket.</a:t>
            </a:r>
          </a:p>
          <a:p>
            <a:pPr>
              <a:lnSpc>
                <a:spcPct val="100000"/>
              </a:lnSpc>
            </a:pPr>
            <a:r>
              <a:rPr lang="da-DK" b="1" noProof="0" dirty="0">
                <a:solidFill>
                  <a:srgbClr val="000000"/>
                </a:solidFill>
                <a:latin typeface="Helvetica"/>
                <a:cs typeface="Helvetica"/>
              </a:rPr>
              <a:t>Fælles:</a:t>
            </a:r>
            <a:r>
              <a:rPr lang="da-DK" noProof="0" dirty="0">
                <a:solidFill>
                  <a:srgbClr val="000000"/>
                </a:solidFill>
                <a:latin typeface="Helvetica"/>
                <a:cs typeface="Helvetica"/>
              </a:rPr>
              <a:t> Tal om, om I kan komme i tanke om andre ting i hverdagen, der kan være en udfordring, hvis man er blevet ramt af en lammelse i armen eller taber halvdelen af synsfeltet. </a:t>
            </a:r>
          </a:p>
        </p:txBody>
      </p:sp>
      <p:pic>
        <p:nvPicPr>
          <p:cNvPr id="5" name="Picture Placeholder 4" descr="Møde med massiv udfyldning">
            <a:extLst>
              <a:ext uri="{FF2B5EF4-FFF2-40B4-BE49-F238E27FC236}">
                <a16:creationId xmlns:a16="http://schemas.microsoft.com/office/drawing/2014/main" id="{0F598B36-34E4-9B45-C945-EB822B14D6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983" r="983"/>
          <a:stretch/>
        </p:blipFill>
        <p:spPr>
          <a:xfrm>
            <a:off x="290694" y="964210"/>
            <a:ext cx="652021" cy="545740"/>
          </a:xfrm>
          <a:prstGeom prst="rect">
            <a:avLst/>
          </a:prstGeom>
        </p:spPr>
      </p:pic>
      <p:pic>
        <p:nvPicPr>
          <p:cNvPr id="7" name="Graphic 6" descr="Ur med massiv udfyldning">
            <a:extLst>
              <a:ext uri="{FF2B5EF4-FFF2-40B4-BE49-F238E27FC236}">
                <a16:creationId xmlns:a16="http://schemas.microsoft.com/office/drawing/2014/main" id="{07ED9282-E05A-BF67-2A77-4452B96B83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77366" y="1012196"/>
            <a:ext cx="403781" cy="3880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33D054-190D-8E56-A28A-8053E8F39466}"/>
              </a:ext>
            </a:extLst>
          </p:cNvPr>
          <p:cNvSpPr txBox="1"/>
          <p:nvPr/>
        </p:nvSpPr>
        <p:spPr>
          <a:xfrm>
            <a:off x="3083247" y="1048790"/>
            <a:ext cx="200384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1400" b="1">
                <a:latin typeface="Helvetica"/>
                <a:cs typeface="Helvetica"/>
              </a:rPr>
              <a:t>20</a:t>
            </a:r>
            <a:r>
              <a:rPr lang="da-DK" sz="1400" b="1" noProof="0">
                <a:latin typeface="Helvetica"/>
                <a:cs typeface="Helvetica"/>
              </a:rPr>
              <a:t>  min.</a:t>
            </a:r>
          </a:p>
        </p:txBody>
      </p:sp>
      <p:pic>
        <p:nvPicPr>
          <p:cNvPr id="6" name="Graphic 5" descr="Dokument med massiv udfyldning">
            <a:extLst>
              <a:ext uri="{FF2B5EF4-FFF2-40B4-BE49-F238E27FC236}">
                <a16:creationId xmlns:a16="http://schemas.microsoft.com/office/drawing/2014/main" id="{27209776-A943-1619-F6BD-94CE67DDF1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80706" y="1891959"/>
            <a:ext cx="474483" cy="44306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048B0DF-A45C-406D-DA9F-3CDE7E721E72}"/>
              </a:ext>
            </a:extLst>
          </p:cNvPr>
          <p:cNvSpPr txBox="1"/>
          <p:nvPr/>
        </p:nvSpPr>
        <p:spPr>
          <a:xfrm>
            <a:off x="8857581" y="1912641"/>
            <a:ext cx="427879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2000" b="1" noProof="0" dirty="0"/>
              <a:t> </a:t>
            </a:r>
            <a:r>
              <a:rPr lang="da-DK" sz="2000" b="1" noProof="0" dirty="0">
                <a:latin typeface="Helvetica"/>
                <a:cs typeface="Helvetica"/>
              </a:rPr>
              <a:t>ELEVARK</a:t>
            </a:r>
            <a:r>
              <a:rPr lang="da-DK" sz="2000" b="1" noProof="0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B3DDA5-B06A-2482-FB29-55F7EE31F029}"/>
              </a:ext>
            </a:extLst>
          </p:cNvPr>
          <p:cNvSpPr txBox="1"/>
          <p:nvPr/>
        </p:nvSpPr>
        <p:spPr>
          <a:xfrm>
            <a:off x="8968795" y="2424587"/>
            <a:ext cx="2826041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1600" noProof="0" dirty="0">
                <a:latin typeface="Helvetica"/>
                <a:cs typeface="Helvetica"/>
              </a:rPr>
              <a:t>PRØV EN FUNKTIONS-NEDSÆTTELSE 1 og 2</a:t>
            </a: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BE8F372E-B80A-266C-52D9-4039F172FD12}"/>
              </a:ext>
            </a:extLst>
          </p:cNvPr>
          <p:cNvSpPr txBox="1"/>
          <p:nvPr/>
        </p:nvSpPr>
        <p:spPr>
          <a:xfrm>
            <a:off x="3780000" y="158400"/>
            <a:ext cx="382207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a-DK" spc="300" noProof="0" dirty="0">
                <a:latin typeface="Obvia Expanded"/>
              </a:rPr>
              <a:t>LEKTION</a:t>
            </a:r>
            <a:r>
              <a:rPr lang="da-DK" noProof="0" dirty="0">
                <a:latin typeface="Obvia Expanded"/>
              </a:rPr>
              <a:t> </a:t>
            </a:r>
            <a:r>
              <a:rPr lang="da-DK" dirty="0">
                <a:latin typeface="Obvia Expanded"/>
              </a:rPr>
              <a:t>I</a:t>
            </a:r>
            <a:endParaRPr lang="da-DK" noProof="0" dirty="0">
              <a:latin typeface="Obvia Expanded"/>
            </a:endParaRPr>
          </a:p>
        </p:txBody>
      </p:sp>
    </p:spTree>
    <p:extLst>
      <p:ext uri="{BB962C8B-B14F-4D97-AF65-F5344CB8AC3E}">
        <p14:creationId xmlns:p14="http://schemas.microsoft.com/office/powerpoint/2010/main" val="3265757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3EF3A3-4690-BC61-1C16-FED94DFBE5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5">
            <a:extLst>
              <a:ext uri="{FF2B5EF4-FFF2-40B4-BE49-F238E27FC236}">
                <a16:creationId xmlns:a16="http://schemas.microsoft.com/office/drawing/2014/main" id="{F392B864-FC8B-6686-02FB-CF709CF01AF1}"/>
              </a:ext>
            </a:extLst>
          </p:cNvPr>
          <p:cNvSpPr/>
          <p:nvPr/>
        </p:nvSpPr>
        <p:spPr>
          <a:xfrm>
            <a:off x="967982" y="1686402"/>
            <a:ext cx="10752957" cy="48437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175D4A-F767-3BFF-61EF-CED6D5B65D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7982" y="976608"/>
            <a:ext cx="10509956" cy="507831"/>
          </a:xfrm>
        </p:spPr>
        <p:txBody>
          <a:bodyPr/>
          <a:lstStyle/>
          <a:p>
            <a:r>
              <a:rPr lang="da-DK" spc="300" noProof="0" dirty="0">
                <a:latin typeface="Obvia Expanded"/>
              </a:rPr>
              <a:t>ØVELSE</a:t>
            </a:r>
            <a:r>
              <a:rPr lang="da-DK" noProof="0" dirty="0">
                <a:latin typeface="Obvia Expanded"/>
              </a:rPr>
              <a:t> </a:t>
            </a:r>
            <a:endParaRPr lang="da-DK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AD6C63-A092-A18B-D4B6-FAE230A6D8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7937" y="1865348"/>
            <a:ext cx="10277671" cy="4939814"/>
          </a:xfrm>
        </p:spPr>
        <p:txBody>
          <a:bodyPr vert="horz"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da-DK" b="1" dirty="0">
                <a:solidFill>
                  <a:srgbClr val="000000"/>
                </a:solidFill>
                <a:latin typeface="Helvetica"/>
                <a:cs typeface="Helvetica"/>
              </a:rPr>
              <a:t>I g</a:t>
            </a:r>
            <a:r>
              <a:rPr lang="da-DK" b="1" noProof="0" dirty="0" err="1">
                <a:solidFill>
                  <a:srgbClr val="000000"/>
                </a:solidFill>
                <a:latin typeface="Helvetica"/>
                <a:cs typeface="Helvetica"/>
              </a:rPr>
              <a:t>rupper</a:t>
            </a:r>
            <a:r>
              <a:rPr lang="da-DK" b="1" noProof="0" dirty="0">
                <a:solidFill>
                  <a:srgbClr val="000000"/>
                </a:solidFill>
                <a:latin typeface="Helvetica"/>
                <a:cs typeface="Helvetica"/>
              </a:rPr>
              <a:t>: </a:t>
            </a:r>
            <a:r>
              <a:rPr lang="da-DK" noProof="0" dirty="0">
                <a:solidFill>
                  <a:srgbClr val="000000"/>
                </a:solidFill>
                <a:latin typeface="Helvetica"/>
                <a:cs typeface="Helvetica"/>
              </a:rPr>
              <a:t>Vær </a:t>
            </a:r>
            <a:r>
              <a:rPr lang="da-DK" dirty="0">
                <a:solidFill>
                  <a:srgbClr val="000000"/>
                </a:solidFill>
                <a:latin typeface="Helvetica"/>
                <a:cs typeface="Helvetica"/>
              </a:rPr>
              <a:t>to</a:t>
            </a:r>
            <a:r>
              <a:rPr lang="da-DK" noProof="0" dirty="0">
                <a:solidFill>
                  <a:srgbClr val="000000"/>
                </a:solidFill>
                <a:latin typeface="Helvetica"/>
                <a:cs typeface="Helvetica"/>
              </a:rPr>
              <a:t> </a:t>
            </a:r>
            <a:r>
              <a:rPr lang="da-DK" dirty="0">
                <a:solidFill>
                  <a:srgbClr val="000000"/>
                </a:solidFill>
                <a:latin typeface="Helvetica"/>
                <a:cs typeface="Helvetica"/>
              </a:rPr>
              <a:t>eller fire </a:t>
            </a:r>
            <a:r>
              <a:rPr lang="da-DK" noProof="0" dirty="0">
                <a:solidFill>
                  <a:srgbClr val="000000"/>
                </a:solidFill>
                <a:latin typeface="Helvetica"/>
                <a:cs typeface="Helvetica"/>
              </a:rPr>
              <a:t>i hver gruppe, og prøv de tre tegn ved stroke ved tre stationer:</a:t>
            </a:r>
            <a:endParaRPr lang="da-DK" noProof="0" dirty="0">
              <a:solidFill>
                <a:srgbClr val="222020"/>
              </a:solidFill>
              <a:cs typeface="Helvetica" pitchFamily="2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b="1" noProof="0" dirty="0">
                <a:latin typeface="Helvetica"/>
                <a:cs typeface="Helvetica"/>
              </a:rPr>
              <a:t>STRÆK: </a:t>
            </a:r>
            <a:r>
              <a:rPr lang="da-DK" noProof="0" dirty="0">
                <a:latin typeface="Helvetica"/>
                <a:cs typeface="Helvetica"/>
              </a:rPr>
              <a:t>Sæt en flaske fyldt med vand fast på armen, så den flugter med underarmen. Saml et stykke papir op fra gulvet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b="1" noProof="0" dirty="0">
                <a:latin typeface="Helvetica"/>
                <a:cs typeface="Helvetica"/>
              </a:rPr>
              <a:t>SNAK: </a:t>
            </a:r>
            <a:r>
              <a:rPr lang="da-DK" noProof="0" dirty="0">
                <a:latin typeface="Helvetica"/>
                <a:cs typeface="Helvetica"/>
              </a:rPr>
              <a:t>Sig "Stræk, Snak, Smil"-remsen, mens I lukker den ene side af munden eller undgår at bruge tungen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b="1" noProof="0" dirty="0">
                <a:latin typeface="Helvetica"/>
                <a:cs typeface="Helvetica"/>
              </a:rPr>
              <a:t>SMIL:</a:t>
            </a:r>
            <a:r>
              <a:rPr lang="da-DK" noProof="0" dirty="0">
                <a:latin typeface="Helvetica"/>
                <a:cs typeface="Helvetica"/>
              </a:rPr>
              <a:t> Drik </a:t>
            </a:r>
            <a:r>
              <a:rPr lang="da-DK" dirty="0">
                <a:latin typeface="Helvetica"/>
                <a:cs typeface="Helvetica"/>
              </a:rPr>
              <a:t>vand af flasken, </a:t>
            </a:r>
            <a:r>
              <a:rPr lang="da-DK" noProof="0" dirty="0">
                <a:latin typeface="Helvetica"/>
                <a:cs typeface="Helvetica"/>
              </a:rPr>
              <a:t>mens I trækker I den ene mundvig med fingeren.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a-DK" noProof="0" dirty="0">
              <a:cs typeface="Helvetica"/>
            </a:endParaRPr>
          </a:p>
          <a:p>
            <a:pPr>
              <a:lnSpc>
                <a:spcPct val="100000"/>
              </a:lnSpc>
            </a:pPr>
            <a:r>
              <a:rPr lang="da-DK" b="1" noProof="0" dirty="0">
                <a:latin typeface="Helvetica"/>
                <a:cs typeface="Helvetica"/>
              </a:rPr>
              <a:t>Fælles: </a:t>
            </a:r>
            <a:r>
              <a:rPr lang="da-DK" noProof="0" dirty="0">
                <a:latin typeface="Helvetica"/>
                <a:cs typeface="Helvetica"/>
              </a:rPr>
              <a:t>Saml op og tal om jeres oplevelser: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noProof="0" dirty="0">
                <a:latin typeface="Helvetica"/>
                <a:cs typeface="Helvetica"/>
              </a:rPr>
              <a:t>Hvordan føltes det at udføre øvelserne?</a:t>
            </a:r>
            <a:endParaRPr lang="da-DK" noProof="0" dirty="0">
              <a:cs typeface="Helvetica" pitchFamily="2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noProof="0" dirty="0">
                <a:latin typeface="Helvetica"/>
                <a:cs typeface="Helvetica"/>
              </a:rPr>
              <a:t>Hvad bemærkede I ved de forskellige kendetegn? </a:t>
            </a:r>
            <a:endParaRPr lang="da-DK" noProof="0" dirty="0">
              <a:cs typeface="Helvetica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noProof="0" dirty="0">
                <a:latin typeface="Helvetica"/>
                <a:cs typeface="Helvetica"/>
              </a:rPr>
              <a:t>Hvorfor tror I, det er vigtigt at kunne genkende disse tegn på stroke hurtigt?</a:t>
            </a:r>
            <a:endParaRPr lang="da-DK" noProof="0" dirty="0">
              <a:cs typeface="Helvetica"/>
            </a:endParaRPr>
          </a:p>
          <a:p>
            <a:pPr>
              <a:lnSpc>
                <a:spcPct val="100000"/>
              </a:lnSpc>
            </a:pPr>
            <a:endParaRPr lang="da-DK" noProof="0" dirty="0">
              <a:latin typeface="Helvetica"/>
              <a:cs typeface="Helvetica"/>
            </a:endParaRPr>
          </a:p>
        </p:txBody>
      </p:sp>
      <p:pic>
        <p:nvPicPr>
          <p:cNvPr id="5" name="Picture Placeholder 4" descr="Møde med massiv udfyldning">
            <a:extLst>
              <a:ext uri="{FF2B5EF4-FFF2-40B4-BE49-F238E27FC236}">
                <a16:creationId xmlns:a16="http://schemas.microsoft.com/office/drawing/2014/main" id="{94C8E99D-4C12-2986-6694-D95565A597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983" r="983"/>
          <a:stretch/>
        </p:blipFill>
        <p:spPr>
          <a:xfrm>
            <a:off x="271409" y="901567"/>
            <a:ext cx="652021" cy="545740"/>
          </a:xfrm>
          <a:prstGeom prst="rect">
            <a:avLst/>
          </a:prstGeom>
        </p:spPr>
      </p:pic>
      <p:pic>
        <p:nvPicPr>
          <p:cNvPr id="7" name="Graphic 6" descr="Ur med massiv udfyldning">
            <a:extLst>
              <a:ext uri="{FF2B5EF4-FFF2-40B4-BE49-F238E27FC236}">
                <a16:creationId xmlns:a16="http://schemas.microsoft.com/office/drawing/2014/main" id="{F5CC0453-2438-C640-FEE9-AE31874D9E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03920" y="1040054"/>
            <a:ext cx="403781" cy="3880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03C3BC4-DD22-9C00-5810-0FDF1CD1628C}"/>
              </a:ext>
            </a:extLst>
          </p:cNvPr>
          <p:cNvSpPr txBox="1"/>
          <p:nvPr/>
        </p:nvSpPr>
        <p:spPr>
          <a:xfrm>
            <a:off x="3156838" y="1076648"/>
            <a:ext cx="200384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1400" b="1" noProof="0">
                <a:latin typeface="Helvetica"/>
                <a:cs typeface="Helvetica"/>
              </a:rPr>
              <a:t>10 min.</a:t>
            </a: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EBF31B62-B8A0-258F-2088-5AE0919A26EC}"/>
              </a:ext>
            </a:extLst>
          </p:cNvPr>
          <p:cNvSpPr txBox="1"/>
          <p:nvPr/>
        </p:nvSpPr>
        <p:spPr>
          <a:xfrm>
            <a:off x="3780000" y="158400"/>
            <a:ext cx="382207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a-DK" spc="300" noProof="0" dirty="0">
                <a:latin typeface="Obvia Expanded"/>
              </a:rPr>
              <a:t>LEKTION</a:t>
            </a:r>
            <a:r>
              <a:rPr lang="da-DK" noProof="0" dirty="0">
                <a:latin typeface="Obvia Expanded"/>
              </a:rPr>
              <a:t> </a:t>
            </a:r>
            <a:r>
              <a:rPr lang="da-DK" dirty="0">
                <a:latin typeface="Obvia Expanded"/>
              </a:rPr>
              <a:t>I</a:t>
            </a:r>
            <a:endParaRPr lang="da-DK" noProof="0" dirty="0">
              <a:latin typeface="Obvia Expanded"/>
            </a:endParaRPr>
          </a:p>
        </p:txBody>
      </p:sp>
    </p:spTree>
    <p:extLst>
      <p:ext uri="{BB962C8B-B14F-4D97-AF65-F5344CB8AC3E}">
        <p14:creationId xmlns:p14="http://schemas.microsoft.com/office/powerpoint/2010/main" val="1258596361"/>
      </p:ext>
    </p:extLst>
  </p:cSld>
  <p:clrMapOvr>
    <a:masterClrMapping/>
  </p:clrMapOvr>
</p:sld>
</file>

<file path=ppt/theme/theme1.xml><?xml version="1.0" encoding="utf-8"?>
<a:theme xmlns:a="http://schemas.openxmlformats.org/drawingml/2006/main" name="HHH_Stroke_Master">
  <a:themeElements>
    <a:clrScheme name="HHH">
      <a:dk1>
        <a:srgbClr val="222020"/>
      </a:dk1>
      <a:lt1>
        <a:srgbClr val="FFFFFF"/>
      </a:lt1>
      <a:dk2>
        <a:srgbClr val="222020"/>
      </a:dk2>
      <a:lt2>
        <a:srgbClr val="EBEBEB"/>
      </a:lt2>
      <a:accent1>
        <a:srgbClr val="EFFBC8"/>
      </a:accent1>
      <a:accent2>
        <a:srgbClr val="FF7E79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FF7E79"/>
      </a:hlink>
      <a:folHlink>
        <a:srgbClr val="FF7E79"/>
      </a:folHlink>
    </a:clrScheme>
    <a:fontScheme name="Office-tem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HHH_Stroke_Master">
  <a:themeElements>
    <a:clrScheme name="HHH">
      <a:dk1>
        <a:srgbClr val="222020"/>
      </a:dk1>
      <a:lt1>
        <a:srgbClr val="FFFFFF"/>
      </a:lt1>
      <a:dk2>
        <a:srgbClr val="222020"/>
      </a:dk2>
      <a:lt2>
        <a:srgbClr val="EBEBEB"/>
      </a:lt2>
      <a:accent1>
        <a:srgbClr val="EFFBC8"/>
      </a:accent1>
      <a:accent2>
        <a:srgbClr val="FF7E79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FF7E79"/>
      </a:hlink>
      <a:folHlink>
        <a:srgbClr val="FF7E79"/>
      </a:folHlink>
    </a:clrScheme>
    <a:fontScheme name="Office-tem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HHH_Tom_Master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ED96234D237F04BBEE5DBBBEF34F50C" ma:contentTypeVersion="14" ma:contentTypeDescription="Opret et nyt dokument." ma:contentTypeScope="" ma:versionID="093cfe57a9be6de3fdd957892dd360bf">
  <xsd:schema xmlns:xsd="http://www.w3.org/2001/XMLSchema" xmlns:xs="http://www.w3.org/2001/XMLSchema" xmlns:p="http://schemas.microsoft.com/office/2006/metadata/properties" xmlns:ns2="86e0130d-f5f6-47a6-8c90-8a8ffaaefeba" xmlns:ns3="029e9e5a-62a8-43de-a8a6-d008723657e9" targetNamespace="http://schemas.microsoft.com/office/2006/metadata/properties" ma:root="true" ma:fieldsID="c29be3805bee02dd4bfb4ad80f00296c" ns2:_="" ns3:_="">
    <xsd:import namespace="86e0130d-f5f6-47a6-8c90-8a8ffaaefeba"/>
    <xsd:import namespace="029e9e5a-62a8-43de-a8a6-d008723657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e0130d-f5f6-47a6-8c90-8a8ffaaefe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illedmærker" ma:readOnly="false" ma:fieldId="{5cf76f15-5ced-4ddc-b409-7134ff3c332f}" ma:taxonomyMulti="true" ma:sspId="93514909-8382-47f4-82b5-c483a11e7db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9e9e5a-62a8-43de-a8a6-d008723657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875dd5e-2dfe-4b02-9073-2c00de17b684}" ma:internalName="TaxCatchAll" ma:showField="CatchAllData" ma:web="029e9e5a-62a8-43de-a8a6-d008723657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29e9e5a-62a8-43de-a8a6-d008723657e9" xsi:nil="true"/>
    <lcf76f155ced4ddcb4097134ff3c332f xmlns="86e0130d-f5f6-47a6-8c90-8a8ffaaefeb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236B268-2E03-4860-AF37-C5068161855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F6A5DD9-3743-46C6-9508-3967F8A45230}">
  <ds:schemaRefs>
    <ds:schemaRef ds:uri="029e9e5a-62a8-43de-a8a6-d008723657e9"/>
    <ds:schemaRef ds:uri="86e0130d-f5f6-47a6-8c90-8a8ffaaefeb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AD5B679-57BA-48FC-AA96-5B3B58CD929A}">
  <ds:schemaRefs>
    <ds:schemaRef ds:uri="029e9e5a-62a8-43de-a8a6-d008723657e9"/>
    <ds:schemaRef ds:uri="86e0130d-f5f6-47a6-8c90-8a8ffaaefeba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294</TotalTime>
  <Words>1026</Words>
  <Application>Microsoft Office PowerPoint</Application>
  <PresentationFormat>Widescreen</PresentationFormat>
  <Paragraphs>125</Paragraphs>
  <Slides>10</Slides>
  <Notes>9</Notes>
  <HiddenSlides>0</HiddenSlides>
  <MMClips>1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3</vt:i4>
      </vt:variant>
      <vt:variant>
        <vt:lpstr>Slidetitler</vt:lpstr>
      </vt:variant>
      <vt:variant>
        <vt:i4>10</vt:i4>
      </vt:variant>
    </vt:vector>
  </HeadingPairs>
  <TitlesOfParts>
    <vt:vector size="19" baseType="lpstr">
      <vt:lpstr>Helvetica</vt:lpstr>
      <vt:lpstr>Arial,Sans-Serif</vt:lpstr>
      <vt:lpstr>Obvia Expanded</vt:lpstr>
      <vt:lpstr>Arial</vt:lpstr>
      <vt:lpstr>Calibri</vt:lpstr>
      <vt:lpstr>Aptos</vt:lpstr>
      <vt:lpstr>HHH_Stroke_Master</vt:lpstr>
      <vt:lpstr>1_HHH_Stroke_Master</vt:lpstr>
      <vt:lpstr>HHH_Tom_Master</vt:lpstr>
      <vt:lpstr>LEKTION I:  SÅDAN OPSTÅR ET STROKE OG UDFORDRINGER EFTER ET STROKE </vt:lpstr>
      <vt:lpstr>LEKTION I: SÅDAN OPSTÅR ET STROKE OG UDFORDRINGER EFTER ET STROKE </vt:lpstr>
      <vt:lpstr>PowerPoint-præsentation</vt:lpstr>
      <vt:lpstr>HVAD ER ET STROKE?</vt:lpstr>
      <vt:lpstr>HVAD ER EN BLODPROP I HJERNEN?</vt:lpstr>
      <vt:lpstr>HVAD ER EN HJERNEBLØDNING?</vt:lpstr>
      <vt:lpstr>REFLEKSION</vt:lpstr>
      <vt:lpstr>ØVELSE </vt:lpstr>
      <vt:lpstr>ØVELSE </vt:lpstr>
      <vt:lpstr>OPSAMLING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Maria Jacobsen</dc:creator>
  <cp:lastModifiedBy>Celine Ankjær Jeppesen</cp:lastModifiedBy>
  <cp:revision>164</cp:revision>
  <dcterms:created xsi:type="dcterms:W3CDTF">2024-04-08T09:09:07Z</dcterms:created>
  <dcterms:modified xsi:type="dcterms:W3CDTF">2025-05-15T08:33:54Z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0x010100BED96234D237F04BBEE5DBBBEF34F50C</vt:lpwstr>
  </property>
  <property fmtid="{D5CDD505-2E9C-101B-9397-08002B2CF9AE}" pid="3" name="MediaServiceImageTags">
    <vt:lpwstr/>
  </property>
</Properties>
</file>