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  <p:sldMasterId id="2147483670" r:id="rId5"/>
    <p:sldMasterId id="2147483679" r:id="rId6"/>
    <p:sldMasterId id="2147483674" r:id="rId7"/>
  </p:sldMasterIdLst>
  <p:notesMasterIdLst>
    <p:notesMasterId r:id="rId17"/>
  </p:notesMasterIdLst>
  <p:sldIdLst>
    <p:sldId id="419" r:id="rId8"/>
    <p:sldId id="418" r:id="rId9"/>
    <p:sldId id="421" r:id="rId10"/>
    <p:sldId id="420" r:id="rId11"/>
    <p:sldId id="451" r:id="rId12"/>
    <p:sldId id="462" r:id="rId13"/>
    <p:sldId id="424" r:id="rId14"/>
    <p:sldId id="416" r:id="rId15"/>
    <p:sldId id="482" r:id="rId16"/>
  </p:sldIdLst>
  <p:sldSz cx="12192000" cy="6858000"/>
  <p:notesSz cx="6858000" cy="9144000"/>
  <p:embeddedFontLst>
    <p:embeddedFont>
      <p:font typeface="Helvetica" panose="020B060402020202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FB1663C-D270-895D-8FA0-D053807B7BA6}" name="Celine Ankjær Jeppesen" initials="CA" userId="S::Celine@genoplivning.dk::d1cb0c86-be62-46c5-b167-e90933f71c53" providerId="AD"/>
  <p188:author id="{B87E21F1-8E31-5707-2923-3598736D1778}" name="Pia Maria Lie" initials="PL" userId="S::pml_piamarialie.dk#ext#@genoplivningdk.onmicrosoft.com::6d714648-4122-428d-830c-a22f7d49ecb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BC8"/>
    <a:srgbClr val="FF7E79"/>
    <a:srgbClr val="EBEBEB"/>
    <a:srgbClr val="22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 til typografi 1 - Marker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55" autoAdjust="0"/>
  </p:normalViewPr>
  <p:slideViewPr>
    <p:cSldViewPr snapToGrid="0">
      <p:cViewPr varScale="1">
        <p:scale>
          <a:sx n="89" d="100"/>
          <a:sy n="89" d="100"/>
        </p:scale>
        <p:origin x="139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font" Target="fonts/font1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line Ankjær Jeppesen" userId="d1cb0c86-be62-46c5-b167-e90933f71c53" providerId="ADAL" clId="{AB8BF864-8C7D-41BC-A839-ADFDF21DA09D}"/>
    <pc:docChg chg="delSld">
      <pc:chgData name="Celine Ankjær Jeppesen" userId="d1cb0c86-be62-46c5-b167-e90933f71c53" providerId="ADAL" clId="{AB8BF864-8C7D-41BC-A839-ADFDF21DA09D}" dt="2025-05-15T08:36:00.420" v="0" actId="47"/>
      <pc:docMkLst>
        <pc:docMk/>
      </pc:docMkLst>
      <pc:sldChg chg="del">
        <pc:chgData name="Celine Ankjær Jeppesen" userId="d1cb0c86-be62-46c5-b167-e90933f71c53" providerId="ADAL" clId="{AB8BF864-8C7D-41BC-A839-ADFDF21DA09D}" dt="2025-05-15T08:36:00.420" v="0" actId="47"/>
        <pc:sldMkLst>
          <pc:docMk/>
          <pc:sldMk cId="1962427804" sldId="261"/>
        </pc:sldMkLst>
      </pc:sldChg>
      <pc:sldChg chg="del">
        <pc:chgData name="Celine Ankjær Jeppesen" userId="d1cb0c86-be62-46c5-b167-e90933f71c53" providerId="ADAL" clId="{AB8BF864-8C7D-41BC-A839-ADFDF21DA09D}" dt="2025-05-15T08:36:00.420" v="0" actId="47"/>
        <pc:sldMkLst>
          <pc:docMk/>
          <pc:sldMk cId="160669921" sldId="289"/>
        </pc:sldMkLst>
      </pc:sldChg>
      <pc:sldChg chg="del">
        <pc:chgData name="Celine Ankjær Jeppesen" userId="d1cb0c86-be62-46c5-b167-e90933f71c53" providerId="ADAL" clId="{AB8BF864-8C7D-41BC-A839-ADFDF21DA09D}" dt="2025-05-15T08:36:00.420" v="0" actId="47"/>
        <pc:sldMkLst>
          <pc:docMk/>
          <pc:sldMk cId="2475873872" sldId="290"/>
        </pc:sldMkLst>
      </pc:sldChg>
      <pc:sldChg chg="del">
        <pc:chgData name="Celine Ankjær Jeppesen" userId="d1cb0c86-be62-46c5-b167-e90933f71c53" providerId="ADAL" clId="{AB8BF864-8C7D-41BC-A839-ADFDF21DA09D}" dt="2025-05-15T08:36:00.420" v="0" actId="47"/>
        <pc:sldMkLst>
          <pc:docMk/>
          <pc:sldMk cId="2902271857" sldId="291"/>
        </pc:sldMkLst>
      </pc:sldChg>
      <pc:sldChg chg="del">
        <pc:chgData name="Celine Ankjær Jeppesen" userId="d1cb0c86-be62-46c5-b167-e90933f71c53" providerId="ADAL" clId="{AB8BF864-8C7D-41BC-A839-ADFDF21DA09D}" dt="2025-05-15T08:36:00.420" v="0" actId="47"/>
        <pc:sldMkLst>
          <pc:docMk/>
          <pc:sldMk cId="1762361815" sldId="292"/>
        </pc:sldMkLst>
      </pc:sldChg>
      <pc:sldChg chg="del">
        <pc:chgData name="Celine Ankjær Jeppesen" userId="d1cb0c86-be62-46c5-b167-e90933f71c53" providerId="ADAL" clId="{AB8BF864-8C7D-41BC-A839-ADFDF21DA09D}" dt="2025-05-15T08:36:00.420" v="0" actId="47"/>
        <pc:sldMkLst>
          <pc:docMk/>
          <pc:sldMk cId="2580984402" sldId="293"/>
        </pc:sldMkLst>
      </pc:sldChg>
      <pc:sldChg chg="del">
        <pc:chgData name="Celine Ankjær Jeppesen" userId="d1cb0c86-be62-46c5-b167-e90933f71c53" providerId="ADAL" clId="{AB8BF864-8C7D-41BC-A839-ADFDF21DA09D}" dt="2025-05-15T08:36:00.420" v="0" actId="47"/>
        <pc:sldMkLst>
          <pc:docMk/>
          <pc:sldMk cId="193864607" sldId="295"/>
        </pc:sldMkLst>
      </pc:sldChg>
      <pc:sldChg chg="del">
        <pc:chgData name="Celine Ankjær Jeppesen" userId="d1cb0c86-be62-46c5-b167-e90933f71c53" providerId="ADAL" clId="{AB8BF864-8C7D-41BC-A839-ADFDF21DA09D}" dt="2025-05-15T08:36:00.420" v="0" actId="47"/>
        <pc:sldMkLst>
          <pc:docMk/>
          <pc:sldMk cId="438853250" sldId="374"/>
        </pc:sldMkLst>
      </pc:sldChg>
      <pc:sldChg chg="del">
        <pc:chgData name="Celine Ankjær Jeppesen" userId="d1cb0c86-be62-46c5-b167-e90933f71c53" providerId="ADAL" clId="{AB8BF864-8C7D-41BC-A839-ADFDF21DA09D}" dt="2025-05-15T08:36:00.420" v="0" actId="47"/>
        <pc:sldMkLst>
          <pc:docMk/>
          <pc:sldMk cId="681290459" sldId="380"/>
        </pc:sldMkLst>
      </pc:sldChg>
      <pc:sldChg chg="del">
        <pc:chgData name="Celine Ankjær Jeppesen" userId="d1cb0c86-be62-46c5-b167-e90933f71c53" providerId="ADAL" clId="{AB8BF864-8C7D-41BC-A839-ADFDF21DA09D}" dt="2025-05-15T08:36:00.420" v="0" actId="47"/>
        <pc:sldMkLst>
          <pc:docMk/>
          <pc:sldMk cId="3865274201" sldId="382"/>
        </pc:sldMkLst>
      </pc:sldChg>
      <pc:sldChg chg="del">
        <pc:chgData name="Celine Ankjær Jeppesen" userId="d1cb0c86-be62-46c5-b167-e90933f71c53" providerId="ADAL" clId="{AB8BF864-8C7D-41BC-A839-ADFDF21DA09D}" dt="2025-05-15T08:36:00.420" v="0" actId="47"/>
        <pc:sldMkLst>
          <pc:docMk/>
          <pc:sldMk cId="18993052" sldId="384"/>
        </pc:sldMkLst>
      </pc:sldChg>
      <pc:sldChg chg="del">
        <pc:chgData name="Celine Ankjær Jeppesen" userId="d1cb0c86-be62-46c5-b167-e90933f71c53" providerId="ADAL" clId="{AB8BF864-8C7D-41BC-A839-ADFDF21DA09D}" dt="2025-05-15T08:36:00.420" v="0" actId="47"/>
        <pc:sldMkLst>
          <pc:docMk/>
          <pc:sldMk cId="3814225672" sldId="386"/>
        </pc:sldMkLst>
      </pc:sldChg>
      <pc:sldChg chg="del">
        <pc:chgData name="Celine Ankjær Jeppesen" userId="d1cb0c86-be62-46c5-b167-e90933f71c53" providerId="ADAL" clId="{AB8BF864-8C7D-41BC-A839-ADFDF21DA09D}" dt="2025-05-15T08:36:00.420" v="0" actId="47"/>
        <pc:sldMkLst>
          <pc:docMk/>
          <pc:sldMk cId="2009486458" sldId="387"/>
        </pc:sldMkLst>
      </pc:sldChg>
      <pc:sldChg chg="del">
        <pc:chgData name="Celine Ankjær Jeppesen" userId="d1cb0c86-be62-46c5-b167-e90933f71c53" providerId="ADAL" clId="{AB8BF864-8C7D-41BC-A839-ADFDF21DA09D}" dt="2025-05-15T08:36:00.420" v="0" actId="47"/>
        <pc:sldMkLst>
          <pc:docMk/>
          <pc:sldMk cId="1939075285" sldId="390"/>
        </pc:sldMkLst>
      </pc:sldChg>
      <pc:sldChg chg="del">
        <pc:chgData name="Celine Ankjær Jeppesen" userId="d1cb0c86-be62-46c5-b167-e90933f71c53" providerId="ADAL" clId="{AB8BF864-8C7D-41BC-A839-ADFDF21DA09D}" dt="2025-05-15T08:36:00.420" v="0" actId="47"/>
        <pc:sldMkLst>
          <pc:docMk/>
          <pc:sldMk cId="1179047658" sldId="392"/>
        </pc:sldMkLst>
      </pc:sldChg>
      <pc:sldChg chg="del">
        <pc:chgData name="Celine Ankjær Jeppesen" userId="d1cb0c86-be62-46c5-b167-e90933f71c53" providerId="ADAL" clId="{AB8BF864-8C7D-41BC-A839-ADFDF21DA09D}" dt="2025-05-15T08:36:00.420" v="0" actId="47"/>
        <pc:sldMkLst>
          <pc:docMk/>
          <pc:sldMk cId="3755153659" sldId="394"/>
        </pc:sldMkLst>
      </pc:sldChg>
      <pc:sldChg chg="del">
        <pc:chgData name="Celine Ankjær Jeppesen" userId="d1cb0c86-be62-46c5-b167-e90933f71c53" providerId="ADAL" clId="{AB8BF864-8C7D-41BC-A839-ADFDF21DA09D}" dt="2025-05-15T08:36:00.420" v="0" actId="47"/>
        <pc:sldMkLst>
          <pc:docMk/>
          <pc:sldMk cId="3838599812" sldId="395"/>
        </pc:sldMkLst>
      </pc:sldChg>
      <pc:sldChg chg="del">
        <pc:chgData name="Celine Ankjær Jeppesen" userId="d1cb0c86-be62-46c5-b167-e90933f71c53" providerId="ADAL" clId="{AB8BF864-8C7D-41BC-A839-ADFDF21DA09D}" dt="2025-05-15T08:36:00.420" v="0" actId="47"/>
        <pc:sldMkLst>
          <pc:docMk/>
          <pc:sldMk cId="1663290699" sldId="396"/>
        </pc:sldMkLst>
      </pc:sldChg>
      <pc:sldChg chg="del">
        <pc:chgData name="Celine Ankjær Jeppesen" userId="d1cb0c86-be62-46c5-b167-e90933f71c53" providerId="ADAL" clId="{AB8BF864-8C7D-41BC-A839-ADFDF21DA09D}" dt="2025-05-15T08:36:00.420" v="0" actId="47"/>
        <pc:sldMkLst>
          <pc:docMk/>
          <pc:sldMk cId="3825491311" sldId="397"/>
        </pc:sldMkLst>
      </pc:sldChg>
      <pc:sldChg chg="del">
        <pc:chgData name="Celine Ankjær Jeppesen" userId="d1cb0c86-be62-46c5-b167-e90933f71c53" providerId="ADAL" clId="{AB8BF864-8C7D-41BC-A839-ADFDF21DA09D}" dt="2025-05-15T08:36:00.420" v="0" actId="47"/>
        <pc:sldMkLst>
          <pc:docMk/>
          <pc:sldMk cId="725452497" sldId="398"/>
        </pc:sldMkLst>
      </pc:sldChg>
      <pc:sldChg chg="del">
        <pc:chgData name="Celine Ankjær Jeppesen" userId="d1cb0c86-be62-46c5-b167-e90933f71c53" providerId="ADAL" clId="{AB8BF864-8C7D-41BC-A839-ADFDF21DA09D}" dt="2025-05-15T08:36:00.420" v="0" actId="47"/>
        <pc:sldMkLst>
          <pc:docMk/>
          <pc:sldMk cId="1678114969" sldId="399"/>
        </pc:sldMkLst>
      </pc:sldChg>
      <pc:sldChg chg="del">
        <pc:chgData name="Celine Ankjær Jeppesen" userId="d1cb0c86-be62-46c5-b167-e90933f71c53" providerId="ADAL" clId="{AB8BF864-8C7D-41BC-A839-ADFDF21DA09D}" dt="2025-05-15T08:36:00.420" v="0" actId="47"/>
        <pc:sldMkLst>
          <pc:docMk/>
          <pc:sldMk cId="1817785353" sldId="400"/>
        </pc:sldMkLst>
      </pc:sldChg>
      <pc:sldChg chg="del">
        <pc:chgData name="Celine Ankjær Jeppesen" userId="d1cb0c86-be62-46c5-b167-e90933f71c53" providerId="ADAL" clId="{AB8BF864-8C7D-41BC-A839-ADFDF21DA09D}" dt="2025-05-15T08:36:00.420" v="0" actId="47"/>
        <pc:sldMkLst>
          <pc:docMk/>
          <pc:sldMk cId="1650500449" sldId="402"/>
        </pc:sldMkLst>
      </pc:sldChg>
      <pc:sldChg chg="del">
        <pc:chgData name="Celine Ankjær Jeppesen" userId="d1cb0c86-be62-46c5-b167-e90933f71c53" providerId="ADAL" clId="{AB8BF864-8C7D-41BC-A839-ADFDF21DA09D}" dt="2025-05-15T08:36:00.420" v="0" actId="47"/>
        <pc:sldMkLst>
          <pc:docMk/>
          <pc:sldMk cId="3274540012" sldId="403"/>
        </pc:sldMkLst>
      </pc:sldChg>
      <pc:sldChg chg="del">
        <pc:chgData name="Celine Ankjær Jeppesen" userId="d1cb0c86-be62-46c5-b167-e90933f71c53" providerId="ADAL" clId="{AB8BF864-8C7D-41BC-A839-ADFDF21DA09D}" dt="2025-05-15T08:36:00.420" v="0" actId="47"/>
        <pc:sldMkLst>
          <pc:docMk/>
          <pc:sldMk cId="218398541" sldId="404"/>
        </pc:sldMkLst>
      </pc:sldChg>
      <pc:sldChg chg="del">
        <pc:chgData name="Celine Ankjær Jeppesen" userId="d1cb0c86-be62-46c5-b167-e90933f71c53" providerId="ADAL" clId="{AB8BF864-8C7D-41BC-A839-ADFDF21DA09D}" dt="2025-05-15T08:36:00.420" v="0" actId="47"/>
        <pc:sldMkLst>
          <pc:docMk/>
          <pc:sldMk cId="4014410767" sldId="405"/>
        </pc:sldMkLst>
      </pc:sldChg>
      <pc:sldChg chg="del">
        <pc:chgData name="Celine Ankjær Jeppesen" userId="d1cb0c86-be62-46c5-b167-e90933f71c53" providerId="ADAL" clId="{AB8BF864-8C7D-41BC-A839-ADFDF21DA09D}" dt="2025-05-15T08:36:00.420" v="0" actId="47"/>
        <pc:sldMkLst>
          <pc:docMk/>
          <pc:sldMk cId="3265757763" sldId="406"/>
        </pc:sldMkLst>
      </pc:sldChg>
      <pc:sldChg chg="del">
        <pc:chgData name="Celine Ankjær Jeppesen" userId="d1cb0c86-be62-46c5-b167-e90933f71c53" providerId="ADAL" clId="{AB8BF864-8C7D-41BC-A839-ADFDF21DA09D}" dt="2025-05-15T08:36:00.420" v="0" actId="47"/>
        <pc:sldMkLst>
          <pc:docMk/>
          <pc:sldMk cId="3092544187" sldId="408"/>
        </pc:sldMkLst>
      </pc:sldChg>
      <pc:sldChg chg="del">
        <pc:chgData name="Celine Ankjær Jeppesen" userId="d1cb0c86-be62-46c5-b167-e90933f71c53" providerId="ADAL" clId="{AB8BF864-8C7D-41BC-A839-ADFDF21DA09D}" dt="2025-05-15T08:36:00.420" v="0" actId="47"/>
        <pc:sldMkLst>
          <pc:docMk/>
          <pc:sldMk cId="724041981" sldId="413"/>
        </pc:sldMkLst>
      </pc:sldChg>
      <pc:sldChg chg="del">
        <pc:chgData name="Celine Ankjær Jeppesen" userId="d1cb0c86-be62-46c5-b167-e90933f71c53" providerId="ADAL" clId="{AB8BF864-8C7D-41BC-A839-ADFDF21DA09D}" dt="2025-05-15T08:36:00.420" v="0" actId="47"/>
        <pc:sldMkLst>
          <pc:docMk/>
          <pc:sldMk cId="2806032992" sldId="414"/>
        </pc:sldMkLst>
      </pc:sldChg>
      <pc:sldChg chg="del">
        <pc:chgData name="Celine Ankjær Jeppesen" userId="d1cb0c86-be62-46c5-b167-e90933f71c53" providerId="ADAL" clId="{AB8BF864-8C7D-41BC-A839-ADFDF21DA09D}" dt="2025-05-15T08:36:00.420" v="0" actId="47"/>
        <pc:sldMkLst>
          <pc:docMk/>
          <pc:sldMk cId="2769728985" sldId="439"/>
        </pc:sldMkLst>
      </pc:sldChg>
      <pc:sldChg chg="del">
        <pc:chgData name="Celine Ankjær Jeppesen" userId="d1cb0c86-be62-46c5-b167-e90933f71c53" providerId="ADAL" clId="{AB8BF864-8C7D-41BC-A839-ADFDF21DA09D}" dt="2025-05-15T08:36:00.420" v="0" actId="47"/>
        <pc:sldMkLst>
          <pc:docMk/>
          <pc:sldMk cId="3443131873" sldId="450"/>
        </pc:sldMkLst>
      </pc:sldChg>
      <pc:sldChg chg="del">
        <pc:chgData name="Celine Ankjær Jeppesen" userId="d1cb0c86-be62-46c5-b167-e90933f71c53" providerId="ADAL" clId="{AB8BF864-8C7D-41BC-A839-ADFDF21DA09D}" dt="2025-05-15T08:36:00.420" v="0" actId="47"/>
        <pc:sldMkLst>
          <pc:docMk/>
          <pc:sldMk cId="1996421593" sldId="458"/>
        </pc:sldMkLst>
      </pc:sldChg>
      <pc:sldChg chg="del">
        <pc:chgData name="Celine Ankjær Jeppesen" userId="d1cb0c86-be62-46c5-b167-e90933f71c53" providerId="ADAL" clId="{AB8BF864-8C7D-41BC-A839-ADFDF21DA09D}" dt="2025-05-15T08:36:00.420" v="0" actId="47"/>
        <pc:sldMkLst>
          <pc:docMk/>
          <pc:sldMk cId="2117729308" sldId="459"/>
        </pc:sldMkLst>
      </pc:sldChg>
      <pc:sldChg chg="del">
        <pc:chgData name="Celine Ankjær Jeppesen" userId="d1cb0c86-be62-46c5-b167-e90933f71c53" providerId="ADAL" clId="{AB8BF864-8C7D-41BC-A839-ADFDF21DA09D}" dt="2025-05-15T08:36:00.420" v="0" actId="47"/>
        <pc:sldMkLst>
          <pc:docMk/>
          <pc:sldMk cId="4171698853" sldId="460"/>
        </pc:sldMkLst>
      </pc:sldChg>
      <pc:sldChg chg="del">
        <pc:chgData name="Celine Ankjær Jeppesen" userId="d1cb0c86-be62-46c5-b167-e90933f71c53" providerId="ADAL" clId="{AB8BF864-8C7D-41BC-A839-ADFDF21DA09D}" dt="2025-05-15T08:36:00.420" v="0" actId="47"/>
        <pc:sldMkLst>
          <pc:docMk/>
          <pc:sldMk cId="1135030486" sldId="461"/>
        </pc:sldMkLst>
      </pc:sldChg>
      <pc:sldChg chg="del">
        <pc:chgData name="Celine Ankjær Jeppesen" userId="d1cb0c86-be62-46c5-b167-e90933f71c53" providerId="ADAL" clId="{AB8BF864-8C7D-41BC-A839-ADFDF21DA09D}" dt="2025-05-15T08:36:00.420" v="0" actId="47"/>
        <pc:sldMkLst>
          <pc:docMk/>
          <pc:sldMk cId="391943262" sldId="472"/>
        </pc:sldMkLst>
      </pc:sldChg>
      <pc:sldChg chg="del">
        <pc:chgData name="Celine Ankjær Jeppesen" userId="d1cb0c86-be62-46c5-b167-e90933f71c53" providerId="ADAL" clId="{AB8BF864-8C7D-41BC-A839-ADFDF21DA09D}" dt="2025-05-15T08:36:00.420" v="0" actId="47"/>
        <pc:sldMkLst>
          <pc:docMk/>
          <pc:sldMk cId="1258596361" sldId="481"/>
        </pc:sldMkLst>
      </pc:sldChg>
      <pc:sldChg chg="del">
        <pc:chgData name="Celine Ankjær Jeppesen" userId="d1cb0c86-be62-46c5-b167-e90933f71c53" providerId="ADAL" clId="{AB8BF864-8C7D-41BC-A839-ADFDF21DA09D}" dt="2025-05-15T08:36:00.420" v="0" actId="47"/>
        <pc:sldMkLst>
          <pc:docMk/>
          <pc:sldMk cId="3533271740" sldId="483"/>
        </pc:sldMkLst>
      </pc:sldChg>
      <pc:sldChg chg="del">
        <pc:chgData name="Celine Ankjær Jeppesen" userId="d1cb0c86-be62-46c5-b167-e90933f71c53" providerId="ADAL" clId="{AB8BF864-8C7D-41BC-A839-ADFDF21DA09D}" dt="2025-05-15T08:36:00.420" v="0" actId="47"/>
        <pc:sldMkLst>
          <pc:docMk/>
          <pc:sldMk cId="1347378429" sldId="484"/>
        </pc:sldMkLst>
      </pc:sldChg>
      <pc:sldChg chg="del">
        <pc:chgData name="Celine Ankjær Jeppesen" userId="d1cb0c86-be62-46c5-b167-e90933f71c53" providerId="ADAL" clId="{AB8BF864-8C7D-41BC-A839-ADFDF21DA09D}" dt="2025-05-15T08:36:00.420" v="0" actId="47"/>
        <pc:sldMkLst>
          <pc:docMk/>
          <pc:sldMk cId="5809977" sldId="485"/>
        </pc:sldMkLst>
      </pc:sldChg>
      <pc:sldChg chg="del">
        <pc:chgData name="Celine Ankjær Jeppesen" userId="d1cb0c86-be62-46c5-b167-e90933f71c53" providerId="ADAL" clId="{AB8BF864-8C7D-41BC-A839-ADFDF21DA09D}" dt="2025-05-15T08:36:00.420" v="0" actId="47"/>
        <pc:sldMkLst>
          <pc:docMk/>
          <pc:sldMk cId="1468929039" sldId="48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022C4-2977-B14C-9D23-B8F528C50E17}" type="datetimeFigureOut">
              <a:rPr lang="da-DK" smtClean="0"/>
              <a:t>15-05-2025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2175B-0167-B340-A3BF-614878EE910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7677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latin typeface="Calibri"/>
                <a:ea typeface="Calibri"/>
                <a:cs typeface="Calibri"/>
              </a:rPr>
              <a:t>Praktisk</a:t>
            </a:r>
            <a:r>
              <a:rPr lang="en-US">
                <a:latin typeface="Calibri"/>
                <a:ea typeface="Calibri"/>
                <a:cs typeface="Calibri"/>
              </a:rPr>
              <a:t> information</a:t>
            </a:r>
          </a:p>
          <a:p>
            <a:r>
              <a:rPr lang="en-US" err="1">
                <a:latin typeface="Calibri"/>
                <a:ea typeface="Calibri"/>
                <a:cs typeface="Calibri"/>
              </a:rPr>
              <a:t>Læs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artiklen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højt</a:t>
            </a:r>
            <a:r>
              <a:rPr lang="en-US">
                <a:latin typeface="Calibri"/>
                <a:ea typeface="Calibri"/>
                <a:cs typeface="Calibri"/>
              </a:rPr>
              <a:t> for </a:t>
            </a:r>
            <a:r>
              <a:rPr lang="en-US" err="1">
                <a:latin typeface="Calibri"/>
                <a:ea typeface="Calibri"/>
                <a:cs typeface="Calibri"/>
              </a:rPr>
              <a:t>eleverne</a:t>
            </a:r>
            <a:r>
              <a:rPr lang="en-US">
                <a:latin typeface="Calibri"/>
                <a:ea typeface="Calibri"/>
                <a:cs typeface="Calibri"/>
              </a:rPr>
              <a:t>, lad dem </a:t>
            </a:r>
            <a:r>
              <a:rPr lang="en-US" err="1">
                <a:latin typeface="Calibri"/>
                <a:ea typeface="Calibri"/>
                <a:cs typeface="Calibri"/>
              </a:rPr>
              <a:t>læse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højt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på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skift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eller</a:t>
            </a:r>
            <a:r>
              <a:rPr lang="en-US">
                <a:latin typeface="Calibri"/>
                <a:ea typeface="Calibri"/>
                <a:cs typeface="Calibri"/>
              </a:rPr>
              <a:t> de </a:t>
            </a:r>
            <a:r>
              <a:rPr lang="en-US" err="1">
                <a:latin typeface="Calibri"/>
                <a:ea typeface="Calibri"/>
                <a:cs typeface="Calibri"/>
              </a:rPr>
              <a:t>kan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selv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læse</a:t>
            </a:r>
            <a:r>
              <a:rPr lang="en-US">
                <a:latin typeface="Calibri"/>
                <a:ea typeface="Calibri"/>
                <a:cs typeface="Calibri"/>
              </a:rPr>
              <a:t> artiken.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3268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latin typeface="Calibri"/>
                <a:ea typeface="Calibri"/>
                <a:cs typeface="Calibri"/>
              </a:rPr>
              <a:t>Praktisk</a:t>
            </a:r>
            <a:r>
              <a:rPr lang="en-US">
                <a:latin typeface="Calibri"/>
                <a:ea typeface="Calibri"/>
                <a:cs typeface="Calibri"/>
              </a:rPr>
              <a:t> information</a:t>
            </a:r>
          </a:p>
          <a:p>
            <a:r>
              <a:rPr lang="en-US">
                <a:latin typeface="Calibri"/>
                <a:ea typeface="Calibri"/>
                <a:cs typeface="Calibri"/>
              </a:rPr>
              <a:t>Lad </a:t>
            </a:r>
            <a:r>
              <a:rPr lang="en-US" err="1">
                <a:latin typeface="Calibri"/>
                <a:ea typeface="Calibri"/>
                <a:cs typeface="Calibri"/>
              </a:rPr>
              <a:t>eleverne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gå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en</a:t>
            </a:r>
            <a:r>
              <a:rPr lang="en-US">
                <a:latin typeface="Calibri"/>
                <a:ea typeface="Calibri"/>
                <a:cs typeface="Calibri"/>
              </a:rPr>
              <a:t> tur </a:t>
            </a:r>
            <a:r>
              <a:rPr lang="en-US" err="1">
                <a:latin typeface="Calibri"/>
                <a:ea typeface="Calibri"/>
                <a:cs typeface="Calibri"/>
              </a:rPr>
              <a:t>i</a:t>
            </a:r>
            <a:r>
              <a:rPr lang="en-US">
                <a:latin typeface="Calibri"/>
                <a:ea typeface="Calibri"/>
                <a:cs typeface="Calibri"/>
              </a:rPr>
              <a:t> </a:t>
            </a:r>
            <a:r>
              <a:rPr lang="en-US" err="1">
                <a:latin typeface="Calibri"/>
                <a:ea typeface="Calibri"/>
                <a:cs typeface="Calibri"/>
              </a:rPr>
              <a:t>lokalområdet</a:t>
            </a:r>
            <a:r>
              <a:rPr lang="en-US">
                <a:latin typeface="Calibri"/>
                <a:ea typeface="Calibri"/>
                <a:cs typeface="Calibri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6497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Praktisk information</a:t>
            </a:r>
            <a:endParaRPr lang="en-US"/>
          </a:p>
          <a:p>
            <a:endParaRPr lang="da-DK"/>
          </a:p>
          <a:p>
            <a:r>
              <a:rPr lang="da-DK"/>
              <a:t>Ved hjælp af elevarket, kan I  bruge CL-strukturen </a:t>
            </a:r>
            <a:r>
              <a:rPr lang="da-DK" b="1"/>
              <a:t>Mix og Match</a:t>
            </a:r>
            <a:r>
              <a:rPr lang="da-DK"/>
              <a:t>, hvor eleverne med hver sit kort går rundt og skal finde et match (halvdelen af eleverne har et billede – den anden halvdel har en beskrivelse, der passer til billedet).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8151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6995F-B6EF-852B-6B72-1D889712F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FB7936-F902-C1B3-382F-E16BD70DF1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2507D8-B5D7-0445-9868-A71BDEF64A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Praktisk information</a:t>
            </a:r>
            <a:endParaRPr lang="en-US"/>
          </a:p>
          <a:p>
            <a:endParaRPr lang="da-DK"/>
          </a:p>
          <a:p>
            <a:r>
              <a:rPr lang="da-DK"/>
              <a:t>I kan lave</a:t>
            </a:r>
            <a:r>
              <a:rPr lang="da-DK" b="1"/>
              <a:t> Levende vendespil,</a:t>
            </a:r>
            <a:r>
              <a:rPr lang="da-DK"/>
              <a:t> hvor to elever skal forsøge at samle stik (to kort, der passer sammen med billede og beskrivelse). Resten af eleverne er levende brikker og skal - når spurgt - fortælle eller beskrive, hvad der er på deres kort. Hvis to brikker matcher, så er der et stik. 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AE672-3FC4-9BB8-E968-543B2B7BA5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5655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latin typeface="Calibri"/>
                <a:ea typeface="Calibri"/>
                <a:cs typeface="Calibri"/>
              </a:rPr>
              <a:t>Praktisk</a:t>
            </a:r>
            <a:r>
              <a:rPr lang="en-US">
                <a:latin typeface="Calibri"/>
                <a:ea typeface="Calibri"/>
                <a:cs typeface="Calibri"/>
              </a:rPr>
              <a:t> information</a:t>
            </a:r>
          </a:p>
          <a:p>
            <a:endParaRPr lang="en-US">
              <a:latin typeface="Calibri"/>
              <a:ea typeface="Calibri"/>
              <a:cs typeface="Calibri"/>
            </a:endParaRPr>
          </a:p>
          <a:p>
            <a:r>
              <a:rPr lang="en-US" err="1">
                <a:latin typeface="Calibri"/>
                <a:ea typeface="Calibri"/>
                <a:cs typeface="Calibri"/>
              </a:rPr>
              <a:t>Eleverne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kan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skrive</a:t>
            </a:r>
            <a:r>
              <a:rPr lang="en-US">
                <a:latin typeface="Calibri"/>
                <a:ea typeface="Calibri"/>
                <a:cs typeface="Calibri"/>
              </a:rPr>
              <a:t> et </a:t>
            </a:r>
            <a:r>
              <a:rPr lang="en-US" err="1">
                <a:latin typeface="Calibri"/>
                <a:ea typeface="Calibri"/>
                <a:cs typeface="Calibri"/>
              </a:rPr>
              <a:t>postkort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istedet</a:t>
            </a:r>
            <a:r>
              <a:rPr lang="en-US">
                <a:latin typeface="Calibri"/>
                <a:ea typeface="Calibri"/>
                <a:cs typeface="Calibri"/>
              </a:rPr>
              <a:t> for at lave </a:t>
            </a:r>
            <a:r>
              <a:rPr lang="en-US" err="1">
                <a:latin typeface="Calibri"/>
                <a:ea typeface="Calibri"/>
                <a:cs typeface="Calibri"/>
              </a:rPr>
              <a:t>en</a:t>
            </a:r>
            <a:r>
              <a:rPr lang="en-US">
                <a:latin typeface="Calibri"/>
                <a:ea typeface="Calibri"/>
                <a:cs typeface="Calibri"/>
              </a:rPr>
              <a:t> video, </a:t>
            </a:r>
            <a:r>
              <a:rPr lang="en-US" err="1">
                <a:latin typeface="Calibri"/>
                <a:ea typeface="Calibri"/>
                <a:cs typeface="Calibri"/>
              </a:rPr>
              <a:t>hvis</a:t>
            </a:r>
            <a:r>
              <a:rPr lang="en-US">
                <a:latin typeface="Calibri"/>
                <a:ea typeface="Calibri"/>
                <a:cs typeface="Calibri"/>
              </a:rPr>
              <a:t> I </a:t>
            </a:r>
            <a:r>
              <a:rPr lang="en-US" err="1">
                <a:latin typeface="Calibri"/>
                <a:ea typeface="Calibri"/>
                <a:cs typeface="Calibri"/>
              </a:rPr>
              <a:t>ikke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har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så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meget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tid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eller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foretrækker</a:t>
            </a:r>
            <a:r>
              <a:rPr lang="en-US">
                <a:latin typeface="Calibri"/>
                <a:ea typeface="Calibri"/>
                <a:cs typeface="Calibri"/>
              </a:rPr>
              <a:t> at lave </a:t>
            </a:r>
            <a:r>
              <a:rPr lang="en-US" err="1">
                <a:latin typeface="Calibri"/>
                <a:ea typeface="Calibri"/>
                <a:cs typeface="Calibri"/>
              </a:rPr>
              <a:t>opsamlingen</a:t>
            </a:r>
            <a:r>
              <a:rPr lang="en-US">
                <a:latin typeface="Calibri"/>
                <a:ea typeface="Calibri"/>
                <a:cs typeface="Calibri"/>
              </a:rPr>
              <a:t> analog.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8951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latin typeface="Calibri"/>
                <a:ea typeface="Calibri"/>
                <a:cs typeface="Calibri"/>
              </a:rPr>
              <a:t>Praktisk</a:t>
            </a:r>
            <a:r>
              <a:rPr lang="en-US">
                <a:latin typeface="Calibri"/>
                <a:ea typeface="Calibri"/>
                <a:cs typeface="Calibri"/>
              </a:rPr>
              <a:t> information</a:t>
            </a:r>
          </a:p>
          <a:p>
            <a:endParaRPr lang="en-US">
              <a:latin typeface="Calibri"/>
              <a:ea typeface="Calibri"/>
              <a:cs typeface="Calibri"/>
            </a:endParaRPr>
          </a:p>
          <a:p>
            <a:r>
              <a:rPr lang="en-US" err="1">
                <a:latin typeface="Calibri"/>
                <a:ea typeface="Calibri"/>
                <a:cs typeface="Calibri"/>
              </a:rPr>
              <a:t>Eleverne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kan</a:t>
            </a:r>
            <a:r>
              <a:rPr lang="en-US">
                <a:latin typeface="Calibri"/>
                <a:ea typeface="Calibri"/>
                <a:cs typeface="Calibri"/>
              </a:rPr>
              <a:t> lave </a:t>
            </a:r>
            <a:r>
              <a:rPr lang="en-US" err="1">
                <a:latin typeface="Calibri"/>
                <a:ea typeface="Calibri"/>
                <a:cs typeface="Calibri"/>
              </a:rPr>
              <a:t>flotte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digitale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ordskyer</a:t>
            </a:r>
            <a:r>
              <a:rPr lang="en-US">
                <a:latin typeface="Calibri"/>
                <a:ea typeface="Calibri"/>
                <a:cs typeface="Calibri"/>
              </a:rPr>
              <a:t>, der </a:t>
            </a:r>
            <a:r>
              <a:rPr lang="en-US" err="1">
                <a:latin typeface="Calibri"/>
                <a:ea typeface="Calibri"/>
                <a:cs typeface="Calibri"/>
              </a:rPr>
              <a:t>kan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printes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ud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og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hænges</a:t>
            </a:r>
            <a:r>
              <a:rPr lang="en-US">
                <a:latin typeface="Calibri"/>
                <a:ea typeface="Calibri"/>
                <a:cs typeface="Calibri"/>
              </a:rPr>
              <a:t> op </a:t>
            </a:r>
            <a:r>
              <a:rPr lang="en-US" err="1">
                <a:latin typeface="Calibri"/>
                <a:ea typeface="Calibri"/>
                <a:cs typeface="Calibri"/>
              </a:rPr>
              <a:t>i</a:t>
            </a:r>
            <a:r>
              <a:rPr lang="en-US">
                <a:latin typeface="Calibri"/>
                <a:ea typeface="Calibri"/>
                <a:cs typeface="Calibri"/>
              </a:rPr>
              <a:t> </a:t>
            </a:r>
            <a:r>
              <a:rPr lang="en-US" err="1">
                <a:latin typeface="Calibri"/>
                <a:ea typeface="Calibri"/>
                <a:cs typeface="Calibri"/>
              </a:rPr>
              <a:t>klassen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og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tages</a:t>
            </a:r>
            <a:r>
              <a:rPr lang="en-US">
                <a:latin typeface="Calibri"/>
                <a:ea typeface="Calibri"/>
                <a:cs typeface="Calibri"/>
              </a:rPr>
              <a:t> med </a:t>
            </a:r>
            <a:r>
              <a:rPr lang="en-US" err="1">
                <a:latin typeface="Calibri"/>
                <a:ea typeface="Calibri"/>
                <a:cs typeface="Calibri"/>
              </a:rPr>
              <a:t>hjem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til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familien</a:t>
            </a:r>
            <a:r>
              <a:rPr lang="en-US">
                <a:latin typeface="Calibri"/>
                <a:ea typeface="Calibri"/>
                <a:cs typeface="Calibri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6364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Calibri"/>
                <a:ea typeface="Calibri"/>
                <a:cs typeface="Calibri"/>
              </a:rPr>
              <a:t>Praktisk</a:t>
            </a:r>
            <a:r>
              <a:rPr lang="en-US" dirty="0">
                <a:latin typeface="Calibri"/>
                <a:ea typeface="Calibri"/>
                <a:cs typeface="Calibri"/>
              </a:rPr>
              <a:t> information</a:t>
            </a:r>
          </a:p>
          <a:p>
            <a:endParaRPr lang="en-US" dirty="0">
              <a:latin typeface="Calibri"/>
              <a:ea typeface="Calibri"/>
              <a:cs typeface="Calibri"/>
            </a:endParaRPr>
          </a:p>
          <a:p>
            <a:r>
              <a:rPr lang="en-US" dirty="0">
                <a:latin typeface="Calibri"/>
                <a:ea typeface="Calibri"/>
                <a:cs typeface="Calibri"/>
              </a:rPr>
              <a:t>I </a:t>
            </a:r>
            <a:r>
              <a:rPr lang="en-US" dirty="0" err="1">
                <a:latin typeface="Calibri"/>
                <a:ea typeface="Calibri"/>
                <a:cs typeface="Calibri"/>
              </a:rPr>
              <a:t>kan</a:t>
            </a:r>
            <a:r>
              <a:rPr lang="en-US" dirty="0">
                <a:latin typeface="Calibri"/>
                <a:ea typeface="Calibri"/>
                <a:cs typeface="Calibri"/>
              </a:rPr>
              <a:t> lave </a:t>
            </a:r>
            <a:r>
              <a:rPr lang="en-US" dirty="0" err="1">
                <a:latin typeface="Calibri"/>
                <a:ea typeface="Calibri"/>
                <a:cs typeface="Calibri"/>
              </a:rPr>
              <a:t>kahoot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som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opsamling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på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forløbet</a:t>
            </a:r>
            <a:r>
              <a:rPr lang="en-US" dirty="0">
                <a:latin typeface="Calibri"/>
                <a:ea typeface="Calibri"/>
                <a:cs typeface="Calibri"/>
              </a:rPr>
              <a:t>. Den </a:t>
            </a:r>
            <a:r>
              <a:rPr lang="en-US" dirty="0" err="1">
                <a:latin typeface="Calibri"/>
                <a:ea typeface="Calibri"/>
                <a:cs typeface="Calibri"/>
              </a:rPr>
              <a:t>kan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også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bruges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som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opstart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på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forløbet</a:t>
            </a:r>
            <a:r>
              <a:rPr lang="en-US" dirty="0">
                <a:latin typeface="Calibri"/>
                <a:ea typeface="Calibri"/>
                <a:cs typeface="Calibri"/>
              </a:rPr>
              <a:t>, </a:t>
            </a:r>
            <a:r>
              <a:rPr lang="en-US" dirty="0" err="1">
                <a:latin typeface="Calibri"/>
                <a:ea typeface="Calibri"/>
                <a:cs typeface="Calibri"/>
              </a:rPr>
              <a:t>på</a:t>
            </a:r>
            <a:r>
              <a:rPr lang="en-US" dirty="0">
                <a:latin typeface="Calibri"/>
                <a:ea typeface="Calibri"/>
                <a:cs typeface="Calibri"/>
              </a:rPr>
              <a:t> den </a:t>
            </a:r>
            <a:r>
              <a:rPr lang="en-US" dirty="0" err="1">
                <a:latin typeface="Calibri"/>
                <a:ea typeface="Calibri"/>
                <a:cs typeface="Calibri"/>
              </a:rPr>
              <a:t>måde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kan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eleverne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afslutningsvis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få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en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fornemmelse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af</a:t>
            </a:r>
            <a:r>
              <a:rPr lang="en-US" dirty="0">
                <a:latin typeface="Calibri"/>
                <a:ea typeface="Calibri"/>
                <a:cs typeface="Calibri"/>
              </a:rPr>
              <a:t>, </a:t>
            </a:r>
            <a:r>
              <a:rPr lang="en-US" dirty="0" err="1">
                <a:latin typeface="Calibri"/>
                <a:ea typeface="Calibri"/>
                <a:cs typeface="Calibri"/>
              </a:rPr>
              <a:t>hvor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meget</a:t>
            </a:r>
            <a:r>
              <a:rPr lang="en-US" dirty="0">
                <a:latin typeface="Calibri"/>
                <a:ea typeface="Calibri"/>
                <a:cs typeface="Calibri"/>
              </a:rPr>
              <a:t> de </a:t>
            </a:r>
            <a:r>
              <a:rPr lang="en-US" dirty="0" err="1">
                <a:latin typeface="Calibri"/>
                <a:ea typeface="Calibri"/>
                <a:cs typeface="Calibri"/>
              </a:rPr>
              <a:t>har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lært</a:t>
            </a:r>
            <a:r>
              <a:rPr lang="en-US" dirty="0">
                <a:latin typeface="Calibri"/>
                <a:ea typeface="Calibri"/>
                <a:cs typeface="Calibri"/>
              </a:rPr>
              <a:t>.</a:t>
            </a:r>
          </a:p>
          <a:p>
            <a:r>
              <a:rPr lang="en-US" dirty="0" err="1">
                <a:latin typeface="Calibri"/>
                <a:ea typeface="Calibri"/>
                <a:cs typeface="Calibri"/>
              </a:rPr>
              <a:t>Hvis</a:t>
            </a:r>
            <a:r>
              <a:rPr lang="en-US" dirty="0">
                <a:latin typeface="Calibri"/>
                <a:ea typeface="Calibri"/>
                <a:cs typeface="Calibri"/>
              </a:rPr>
              <a:t> I </a:t>
            </a:r>
            <a:r>
              <a:rPr lang="en-US" dirty="0" err="1">
                <a:latin typeface="Calibri"/>
                <a:ea typeface="Calibri"/>
                <a:cs typeface="Calibri"/>
              </a:rPr>
              <a:t>ikke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har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en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kahootkonto</a:t>
            </a:r>
            <a:r>
              <a:rPr lang="en-US" dirty="0">
                <a:latin typeface="Calibri"/>
                <a:ea typeface="Calibri"/>
                <a:cs typeface="Calibri"/>
              </a:rPr>
              <a:t>, </a:t>
            </a:r>
            <a:r>
              <a:rPr lang="en-US" dirty="0" err="1">
                <a:latin typeface="Calibri"/>
                <a:ea typeface="Calibri"/>
                <a:cs typeface="Calibri"/>
              </a:rPr>
              <a:t>kan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spørgsmålene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bruges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til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en</a:t>
            </a:r>
            <a:r>
              <a:rPr lang="en-US" dirty="0">
                <a:latin typeface="Calibri"/>
                <a:ea typeface="Calibri"/>
                <a:cs typeface="Calibri"/>
              </a:rPr>
              <a:t> quiz </a:t>
            </a:r>
            <a:r>
              <a:rPr lang="en-US" dirty="0" err="1">
                <a:latin typeface="Calibri"/>
                <a:ea typeface="Calibri"/>
                <a:cs typeface="Calibri"/>
              </a:rPr>
              <a:t>i</a:t>
            </a:r>
            <a:r>
              <a:rPr lang="en-US" dirty="0">
                <a:latin typeface="Calibri"/>
                <a:ea typeface="Calibri"/>
                <a:cs typeface="Calibri"/>
              </a:rPr>
              <a:t> </a:t>
            </a:r>
            <a:r>
              <a:rPr lang="en-US" dirty="0" err="1">
                <a:latin typeface="Calibri"/>
                <a:ea typeface="Calibri"/>
                <a:cs typeface="Calibri"/>
              </a:rPr>
              <a:t>klassen</a:t>
            </a:r>
            <a:r>
              <a:rPr lang="en-US" dirty="0">
                <a:latin typeface="Calibri"/>
                <a:ea typeface="Calibri"/>
                <a:cs typeface="Calibri"/>
              </a:rPr>
              <a:t>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2837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1022" y="1284598"/>
            <a:ext cx="10509956" cy="507831"/>
          </a:xfrm>
        </p:spPr>
        <p:txBody>
          <a:bodyPr anchor="t" anchorCtr="0">
            <a:spAutoFit/>
          </a:bodyPr>
          <a:lstStyle>
            <a:lvl1pPr algn="l">
              <a:defRPr sz="3000" spc="600"/>
            </a:lvl1pPr>
          </a:lstStyle>
          <a:p>
            <a:r>
              <a:rPr lang="da-DK"/>
              <a:t>KLIK FOR AT REDIGERE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022" y="2332986"/>
            <a:ext cx="10509956" cy="370807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33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3BDCB-8697-6DF3-1F98-C878F79FD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8ED68E-B183-EAD6-D54D-144A579CF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2672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226725"/>
            <a:ext cx="4583112" cy="535531"/>
          </a:xfrm>
        </p:spPr>
        <p:txBody>
          <a:bodyPr anchor="t" anchorCtr="0">
            <a:spAutoFit/>
          </a:bodyPr>
          <a:lstStyle>
            <a:lvl1pPr>
              <a:defRPr sz="3200"/>
            </a:lvl1pPr>
          </a:lstStyle>
          <a:p>
            <a:r>
              <a:rPr lang="da-DK"/>
              <a:t>HER TITEL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0" y="684918"/>
            <a:ext cx="6096000" cy="621753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14138"/>
            <a:ext cx="4583112" cy="647806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9680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932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1022" y="1284598"/>
            <a:ext cx="10509956" cy="507831"/>
          </a:xfrm>
        </p:spPr>
        <p:txBody>
          <a:bodyPr anchor="t" anchorCtr="0">
            <a:spAutoFit/>
          </a:bodyPr>
          <a:lstStyle>
            <a:lvl1pPr algn="l">
              <a:defRPr sz="3000" spc="600"/>
            </a:lvl1pPr>
          </a:lstStyle>
          <a:p>
            <a:r>
              <a:rPr lang="da-DK"/>
              <a:t>KLIK FOR AT REDIGERE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022" y="2332986"/>
            <a:ext cx="10509956" cy="370807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8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226725"/>
            <a:ext cx="4583112" cy="535531"/>
          </a:xfrm>
        </p:spPr>
        <p:txBody>
          <a:bodyPr anchor="t" anchorCtr="0">
            <a:spAutoFit/>
          </a:bodyPr>
          <a:lstStyle>
            <a:lvl1pPr>
              <a:defRPr sz="3200"/>
            </a:lvl1pPr>
          </a:lstStyle>
          <a:p>
            <a:r>
              <a:rPr lang="da-DK"/>
              <a:t>HER TITEL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0" y="684918"/>
            <a:ext cx="6096000" cy="621753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14138"/>
            <a:ext cx="4583112" cy="647806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269499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9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1022" y="1284598"/>
            <a:ext cx="10509956" cy="507831"/>
          </a:xfrm>
        </p:spPr>
        <p:txBody>
          <a:bodyPr anchor="t" anchorCtr="0">
            <a:spAutoFit/>
          </a:bodyPr>
          <a:lstStyle>
            <a:lvl1pPr algn="l">
              <a:defRPr sz="3000" spc="600"/>
            </a:lvl1pPr>
          </a:lstStyle>
          <a:p>
            <a:r>
              <a:rPr lang="da-DK"/>
              <a:t>KLIK FOR AT REDIGERE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022" y="2332986"/>
            <a:ext cx="10509956" cy="370807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226725"/>
            <a:ext cx="4583112" cy="535531"/>
          </a:xfrm>
        </p:spPr>
        <p:txBody>
          <a:bodyPr anchor="t" anchorCtr="0">
            <a:spAutoFit/>
          </a:bodyPr>
          <a:lstStyle>
            <a:lvl1pPr>
              <a:defRPr sz="3200"/>
            </a:lvl1pPr>
          </a:lstStyle>
          <a:p>
            <a:r>
              <a:rPr lang="da-DK"/>
              <a:t>HER TITEL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0" y="684918"/>
            <a:ext cx="6096000" cy="621753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14138"/>
            <a:ext cx="4583112" cy="647806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604533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940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FE8F97AC-5365-1CC7-296A-887583956B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84286"/>
            <a:ext cx="12192000" cy="617371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68699"/>
            <a:ext cx="10515600" cy="5078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da-DK"/>
              <a:t>KLIK FOR AT REDIGERE TITELTYPOGRAFIEN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24776"/>
            <a:ext cx="10515600" cy="148553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F1AA171-01E2-91CD-6980-3CB5893B216B}"/>
              </a:ext>
            </a:extLst>
          </p:cNvPr>
          <p:cNvSpPr/>
          <p:nvPr userDrawn="1"/>
        </p:nvSpPr>
        <p:spPr>
          <a:xfrm>
            <a:off x="0" y="0"/>
            <a:ext cx="12192000" cy="684286"/>
          </a:xfrm>
          <a:prstGeom prst="rect">
            <a:avLst/>
          </a:prstGeom>
          <a:solidFill>
            <a:srgbClr val="FF7E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E35576AF-AEE9-E840-CAE8-0CDF353FD155}"/>
              </a:ext>
            </a:extLst>
          </p:cNvPr>
          <p:cNvSpPr txBox="1"/>
          <p:nvPr userDrawn="1"/>
        </p:nvSpPr>
        <p:spPr>
          <a:xfrm>
            <a:off x="230115" y="157477"/>
            <a:ext cx="235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kern="0" cap="all" spc="600" dirty="0">
                <a:solidFill>
                  <a:srgbClr val="222020"/>
                </a:solidFill>
                <a:effectLst/>
                <a:latin typeface="Obvia Expanded" panose="02000503040000020004" pitchFamily="2" charset="77"/>
              </a:rPr>
              <a:t>Hjertestop</a:t>
            </a:r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AAEA7D46-A451-E923-2DDD-8451AC1548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16577" y="248491"/>
            <a:ext cx="2045309" cy="19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0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6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i="0" kern="1200" spc="300">
          <a:solidFill>
            <a:schemeClr val="tx1"/>
          </a:solidFill>
          <a:latin typeface="Obvia Expanded" panose="0200050304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FE8F97AC-5365-1CC7-296A-887583956B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84286"/>
            <a:ext cx="12192000" cy="617371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19876"/>
            <a:ext cx="10515600" cy="9233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873021"/>
            <a:ext cx="10515600" cy="156876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F1AA171-01E2-91CD-6980-3CB5893B216B}"/>
              </a:ext>
            </a:extLst>
          </p:cNvPr>
          <p:cNvSpPr/>
          <p:nvPr userDrawn="1"/>
        </p:nvSpPr>
        <p:spPr>
          <a:xfrm>
            <a:off x="0" y="0"/>
            <a:ext cx="12192000" cy="684286"/>
          </a:xfrm>
          <a:prstGeom prst="rect">
            <a:avLst/>
          </a:prstGeom>
          <a:solidFill>
            <a:srgbClr val="EFFB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E35576AF-AEE9-E840-CAE8-0CDF353FD155}"/>
              </a:ext>
            </a:extLst>
          </p:cNvPr>
          <p:cNvSpPr txBox="1"/>
          <p:nvPr userDrawn="1"/>
        </p:nvSpPr>
        <p:spPr>
          <a:xfrm>
            <a:off x="230115" y="157477"/>
            <a:ext cx="1543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kern="0" cap="all" spc="300" dirty="0">
                <a:solidFill>
                  <a:srgbClr val="222020"/>
                </a:solidFill>
                <a:effectLst/>
                <a:latin typeface="Obvia Expanded" panose="02000503040000020004" pitchFamily="2" charset="77"/>
              </a:rPr>
              <a:t>stroke</a:t>
            </a:r>
            <a:endParaRPr lang="da-DK" spc="300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AAEA7D46-A451-E923-2DDD-8451AC1548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16577" y="248491"/>
            <a:ext cx="2045309" cy="19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0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i="0" kern="1200" spc="300">
          <a:solidFill>
            <a:schemeClr val="tx1"/>
          </a:solidFill>
          <a:latin typeface="Obvia Expanded" panose="0200050304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62E3C9F-19FD-004E-3DFB-2056DE78EBEF}"/>
              </a:ext>
            </a:extLst>
          </p:cNvPr>
          <p:cNvSpPr/>
          <p:nvPr userDrawn="1"/>
        </p:nvSpPr>
        <p:spPr>
          <a:xfrm>
            <a:off x="0" y="0"/>
            <a:ext cx="12192000" cy="71763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E8F97AC-5365-1CC7-296A-887583956B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84286"/>
            <a:ext cx="12192000" cy="617371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19876"/>
            <a:ext cx="10515600" cy="9233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873021"/>
            <a:ext cx="10515600" cy="156876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E35576AF-AEE9-E840-CAE8-0CDF353FD155}"/>
              </a:ext>
            </a:extLst>
          </p:cNvPr>
          <p:cNvSpPr txBox="1"/>
          <p:nvPr userDrawn="1"/>
        </p:nvSpPr>
        <p:spPr>
          <a:xfrm>
            <a:off x="230114" y="157477"/>
            <a:ext cx="6055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kern="0" cap="all" spc="600">
                <a:solidFill>
                  <a:srgbClr val="222020"/>
                </a:solidFill>
                <a:effectLst/>
                <a:latin typeface="Obvia Expanded" panose="02000503040000020004" pitchFamily="2" charset="77"/>
              </a:rPr>
              <a:t>forebyggelse</a:t>
            </a:r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AAEA7D46-A451-E923-2DDD-8451AC1548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16577" y="248491"/>
            <a:ext cx="2045309" cy="19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0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i="0" kern="1200" spc="300">
          <a:solidFill>
            <a:schemeClr val="tx1"/>
          </a:solidFill>
          <a:latin typeface="Obvia Expanded" panose="0200050304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877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jernesagen.dk/news/det-kunne-have-aendret-vores-liv-for-evigt/" TargetMode="External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23C88-D127-D7EB-853E-E28888A8F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DF99A36-7781-DFF6-6947-838F9C239B4C}"/>
              </a:ext>
            </a:extLst>
          </p:cNvPr>
          <p:cNvSpPr/>
          <p:nvPr/>
        </p:nvSpPr>
        <p:spPr>
          <a:xfrm>
            <a:off x="0" y="-198329"/>
            <a:ext cx="12192000" cy="6858000"/>
          </a:xfrm>
          <a:prstGeom prst="rect">
            <a:avLst/>
          </a:prstGeom>
          <a:solidFill>
            <a:srgbClr val="EFFB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4F2337-EC9F-77E3-F271-FE760551C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41596"/>
            <a:ext cx="12192000" cy="1017431"/>
          </a:xfrm>
        </p:spPr>
        <p:txBody>
          <a:bodyPr>
            <a:noAutofit/>
          </a:bodyPr>
          <a:lstStyle/>
          <a:p>
            <a:pPr algn="ctr"/>
            <a:r>
              <a:rPr lang="da-DK" sz="4400" kern="0" cap="all" noProof="0" dirty="0">
                <a:solidFill>
                  <a:srgbClr val="222020"/>
                </a:solidFill>
                <a:latin typeface="Obvia Expanded"/>
              </a:rPr>
              <a:t>FØRSTEHJÆLP VED</a:t>
            </a:r>
            <a:br>
              <a:rPr lang="da-DK" sz="4400" kern="0" cap="all" noProof="0" dirty="0">
                <a:latin typeface="Obvia Expanded"/>
              </a:rPr>
            </a:br>
            <a:r>
              <a:rPr lang="da-DK" sz="4400" kern="0" cap="all" noProof="0" dirty="0">
                <a:solidFill>
                  <a:srgbClr val="222020"/>
                </a:solidFill>
                <a:latin typeface="Obvia Expanded"/>
              </a:rPr>
              <a:t>Stroke</a:t>
            </a:r>
            <a:br>
              <a:rPr lang="da-DK" sz="4400" kern="0" cap="all" noProof="0" dirty="0">
                <a:solidFill>
                  <a:srgbClr val="222020"/>
                </a:solidFill>
                <a:latin typeface="Obvia Expanded"/>
              </a:rPr>
            </a:br>
            <a:br>
              <a:rPr lang="da-DK" sz="4400" kern="0" cap="all" noProof="0" dirty="0">
                <a:latin typeface="Obvia Expanded"/>
              </a:rPr>
            </a:br>
            <a:r>
              <a:rPr lang="da-DK" sz="4400" kern="0" cap="all" noProof="0" dirty="0">
                <a:solidFill>
                  <a:srgbClr val="222020"/>
                </a:solidFill>
                <a:latin typeface="Obvia Expanded"/>
              </a:rPr>
              <a:t>BONUSAKTIVITETER</a:t>
            </a:r>
            <a:endParaRPr lang="da-DK" sz="4400" kern="0" cap="all" spc="600" noProof="0" dirty="0">
              <a:solidFill>
                <a:srgbClr val="222020"/>
              </a:solidFill>
              <a:effectLst/>
              <a:latin typeface="Obvia Expanded" panose="02000503040000020004" pitchFamily="2" charset="77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E516AF5-6A19-F7C1-EC7A-9747626A4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4487" y="307240"/>
            <a:ext cx="1306286" cy="121112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06304A90-6F39-1182-77C3-45F404FD9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66181"/>
            <a:ext cx="12192000" cy="391819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1E87C51-6BD2-6857-E15D-267A963E6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26" y="506636"/>
            <a:ext cx="2626821" cy="14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3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5">
            <a:extLst>
              <a:ext uri="{FF2B5EF4-FFF2-40B4-BE49-F238E27FC236}">
                <a16:creationId xmlns:a16="http://schemas.microsoft.com/office/drawing/2014/main" id="{677A230E-4CE6-3BA3-4E7E-764C0485EDBB}"/>
              </a:ext>
            </a:extLst>
          </p:cNvPr>
          <p:cNvSpPr/>
          <p:nvPr/>
        </p:nvSpPr>
        <p:spPr>
          <a:xfrm>
            <a:off x="1487053" y="2427556"/>
            <a:ext cx="9217891" cy="38747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da-DK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09C411-6266-499B-2640-AE9AC083E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873" y="1092062"/>
            <a:ext cx="1775049" cy="369332"/>
          </a:xfrm>
        </p:spPr>
        <p:txBody>
          <a:bodyPr/>
          <a:lstStyle/>
          <a:p>
            <a:r>
              <a:rPr lang="da-DK" sz="2000" b="1" spc="0" noProof="0" dirty="0">
                <a:latin typeface="Helvetica" panose="020B0604020202020204" pitchFamily="34" charset="0"/>
                <a:cs typeface="Helvetica" panose="020B0604020202020204" pitchFamily="34" charset="0"/>
              </a:rPr>
              <a:t>AKTIVITET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3988B-6039-BDB4-6DB2-3D4DCEE79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01469" y="2608049"/>
            <a:ext cx="8573906" cy="3513782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a-DK" b="1" noProof="0" dirty="0">
                <a:latin typeface="Helvetica"/>
                <a:cs typeface="Helvetica"/>
              </a:rPr>
              <a:t>Alene:</a:t>
            </a:r>
            <a:r>
              <a:rPr lang="da-DK" noProof="0" dirty="0">
                <a:latin typeface="Helvetica"/>
                <a:cs typeface="Helvetica"/>
              </a:rPr>
              <a:t> Læs </a:t>
            </a:r>
            <a:r>
              <a:rPr lang="da-DK" noProof="0" dirty="0">
                <a:solidFill>
                  <a:schemeClr val="tx2"/>
                </a:solidFill>
                <a:latin typeface="Helvetica"/>
                <a:cs typeface="Helvetica"/>
              </a:rPr>
              <a:t>artiklen </a:t>
            </a:r>
            <a:r>
              <a:rPr lang="da-DK" noProof="0" dirty="0">
                <a:solidFill>
                  <a:schemeClr val="tx2"/>
                </a:solidFill>
                <a:latin typeface="Helvetica"/>
                <a:cs typeface="Helvetic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"Det kunne have ændret vores liv for evigt."</a:t>
            </a:r>
            <a:endParaRPr lang="da-DK" noProof="0" dirty="0">
              <a:solidFill>
                <a:schemeClr val="tx2"/>
              </a:solidFill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lang="da-DK" noProof="0" dirty="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r>
              <a:rPr lang="da-DK" noProof="0" dirty="0">
                <a:latin typeface="Helvetica"/>
                <a:cs typeface="Helvetica"/>
              </a:rPr>
              <a:t>Mens du læser, kan du have fokus på:</a:t>
            </a:r>
          </a:p>
          <a:p>
            <a:pPr marL="342900" indent="-342900">
              <a:lnSpc>
                <a:spcPct val="100000"/>
              </a:lnSpc>
              <a:buFont typeface="Arial,Sans-Serif"/>
              <a:buChar char="•"/>
            </a:pPr>
            <a:r>
              <a:rPr lang="da-DK" noProof="0" dirty="0">
                <a:latin typeface="Helvetica"/>
                <a:cs typeface="Helvetica"/>
              </a:rPr>
              <a:t>Hvilke tegn på stroke bliver beskrevet i artiklen? </a:t>
            </a:r>
          </a:p>
          <a:p>
            <a:pPr marL="342900" indent="-342900">
              <a:lnSpc>
                <a:spcPct val="100000"/>
              </a:lnSpc>
              <a:buFont typeface="Arial,Sans-Serif"/>
              <a:buChar char="•"/>
            </a:pPr>
            <a:r>
              <a:rPr lang="da-DK" noProof="0" dirty="0">
                <a:latin typeface="Helvetica"/>
                <a:cs typeface="Helvetica"/>
              </a:rPr>
              <a:t>Hvad skal man gøre, hvis man oplever nogen, der har tegn på stroke? </a:t>
            </a:r>
          </a:p>
          <a:p>
            <a:pPr marL="342900" indent="-342900">
              <a:lnSpc>
                <a:spcPct val="100000"/>
              </a:lnSpc>
              <a:buFont typeface="Arial,Sans-Serif"/>
              <a:buChar char="•"/>
            </a:pPr>
            <a:r>
              <a:rPr lang="da-DK" noProof="0" dirty="0">
                <a:latin typeface="Helvetica"/>
                <a:cs typeface="Helvetica"/>
              </a:rPr>
              <a:t>Hvad står der i artiklen om, hvordan prins Joachim har det i dag? </a:t>
            </a:r>
            <a:endParaRPr lang="da-DK" noProof="0" dirty="0">
              <a:cs typeface="Helvetica"/>
            </a:endParaRPr>
          </a:p>
          <a:p>
            <a:pPr marL="342900" indent="-342900">
              <a:lnSpc>
                <a:spcPct val="100000"/>
              </a:lnSpc>
              <a:buFont typeface="Arial,Sans-Serif"/>
              <a:buChar char="•"/>
            </a:pPr>
            <a:endParaRPr lang="da-DK" noProof="0" dirty="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r>
              <a:rPr lang="da-DK" b="1" noProof="0" dirty="0">
                <a:latin typeface="Helvetica"/>
                <a:cs typeface="Helvetica"/>
              </a:rPr>
              <a:t>Fælles: </a:t>
            </a:r>
            <a:r>
              <a:rPr lang="da-DK" noProof="0" dirty="0">
                <a:latin typeface="Helvetica"/>
                <a:cs typeface="Helvetica"/>
              </a:rPr>
              <a:t>Tal om spørgsmålene. Hvad har I ellers lagt mærke til i teksten?</a:t>
            </a:r>
            <a:r>
              <a:rPr lang="da-DK" sz="2400" noProof="0" dirty="0">
                <a:latin typeface="Helvetica"/>
                <a:cs typeface="Helvetica"/>
              </a:rPr>
              <a:t> </a:t>
            </a:r>
            <a:endParaRPr lang="da-DK" noProof="0" dirty="0">
              <a:latin typeface="Helvetica"/>
            </a:endParaRPr>
          </a:p>
        </p:txBody>
      </p:sp>
      <p:pic>
        <p:nvPicPr>
          <p:cNvPr id="7" name="Picture Placeholder 4" descr="Møde med massiv udfyldning">
            <a:extLst>
              <a:ext uri="{FF2B5EF4-FFF2-40B4-BE49-F238E27FC236}">
                <a16:creationId xmlns:a16="http://schemas.microsoft.com/office/drawing/2014/main" id="{36108D93-117C-9690-3255-62C7197F16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983" r="983"/>
          <a:stretch/>
        </p:blipFill>
        <p:spPr>
          <a:xfrm>
            <a:off x="376518" y="975234"/>
            <a:ext cx="584030" cy="545740"/>
          </a:xfrm>
          <a:prstGeom prst="rect">
            <a:avLst/>
          </a:prstGeom>
        </p:spPr>
      </p:pic>
      <p:pic>
        <p:nvPicPr>
          <p:cNvPr id="9" name="Graphic 8" descr="Ur med massiv udfyldning">
            <a:extLst>
              <a:ext uri="{FF2B5EF4-FFF2-40B4-BE49-F238E27FC236}">
                <a16:creationId xmlns:a16="http://schemas.microsoft.com/office/drawing/2014/main" id="{C33F2DCE-93AF-83BF-7DF6-408487F269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44356" y="1054068"/>
            <a:ext cx="403781" cy="3880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44346A-2051-92E8-4065-0EB37E1140CE}"/>
              </a:ext>
            </a:extLst>
          </p:cNvPr>
          <p:cNvSpPr txBox="1"/>
          <p:nvPr/>
        </p:nvSpPr>
        <p:spPr>
          <a:xfrm>
            <a:off x="3048137" y="1108359"/>
            <a:ext cx="200384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noProof="0" dirty="0">
                <a:latin typeface="Helvetica"/>
                <a:cs typeface="Helvetica"/>
              </a:rPr>
              <a:t>15 min.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C4EAC9-C5D9-20B3-B41A-47CE36799AA1}"/>
              </a:ext>
            </a:extLst>
          </p:cNvPr>
          <p:cNvSpPr txBox="1"/>
          <p:nvPr/>
        </p:nvSpPr>
        <p:spPr>
          <a:xfrm>
            <a:off x="1015873" y="1791752"/>
            <a:ext cx="658620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3000" spc="300" noProof="0" dirty="0">
                <a:latin typeface="Obvia Expanded"/>
              </a:rPr>
              <a:t>LÆS</a:t>
            </a:r>
            <a:r>
              <a:rPr lang="da-DK" sz="3000" noProof="0" dirty="0">
                <a:latin typeface="Obvia Expanded"/>
              </a:rPr>
              <a:t> OG TAL OM PRINS JOACHIM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8BFE5FF1-95CC-C0A7-9FFC-401B5CB5B869}"/>
              </a:ext>
            </a:extLst>
          </p:cNvPr>
          <p:cNvSpPr txBox="1"/>
          <p:nvPr/>
        </p:nvSpPr>
        <p:spPr>
          <a:xfrm>
            <a:off x="3780000" y="158400"/>
            <a:ext cx="38220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</a:t>
            </a:r>
            <a:r>
              <a:rPr lang="da-DK" noProof="0" dirty="0">
                <a:latin typeface="Obvia Expanded"/>
              </a:rPr>
              <a:t> G</a:t>
            </a:r>
          </a:p>
        </p:txBody>
      </p:sp>
    </p:spTree>
    <p:extLst>
      <p:ext uri="{BB962C8B-B14F-4D97-AF65-F5344CB8AC3E}">
        <p14:creationId xmlns:p14="http://schemas.microsoft.com/office/powerpoint/2010/main" val="166140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83A0D-A418-DF0F-A9BF-6661A23A5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5">
            <a:extLst>
              <a:ext uri="{FF2B5EF4-FFF2-40B4-BE49-F238E27FC236}">
                <a16:creationId xmlns:a16="http://schemas.microsoft.com/office/drawing/2014/main" id="{C15950F7-839B-02F2-68E9-78EDB6397799}"/>
              </a:ext>
            </a:extLst>
          </p:cNvPr>
          <p:cNvSpPr/>
          <p:nvPr/>
        </p:nvSpPr>
        <p:spPr>
          <a:xfrm>
            <a:off x="876136" y="2833700"/>
            <a:ext cx="6197702" cy="16367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da-DK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821FF7-F0E3-DD47-6710-99D45377F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232" y="2126455"/>
            <a:ext cx="5767864" cy="507831"/>
          </a:xfrm>
        </p:spPr>
        <p:txBody>
          <a:bodyPr/>
          <a:lstStyle/>
          <a:p>
            <a:r>
              <a:rPr lang="da-DK" sz="3000" noProof="0" dirty="0">
                <a:latin typeface="Obvia Expanded"/>
              </a:rPr>
              <a:t>FORKLAR HVOR DU ER</a:t>
            </a:r>
            <a:endParaRPr lang="da-DK" sz="3000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8842D4-9B45-5F14-6611-3E06C8A23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9067" y="3114703"/>
            <a:ext cx="5647824" cy="1015663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a-DK" noProof="0" dirty="0">
                <a:latin typeface="Helvetica"/>
                <a:cs typeface="Helvetica"/>
              </a:rPr>
              <a:t>I får også erfaringer med, hvordan I kan beskrive, hvor I er, og formidle det til andre, hvis I for eksempel ringer efter hjælp.</a:t>
            </a:r>
            <a:endParaRPr lang="da-DK" noProof="0" dirty="0">
              <a:latin typeface="Helvetica"/>
            </a:endParaRPr>
          </a:p>
        </p:txBody>
      </p:sp>
      <p:pic>
        <p:nvPicPr>
          <p:cNvPr id="7" name="Picture Placeholder 4" descr="Møde med massiv udfyldning">
            <a:extLst>
              <a:ext uri="{FF2B5EF4-FFF2-40B4-BE49-F238E27FC236}">
                <a16:creationId xmlns:a16="http://schemas.microsoft.com/office/drawing/2014/main" id="{59C9E8F7-0D29-EA30-03E9-7B44B2EF4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83" r="983"/>
          <a:stretch/>
        </p:blipFill>
        <p:spPr>
          <a:xfrm>
            <a:off x="742278" y="1134976"/>
            <a:ext cx="544057" cy="545740"/>
          </a:xfrm>
          <a:prstGeom prst="rect">
            <a:avLst/>
          </a:prstGeom>
        </p:spPr>
      </p:pic>
      <p:pic>
        <p:nvPicPr>
          <p:cNvPr id="11" name="Graphic 10" descr="Ur med massiv udfyldning">
            <a:extLst>
              <a:ext uri="{FF2B5EF4-FFF2-40B4-BE49-F238E27FC236}">
                <a16:creationId xmlns:a16="http://schemas.microsoft.com/office/drawing/2014/main" id="{315E9045-4F76-B67C-F8C4-5DA924DD03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89556" y="1213971"/>
            <a:ext cx="403781" cy="3880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B53F308-CC84-9C45-099B-56527468B671}"/>
              </a:ext>
            </a:extLst>
          </p:cNvPr>
          <p:cNvSpPr txBox="1"/>
          <p:nvPr/>
        </p:nvSpPr>
        <p:spPr>
          <a:xfrm>
            <a:off x="3323164" y="1278803"/>
            <a:ext cx="91367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noProof="0" dirty="0">
                <a:latin typeface="Helvetica" panose="020B0604020202020204" pitchFamily="34" charset="0"/>
                <a:cs typeface="Helvetica" panose="020B0604020202020204" pitchFamily="34" charset="0"/>
              </a:rPr>
              <a:t>30 min.</a:t>
            </a:r>
          </a:p>
        </p:txBody>
      </p:sp>
      <p:pic>
        <p:nvPicPr>
          <p:cNvPr id="15" name="Graphic 14" descr="Dokument med massiv udfyldning">
            <a:extLst>
              <a:ext uri="{FF2B5EF4-FFF2-40B4-BE49-F238E27FC236}">
                <a16:creationId xmlns:a16="http://schemas.microsoft.com/office/drawing/2014/main" id="{D264B273-DA3F-8A1D-3933-D7480EF2DD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11232" y="2854263"/>
            <a:ext cx="474483" cy="44306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7DDD71E-CCED-F2BC-B886-AFCB7E001029}"/>
              </a:ext>
            </a:extLst>
          </p:cNvPr>
          <p:cNvSpPr txBox="1"/>
          <p:nvPr/>
        </p:nvSpPr>
        <p:spPr>
          <a:xfrm>
            <a:off x="8384002" y="2878066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2000" b="1" noProof="0" dirty="0">
                <a:latin typeface="Helvetica"/>
              </a:rPr>
              <a:t>ELEVARK </a:t>
            </a:r>
            <a:endParaRPr lang="da-DK" sz="2000" noProof="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B2652E-9080-ACB2-963C-6DF5C6C6A4C4}"/>
              </a:ext>
            </a:extLst>
          </p:cNvPr>
          <p:cNvSpPr txBox="1"/>
          <p:nvPr/>
        </p:nvSpPr>
        <p:spPr>
          <a:xfrm>
            <a:off x="8388295" y="3465043"/>
            <a:ext cx="339913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600" noProof="0" dirty="0">
                <a:latin typeface="Helvetica"/>
                <a:cs typeface="Helvetica"/>
              </a:rPr>
              <a:t>FORKLAR HVOR DU ER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AEC856E-9A76-5E1B-2DA5-CC8607ACF738}"/>
              </a:ext>
            </a:extLst>
          </p:cNvPr>
          <p:cNvSpPr txBox="1"/>
          <p:nvPr/>
        </p:nvSpPr>
        <p:spPr>
          <a:xfrm>
            <a:off x="3780000" y="158400"/>
            <a:ext cx="38220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</a:t>
            </a:r>
            <a:r>
              <a:rPr lang="da-DK" noProof="0" dirty="0">
                <a:latin typeface="Obvia Expanded"/>
              </a:rPr>
              <a:t> </a:t>
            </a:r>
            <a:r>
              <a:rPr lang="da-DK" dirty="0">
                <a:latin typeface="Obvia Expanded"/>
              </a:rPr>
              <a:t>H</a:t>
            </a:r>
            <a:endParaRPr lang="da-DK" noProof="0" dirty="0">
              <a:latin typeface="Obvia Expanded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20B9294-48C6-3F54-1056-946FAF95376B}"/>
              </a:ext>
            </a:extLst>
          </p:cNvPr>
          <p:cNvSpPr txBox="1">
            <a:spLocks/>
          </p:cNvSpPr>
          <p:nvPr/>
        </p:nvSpPr>
        <p:spPr>
          <a:xfrm>
            <a:off x="1316398" y="1253940"/>
            <a:ext cx="1775049" cy="3693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spc="300">
                <a:solidFill>
                  <a:schemeClr val="tx1"/>
                </a:solidFill>
                <a:latin typeface="Obvia Expanded" panose="02000503040000020004" pitchFamily="2" charset="77"/>
                <a:ea typeface="+mj-ea"/>
                <a:cs typeface="+mj-cs"/>
              </a:defRPr>
            </a:lvl1pPr>
          </a:lstStyle>
          <a:p>
            <a:r>
              <a:rPr lang="da-DK" sz="2000" b="1" spc="0">
                <a:latin typeface="Helvetica" panose="020B0604020202020204" pitchFamily="34" charset="0"/>
                <a:cs typeface="Helvetica" panose="020B0604020202020204" pitchFamily="34" charset="0"/>
              </a:rPr>
              <a:t>AKTIVITET</a:t>
            </a:r>
            <a:endParaRPr lang="da-DK" sz="2000" b="1" spc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173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5">
            <a:extLst>
              <a:ext uri="{FF2B5EF4-FFF2-40B4-BE49-F238E27FC236}">
                <a16:creationId xmlns:a16="http://schemas.microsoft.com/office/drawing/2014/main" id="{E0B0E5E8-9B0A-203E-709F-27EAD627A9A4}"/>
              </a:ext>
            </a:extLst>
          </p:cNvPr>
          <p:cNvSpPr/>
          <p:nvPr/>
        </p:nvSpPr>
        <p:spPr>
          <a:xfrm>
            <a:off x="913626" y="1529606"/>
            <a:ext cx="7826086" cy="42123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da-DK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879FF7-81CF-C891-B588-9047490C9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626" y="911352"/>
            <a:ext cx="2347866" cy="507831"/>
          </a:xfrm>
        </p:spPr>
        <p:txBody>
          <a:bodyPr/>
          <a:lstStyle/>
          <a:p>
            <a:r>
              <a:rPr lang="da-DK" sz="3000" noProof="0" dirty="0">
                <a:latin typeface="Obvia Expanded"/>
              </a:rPr>
              <a:t>AKTIVITET</a:t>
            </a:r>
            <a:endParaRPr lang="da-DK" sz="3000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FAF6DD-DC78-CB4A-6509-6D33D572F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554" y="1622874"/>
            <a:ext cx="7435273" cy="4119076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a-DK" b="1" noProof="0" dirty="0">
                <a:latin typeface="Helvetica"/>
                <a:cs typeface="Helvetica"/>
              </a:rPr>
              <a:t>Alene: </a:t>
            </a:r>
            <a:r>
              <a:rPr lang="da-DK" noProof="0" dirty="0">
                <a:latin typeface="Helvetica"/>
                <a:cs typeface="Helvetica"/>
              </a:rPr>
              <a:t>Læs i elevarket, hvordan forskellige områder af hjernen påvirkes af et stroke. Mens du læser, kan du have fokus på: </a:t>
            </a:r>
            <a:endParaRPr lang="da-DK" noProof="0" dirty="0">
              <a:cs typeface="Helvetica"/>
            </a:endParaRPr>
          </a:p>
          <a:p>
            <a:pPr marL="342900" indent="-342900">
              <a:lnSpc>
                <a:spcPct val="100000"/>
              </a:lnSpc>
              <a:buChar char="•"/>
            </a:pPr>
            <a:r>
              <a:rPr lang="da-DK" noProof="0" dirty="0">
                <a:latin typeface="Helvetica"/>
                <a:cs typeface="Helvetica"/>
              </a:rPr>
              <a:t>Hvilke eksempler er der på, hvordan man kan blive påvirket af et stroke?</a:t>
            </a:r>
          </a:p>
          <a:p>
            <a:pPr>
              <a:lnSpc>
                <a:spcPct val="100000"/>
              </a:lnSpc>
            </a:pPr>
            <a:r>
              <a:rPr lang="da-DK" b="1" noProof="0" dirty="0">
                <a:latin typeface="Helvetica"/>
                <a:cs typeface="Helvetica"/>
              </a:rPr>
              <a:t>Fælles:</a:t>
            </a:r>
            <a:r>
              <a:rPr lang="da-DK" noProof="0" dirty="0">
                <a:latin typeface="Helvetica"/>
                <a:cs typeface="Helvetica"/>
              </a:rPr>
              <a:t> I skal nu bruge områderne i hjernen og skader/</a:t>
            </a:r>
            <a:r>
              <a:rPr lang="da-DK" noProof="0" dirty="0" err="1">
                <a:latin typeface="Helvetica"/>
                <a:cs typeface="Helvetica"/>
              </a:rPr>
              <a:t>følge-virkninger</a:t>
            </a:r>
            <a:r>
              <a:rPr lang="da-DK" noProof="0" dirty="0">
                <a:latin typeface="Helvetica"/>
                <a:cs typeface="Helvetica"/>
              </a:rPr>
              <a:t> til at spille Mix og match eller levende vendespil. </a:t>
            </a:r>
          </a:p>
          <a:p>
            <a:pPr>
              <a:lnSpc>
                <a:spcPct val="100000"/>
              </a:lnSpc>
            </a:pPr>
            <a:r>
              <a:rPr lang="da-DK" noProof="0" dirty="0">
                <a:latin typeface="Helvetica"/>
                <a:cs typeface="Helvetica"/>
              </a:rPr>
              <a:t>Saml op og tal om:</a:t>
            </a:r>
            <a:endParaRPr lang="da-DK" noProof="0" dirty="0">
              <a:cs typeface="Helvetica"/>
            </a:endParaRPr>
          </a:p>
          <a:p>
            <a:pPr marL="342900" indent="-342900">
              <a:lnSpc>
                <a:spcPct val="100000"/>
              </a:lnSpc>
              <a:buChar char="•"/>
            </a:pPr>
            <a:r>
              <a:rPr lang="da-DK" noProof="0" dirty="0">
                <a:latin typeface="Helvetica"/>
                <a:cs typeface="Helvetica"/>
              </a:rPr>
              <a:t>Hvad ved I nu om, hvordan hjernen er inddelt i forskellige centre?</a:t>
            </a:r>
            <a:endParaRPr lang="da-DK" noProof="0" dirty="0">
              <a:cs typeface="Helvetica"/>
            </a:endParaRPr>
          </a:p>
          <a:p>
            <a:pPr marL="342900" indent="-342900">
              <a:lnSpc>
                <a:spcPct val="100000"/>
              </a:lnSpc>
              <a:buChar char="•"/>
            </a:pPr>
            <a:r>
              <a:rPr lang="da-DK" noProof="0" dirty="0">
                <a:latin typeface="Helvetica"/>
                <a:cs typeface="Helvetica"/>
              </a:rPr>
              <a:t>Hvad ved I nu om, hvordan en person kan tage skade af et stroke?</a:t>
            </a:r>
            <a:endParaRPr lang="da-DK" noProof="0" dirty="0">
              <a:cs typeface="Helvetic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4730D1-C32C-0ED4-86E8-2C6318F38B0F}"/>
              </a:ext>
            </a:extLst>
          </p:cNvPr>
          <p:cNvSpPr txBox="1"/>
          <p:nvPr/>
        </p:nvSpPr>
        <p:spPr>
          <a:xfrm>
            <a:off x="9448800" y="1607145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2000" b="1" noProof="0" dirty="0">
                <a:latin typeface="Helvetica"/>
              </a:rPr>
              <a:t>ELEVARK </a:t>
            </a:r>
            <a:endParaRPr lang="da-DK" sz="2000" noProof="0" dirty="0"/>
          </a:p>
        </p:txBody>
      </p:sp>
      <p:pic>
        <p:nvPicPr>
          <p:cNvPr id="9" name="Graphic 8" descr="Dokument med massiv udfyldning">
            <a:extLst>
              <a:ext uri="{FF2B5EF4-FFF2-40B4-BE49-F238E27FC236}">
                <a16:creationId xmlns:a16="http://schemas.microsoft.com/office/drawing/2014/main" id="{8F52070B-0056-777C-4A73-F5F38EC51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76030" y="1562466"/>
            <a:ext cx="474483" cy="4430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CE43F5-DB3C-035B-8378-961FEB6D7578}"/>
              </a:ext>
            </a:extLst>
          </p:cNvPr>
          <p:cNvSpPr txBox="1"/>
          <p:nvPr/>
        </p:nvSpPr>
        <p:spPr>
          <a:xfrm>
            <a:off x="9447907" y="2121146"/>
            <a:ext cx="274157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600" noProof="0" dirty="0">
                <a:latin typeface="Helvetica"/>
                <a:cs typeface="Helvetica"/>
              </a:rPr>
              <a:t>STROKE GIVER SKADER I HJERNEN 1 og 2</a:t>
            </a:r>
          </a:p>
        </p:txBody>
      </p:sp>
      <p:pic>
        <p:nvPicPr>
          <p:cNvPr id="14" name="Picture Placeholder 4" descr="Møde med massiv udfyldning">
            <a:extLst>
              <a:ext uri="{FF2B5EF4-FFF2-40B4-BE49-F238E27FC236}">
                <a16:creationId xmlns:a16="http://schemas.microsoft.com/office/drawing/2014/main" id="{92A206BC-7DB8-38F3-C24B-0D816FCD8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983" r="983"/>
          <a:stretch/>
        </p:blipFill>
        <p:spPr>
          <a:xfrm>
            <a:off x="224660" y="880130"/>
            <a:ext cx="652021" cy="545740"/>
          </a:xfrm>
          <a:prstGeom prst="rect">
            <a:avLst/>
          </a:prstGeom>
        </p:spPr>
      </p:pic>
      <p:pic>
        <p:nvPicPr>
          <p:cNvPr id="16" name="Graphic 15" descr="Ur med massiv udfyldning">
            <a:extLst>
              <a:ext uri="{FF2B5EF4-FFF2-40B4-BE49-F238E27FC236}">
                <a16:creationId xmlns:a16="http://schemas.microsoft.com/office/drawing/2014/main" id="{42CA2129-04CA-BB35-8208-B45E17D2F8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96546" y="958964"/>
            <a:ext cx="403781" cy="3880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6780F9B-729A-7E60-4BD9-0E76472F4E6F}"/>
              </a:ext>
            </a:extLst>
          </p:cNvPr>
          <p:cNvSpPr txBox="1"/>
          <p:nvPr/>
        </p:nvSpPr>
        <p:spPr>
          <a:xfrm>
            <a:off x="3505840" y="997950"/>
            <a:ext cx="91367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noProof="0" dirty="0"/>
              <a:t>30 min.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A4127E8A-A2AB-BC0A-13CC-D68F0567FDB4}"/>
              </a:ext>
            </a:extLst>
          </p:cNvPr>
          <p:cNvSpPr txBox="1"/>
          <p:nvPr/>
        </p:nvSpPr>
        <p:spPr>
          <a:xfrm>
            <a:off x="3780000" y="158400"/>
            <a:ext cx="38220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</a:t>
            </a:r>
            <a:r>
              <a:rPr lang="da-DK" noProof="0" dirty="0">
                <a:latin typeface="Obvia Expanded"/>
              </a:rPr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991541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5">
            <a:extLst>
              <a:ext uri="{FF2B5EF4-FFF2-40B4-BE49-F238E27FC236}">
                <a16:creationId xmlns:a16="http://schemas.microsoft.com/office/drawing/2014/main" id="{E17A7936-56E1-B4AE-16A5-EA2F4D3065C6}"/>
              </a:ext>
            </a:extLst>
          </p:cNvPr>
          <p:cNvSpPr/>
          <p:nvPr/>
        </p:nvSpPr>
        <p:spPr>
          <a:xfrm>
            <a:off x="1062181" y="1993186"/>
            <a:ext cx="7447447" cy="39892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da-DK" noProof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67476F-E06F-42B4-38D4-D5AF7FF38CA5}"/>
              </a:ext>
            </a:extLst>
          </p:cNvPr>
          <p:cNvSpPr txBox="1"/>
          <p:nvPr/>
        </p:nvSpPr>
        <p:spPr>
          <a:xfrm>
            <a:off x="1273487" y="2226814"/>
            <a:ext cx="6682659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2000" b="1" noProof="0" dirty="0">
                <a:latin typeface="Helvetica"/>
                <a:cs typeface="Helvetica"/>
              </a:rPr>
              <a:t>MIX OG MATCH </a:t>
            </a:r>
          </a:p>
          <a:p>
            <a:r>
              <a:rPr lang="da-DK" sz="2000" noProof="0" dirty="0">
                <a:latin typeface="Helvetica"/>
                <a:cs typeface="Helvetica"/>
              </a:rPr>
              <a:t>I skal nu ved hjælp af elevarket matche områder i hjernen med beskrivelser af følgevirkningerne efter en skade.</a:t>
            </a:r>
          </a:p>
          <a:p>
            <a:endParaRPr lang="da-DK" sz="2000" noProof="0" dirty="0">
              <a:latin typeface="Helvetica"/>
              <a:cs typeface="Helvetica"/>
            </a:endParaRPr>
          </a:p>
          <a:p>
            <a:pPr lvl="1" indent="-457200">
              <a:buFont typeface="+mj-lt"/>
              <a:buAutoNum type="arabicPeriod"/>
            </a:pPr>
            <a:r>
              <a:rPr lang="da-DK" sz="2000" noProof="0" dirty="0">
                <a:latin typeface="Helvetica"/>
                <a:cs typeface="Helvetica"/>
              </a:rPr>
              <a:t>Klip kortene med områder i hjernen og beskrivelser af følgevirkningerne ud.</a:t>
            </a:r>
          </a:p>
          <a:p>
            <a:pPr lvl="1" indent="-457200">
              <a:buFont typeface="+mj-lt"/>
              <a:buAutoNum type="arabicPeriod"/>
            </a:pPr>
            <a:r>
              <a:rPr lang="da-DK" sz="2000" noProof="0" dirty="0">
                <a:latin typeface="Helvetica"/>
                <a:cs typeface="Helvetica"/>
              </a:rPr>
              <a:t>Mix: I skal nu cirkulere rundt mellem hinanden med hvert jeres kort.</a:t>
            </a:r>
          </a:p>
          <a:p>
            <a:pPr lvl="1" indent="-457200">
              <a:buFont typeface="+mj-lt"/>
              <a:buAutoNum type="arabicPeriod"/>
            </a:pPr>
            <a:r>
              <a:rPr lang="da-DK" sz="2000" noProof="0" dirty="0">
                <a:latin typeface="Helvetica"/>
                <a:cs typeface="Helvetica"/>
              </a:rPr>
              <a:t>Match: I skal nu lede efter én kammerat, der har et kort, der matcher jeres.</a:t>
            </a:r>
          </a:p>
          <a:p>
            <a:pPr lvl="1" indent="-457200">
              <a:buFont typeface="+mj-lt"/>
              <a:buAutoNum type="arabicPeriod"/>
            </a:pPr>
            <a:r>
              <a:rPr lang="da-DK" sz="2000" noProof="0" dirty="0">
                <a:latin typeface="Helvetica"/>
                <a:cs typeface="Helvetica"/>
              </a:rPr>
              <a:t>Gentag et par gange, så I får matchet flere kort.</a:t>
            </a:r>
            <a:endParaRPr lang="da-DK" noProof="0" dirty="0">
              <a:latin typeface="Aptos" panose="02110004020202020204"/>
              <a:cs typeface="Helvetica"/>
            </a:endParaRPr>
          </a:p>
        </p:txBody>
      </p:sp>
      <p:pic>
        <p:nvPicPr>
          <p:cNvPr id="6" name="Picture Placeholder 4" descr="Møde med massiv udfyldning">
            <a:extLst>
              <a:ext uri="{FF2B5EF4-FFF2-40B4-BE49-F238E27FC236}">
                <a16:creationId xmlns:a16="http://schemas.microsoft.com/office/drawing/2014/main" id="{D4CAB354-2ACE-836D-9943-3D3A10773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83" r="983"/>
          <a:stretch/>
        </p:blipFill>
        <p:spPr>
          <a:xfrm>
            <a:off x="296712" y="1031688"/>
            <a:ext cx="652021" cy="54574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6A4D198-BC0D-0F80-5172-1B2A51C6DFE0}"/>
              </a:ext>
            </a:extLst>
          </p:cNvPr>
          <p:cNvSpPr txBox="1">
            <a:spLocks/>
          </p:cNvSpPr>
          <p:nvPr/>
        </p:nvSpPr>
        <p:spPr>
          <a:xfrm>
            <a:off x="996554" y="1059280"/>
            <a:ext cx="4583112" cy="5355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 spc="300">
                <a:solidFill>
                  <a:schemeClr val="tx1"/>
                </a:solidFill>
                <a:latin typeface="Obvia Expanded" panose="02000503040000020004" pitchFamily="2" charset="77"/>
                <a:ea typeface="+mj-ea"/>
                <a:cs typeface="+mj-cs"/>
              </a:defRPr>
            </a:lvl1pPr>
          </a:lstStyle>
          <a:p>
            <a:r>
              <a:rPr lang="da-DK" noProof="0" dirty="0">
                <a:latin typeface="Obvia Expanded"/>
              </a:rPr>
              <a:t>AKTIVITET</a:t>
            </a:r>
            <a:endParaRPr lang="da-DK" noProof="0" dirty="0"/>
          </a:p>
        </p:txBody>
      </p:sp>
      <p:pic>
        <p:nvPicPr>
          <p:cNvPr id="10" name="Graphic 9" descr="Ur med massiv udfyldning">
            <a:extLst>
              <a:ext uri="{FF2B5EF4-FFF2-40B4-BE49-F238E27FC236}">
                <a16:creationId xmlns:a16="http://schemas.microsoft.com/office/drawing/2014/main" id="{F40A75AE-4CAF-1DA7-C9BD-F89840E2DD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14516" y="1125526"/>
            <a:ext cx="403781" cy="3880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9B4214-4BA9-E9F5-1DE5-FFCAA186A08F}"/>
              </a:ext>
            </a:extLst>
          </p:cNvPr>
          <p:cNvSpPr txBox="1"/>
          <p:nvPr/>
        </p:nvSpPr>
        <p:spPr>
          <a:xfrm>
            <a:off x="3556921" y="1150670"/>
            <a:ext cx="91367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noProof="0"/>
              <a:t>15 min.</a:t>
            </a:r>
          </a:p>
        </p:txBody>
      </p:sp>
      <p:pic>
        <p:nvPicPr>
          <p:cNvPr id="14" name="Graphic 13" descr="Dokument med massiv udfyldning">
            <a:extLst>
              <a:ext uri="{FF2B5EF4-FFF2-40B4-BE49-F238E27FC236}">
                <a16:creationId xmlns:a16="http://schemas.microsoft.com/office/drawing/2014/main" id="{67490397-A779-8D3F-1271-026DA8FDDB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30170" y="2002177"/>
            <a:ext cx="474483" cy="4430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8C52CE-32E7-DFD5-211E-520AFC4F6748}"/>
              </a:ext>
            </a:extLst>
          </p:cNvPr>
          <p:cNvSpPr txBox="1"/>
          <p:nvPr/>
        </p:nvSpPr>
        <p:spPr>
          <a:xfrm>
            <a:off x="9202940" y="2055050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2000" b="1" noProof="0" dirty="0">
                <a:latin typeface="Helvetica"/>
              </a:rPr>
              <a:t>ELEVARK </a:t>
            </a:r>
            <a:endParaRPr lang="da-DK" sz="2000" noProof="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C4DCF6-B993-2F9B-35F4-9A493419644E}"/>
              </a:ext>
            </a:extLst>
          </p:cNvPr>
          <p:cNvSpPr txBox="1"/>
          <p:nvPr/>
        </p:nvSpPr>
        <p:spPr>
          <a:xfrm>
            <a:off x="9210241" y="2544470"/>
            <a:ext cx="274157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600" noProof="0" dirty="0">
                <a:latin typeface="Helvetica"/>
                <a:cs typeface="Helvetica"/>
              </a:rPr>
              <a:t>STROKE GIVER SKADER I HJERNEN 1 og 2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4B47F6E2-A104-FA80-8B0E-A98EC460A3FF}"/>
              </a:ext>
            </a:extLst>
          </p:cNvPr>
          <p:cNvSpPr txBox="1"/>
          <p:nvPr/>
        </p:nvSpPr>
        <p:spPr>
          <a:xfrm>
            <a:off x="3780000" y="158400"/>
            <a:ext cx="38220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</a:t>
            </a:r>
            <a:r>
              <a:rPr lang="da-DK" noProof="0" dirty="0">
                <a:latin typeface="Obvia Expanded"/>
              </a:rPr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015138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BC45F-60BA-38E1-6E7C-8C567EEF3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5">
            <a:extLst>
              <a:ext uri="{FF2B5EF4-FFF2-40B4-BE49-F238E27FC236}">
                <a16:creationId xmlns:a16="http://schemas.microsoft.com/office/drawing/2014/main" id="{AC128914-AE5A-2ED5-D876-CA2BF08F94BC}"/>
              </a:ext>
            </a:extLst>
          </p:cNvPr>
          <p:cNvSpPr/>
          <p:nvPr/>
        </p:nvSpPr>
        <p:spPr>
          <a:xfrm>
            <a:off x="979553" y="1798396"/>
            <a:ext cx="7388592" cy="43175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da-DK" noProof="0"/>
          </a:p>
        </p:txBody>
      </p:sp>
      <p:pic>
        <p:nvPicPr>
          <p:cNvPr id="6" name="Picture Placeholder 4" descr="Møde med massiv udfyldning">
            <a:extLst>
              <a:ext uri="{FF2B5EF4-FFF2-40B4-BE49-F238E27FC236}">
                <a16:creationId xmlns:a16="http://schemas.microsoft.com/office/drawing/2014/main" id="{7AFE06E8-9445-9F44-024D-5C2A66028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83" r="983"/>
          <a:stretch/>
        </p:blipFill>
        <p:spPr>
          <a:xfrm>
            <a:off x="323138" y="892381"/>
            <a:ext cx="652021" cy="54574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291E7E2-0117-80FE-2C8E-EA64620A1F0C}"/>
              </a:ext>
            </a:extLst>
          </p:cNvPr>
          <p:cNvSpPr txBox="1">
            <a:spLocks/>
          </p:cNvSpPr>
          <p:nvPr/>
        </p:nvSpPr>
        <p:spPr>
          <a:xfrm>
            <a:off x="979553" y="1002803"/>
            <a:ext cx="4583112" cy="5355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 spc="300">
                <a:solidFill>
                  <a:schemeClr val="tx1"/>
                </a:solidFill>
                <a:latin typeface="Obvia Expanded" panose="02000503040000020004" pitchFamily="2" charset="77"/>
                <a:ea typeface="+mj-ea"/>
                <a:cs typeface="+mj-cs"/>
              </a:defRPr>
            </a:lvl1pPr>
          </a:lstStyle>
          <a:p>
            <a:r>
              <a:rPr lang="da-DK" noProof="0" dirty="0">
                <a:latin typeface="Obvia Expanded"/>
              </a:rPr>
              <a:t>AKTIVITET</a:t>
            </a:r>
            <a:endParaRPr lang="da-DK" noProof="0" dirty="0"/>
          </a:p>
        </p:txBody>
      </p:sp>
      <p:pic>
        <p:nvPicPr>
          <p:cNvPr id="10" name="Graphic 9" descr="Ur med massiv udfyldning">
            <a:extLst>
              <a:ext uri="{FF2B5EF4-FFF2-40B4-BE49-F238E27FC236}">
                <a16:creationId xmlns:a16="http://schemas.microsoft.com/office/drawing/2014/main" id="{0E563ED5-8C98-0BFB-559F-F42F3BADA7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33942" y="1054045"/>
            <a:ext cx="403781" cy="3880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41201DC-95E5-4C0A-EB32-50C61A7E399D}"/>
              </a:ext>
            </a:extLst>
          </p:cNvPr>
          <p:cNvSpPr txBox="1"/>
          <p:nvPr/>
        </p:nvSpPr>
        <p:spPr>
          <a:xfrm>
            <a:off x="3539920" y="1094193"/>
            <a:ext cx="91367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noProof="0"/>
              <a:t>15 min.</a:t>
            </a:r>
          </a:p>
        </p:txBody>
      </p:sp>
      <p:pic>
        <p:nvPicPr>
          <p:cNvPr id="14" name="Graphic 13" descr="Dokument med massiv udfyldning">
            <a:extLst>
              <a:ext uri="{FF2B5EF4-FFF2-40B4-BE49-F238E27FC236}">
                <a16:creationId xmlns:a16="http://schemas.microsoft.com/office/drawing/2014/main" id="{C1819265-A79C-7005-3376-F3EB895BAA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87512" y="1713996"/>
            <a:ext cx="474483" cy="4430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6BD0E88-A6A5-6B29-4DED-652BBE1B27B2}"/>
              </a:ext>
            </a:extLst>
          </p:cNvPr>
          <p:cNvSpPr txBox="1"/>
          <p:nvPr/>
        </p:nvSpPr>
        <p:spPr>
          <a:xfrm>
            <a:off x="9160282" y="1742288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2000" b="1" noProof="0">
                <a:latin typeface="Helvetica"/>
              </a:rPr>
              <a:t>ELEVARK </a:t>
            </a:r>
            <a:endParaRPr lang="da-DK" sz="2000" noProof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3B73F5-078A-FE2B-2AE2-A57B6F8AA9B3}"/>
              </a:ext>
            </a:extLst>
          </p:cNvPr>
          <p:cNvSpPr txBox="1"/>
          <p:nvPr/>
        </p:nvSpPr>
        <p:spPr>
          <a:xfrm>
            <a:off x="9167583" y="2157966"/>
            <a:ext cx="274157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600" noProof="0" dirty="0">
                <a:latin typeface="Helvetica"/>
                <a:cs typeface="Helvetica"/>
              </a:rPr>
              <a:t>STROKE GIVER SKADER I HJERNEN 1 og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15C7B5-FCF0-223A-A760-82733E95004F}"/>
              </a:ext>
            </a:extLst>
          </p:cNvPr>
          <p:cNvSpPr txBox="1"/>
          <p:nvPr/>
        </p:nvSpPr>
        <p:spPr>
          <a:xfrm>
            <a:off x="1237225" y="1999225"/>
            <a:ext cx="7034159" cy="40626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2000" b="1" noProof="0" dirty="0">
                <a:latin typeface="Helvetica"/>
                <a:cs typeface="Helvetica"/>
              </a:rPr>
              <a:t>LEVENDE VENDESPIL</a:t>
            </a:r>
          </a:p>
          <a:p>
            <a:pPr marL="342900" indent="-342900">
              <a:buFont typeface="Arial"/>
              <a:buChar char="•"/>
            </a:pPr>
            <a:r>
              <a:rPr lang="da-DK" sz="2000" noProof="0" dirty="0">
                <a:latin typeface="Helvetica"/>
                <a:cs typeface="Helvetica"/>
              </a:rPr>
              <a:t>Klip elevarket ud.</a:t>
            </a:r>
          </a:p>
          <a:p>
            <a:pPr marL="342900" indent="-342900">
              <a:buFont typeface="Arial"/>
              <a:buChar char="•"/>
            </a:pPr>
            <a:r>
              <a:rPr lang="da-DK" sz="2000" noProof="0" dirty="0">
                <a:latin typeface="Helvetica"/>
                <a:cs typeface="Helvetica"/>
              </a:rPr>
              <a:t>To elever (A og B) sendes uden for døren.</a:t>
            </a:r>
          </a:p>
          <a:p>
            <a:pPr marL="342900" indent="-342900">
              <a:buFont typeface="Arial"/>
              <a:buChar char="•"/>
            </a:pPr>
            <a:r>
              <a:rPr lang="da-DK" sz="2000" noProof="0" dirty="0">
                <a:latin typeface="Helvetica"/>
                <a:cs typeface="Helvetica"/>
              </a:rPr>
              <a:t>Halvdelen af klassen får et kort med et område i hjernen. Den anden halvdel får et kort med en beskrivelse af følgevirkninger efter en skade.</a:t>
            </a:r>
          </a:p>
          <a:p>
            <a:pPr marL="342900" indent="-342900">
              <a:buFont typeface="Arial"/>
              <a:buChar char="•"/>
            </a:pPr>
            <a:r>
              <a:rPr lang="da-DK" sz="2000" noProof="0" dirty="0">
                <a:latin typeface="Helvetica"/>
                <a:cs typeface="Helvetica"/>
              </a:rPr>
              <a:t>A og B kaldes ind og skiftes til at vælge brikker</a:t>
            </a:r>
          </a:p>
          <a:p>
            <a:pPr marL="342900" indent="-342900">
              <a:buFont typeface="Arial"/>
              <a:buChar char="•"/>
            </a:pPr>
            <a:r>
              <a:rPr lang="da-DK" sz="2000" noProof="0" dirty="0">
                <a:latin typeface="Helvetica"/>
                <a:cs typeface="Helvetica"/>
              </a:rPr>
              <a:t>A vælger en brik/elev, og eleven siger, hvad han/hun er.</a:t>
            </a:r>
          </a:p>
          <a:p>
            <a:pPr marL="342900" indent="-342900">
              <a:buFont typeface="Arial"/>
              <a:buChar char="•"/>
            </a:pPr>
            <a:r>
              <a:rPr lang="da-DK" sz="2000" noProof="0" dirty="0">
                <a:latin typeface="Helvetica"/>
                <a:cs typeface="Helvetica"/>
              </a:rPr>
              <a:t>Hvis de to brikker ikke passer sammen, går turen til B.</a:t>
            </a:r>
          </a:p>
          <a:p>
            <a:pPr marL="342900" indent="-342900">
              <a:buFont typeface="Arial"/>
              <a:buChar char="•"/>
            </a:pPr>
            <a:r>
              <a:rPr lang="da-DK" sz="2000" noProof="0" dirty="0">
                <a:latin typeface="Helvetica"/>
                <a:cs typeface="Helvetica"/>
              </a:rPr>
              <a:t>Hvis de to brikker passer sammen, stiller de sig det ene hjørne.</a:t>
            </a:r>
          </a:p>
          <a:p>
            <a:pPr marL="342900" indent="-342900">
              <a:buFont typeface="Arial"/>
              <a:buChar char="•"/>
            </a:pPr>
            <a:r>
              <a:rPr lang="da-DK" sz="2000" noProof="0" dirty="0">
                <a:latin typeface="Helvetica"/>
                <a:cs typeface="Helvetica"/>
              </a:rPr>
              <a:t>A og B fortsætter, så længe de får stik.</a:t>
            </a:r>
          </a:p>
          <a:p>
            <a:endParaRPr lang="da-DK" noProof="0" dirty="0"/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1E8A7B78-3302-B889-C2A7-B03BE56B08AE}"/>
              </a:ext>
            </a:extLst>
          </p:cNvPr>
          <p:cNvSpPr txBox="1"/>
          <p:nvPr/>
        </p:nvSpPr>
        <p:spPr>
          <a:xfrm>
            <a:off x="3780000" y="158400"/>
            <a:ext cx="38220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</a:t>
            </a:r>
            <a:r>
              <a:rPr lang="da-DK" noProof="0" dirty="0">
                <a:latin typeface="Obvia Expanded"/>
              </a:rPr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69338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2E5A9-667F-AF8E-FF1A-92C5EFF1C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5">
            <a:extLst>
              <a:ext uri="{FF2B5EF4-FFF2-40B4-BE49-F238E27FC236}">
                <a16:creationId xmlns:a16="http://schemas.microsoft.com/office/drawing/2014/main" id="{0991EDC7-6E75-9914-1599-6A3294B6ED39}"/>
              </a:ext>
            </a:extLst>
          </p:cNvPr>
          <p:cNvSpPr/>
          <p:nvPr/>
        </p:nvSpPr>
        <p:spPr>
          <a:xfrm>
            <a:off x="887784" y="2492362"/>
            <a:ext cx="6965245" cy="29266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da-DK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BBB62D-BC67-7D5B-4F5C-907F2447F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784" y="1089242"/>
            <a:ext cx="1998532" cy="369332"/>
          </a:xfrm>
        </p:spPr>
        <p:txBody>
          <a:bodyPr/>
          <a:lstStyle/>
          <a:p>
            <a:r>
              <a:rPr lang="da-DK" sz="2000" b="1" spc="0" noProof="0" dirty="0">
                <a:latin typeface="Helvetica" panose="020B0604020202020204" pitchFamily="34" charset="0"/>
                <a:cs typeface="Helvetica" panose="020B0604020202020204" pitchFamily="34" charset="0"/>
              </a:rPr>
              <a:t>AKTIVITET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E0DB5-5957-20B1-FAD4-04E232678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39793" y="2872685"/>
            <a:ext cx="6049818" cy="2195473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a-DK" b="1" noProof="0" dirty="0">
                <a:latin typeface="Helvetica"/>
                <a:cs typeface="Helvetica"/>
              </a:rPr>
              <a:t>Alene: </a:t>
            </a:r>
            <a:r>
              <a:rPr lang="da-DK" noProof="0" dirty="0">
                <a:latin typeface="Helvetica"/>
                <a:cs typeface="Helvetica"/>
              </a:rPr>
              <a:t>Skriv et postkort til dine forældre, bedsteforældre eller en anden vigtig person, der  ikke går i klassen. Fortæl om de ting du har lært. Brug dit handlingsmindmap.</a:t>
            </a:r>
          </a:p>
          <a:p>
            <a:pPr>
              <a:lnSpc>
                <a:spcPct val="100000"/>
              </a:lnSpc>
            </a:pPr>
            <a:endParaRPr lang="da-DK" noProof="0" dirty="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r>
              <a:rPr lang="da-DK" b="1" noProof="0" dirty="0">
                <a:latin typeface="Helvetica"/>
                <a:cs typeface="Helvetica"/>
              </a:rPr>
              <a:t>Fælles: </a:t>
            </a:r>
            <a:r>
              <a:rPr lang="da-DK" noProof="0" dirty="0">
                <a:latin typeface="Helvetica"/>
                <a:cs typeface="Helvetica"/>
              </a:rPr>
              <a:t>Læs postkortene op for hinanden. </a:t>
            </a:r>
            <a:endParaRPr lang="da-DK" noProof="0" dirty="0">
              <a:latin typeface="Helvetica"/>
            </a:endParaRPr>
          </a:p>
        </p:txBody>
      </p:sp>
      <p:pic>
        <p:nvPicPr>
          <p:cNvPr id="7" name="Picture Placeholder 4" descr="Møde med massiv udfyldning">
            <a:extLst>
              <a:ext uri="{FF2B5EF4-FFF2-40B4-BE49-F238E27FC236}">
                <a16:creationId xmlns:a16="http://schemas.microsoft.com/office/drawing/2014/main" id="{4D95C760-F2FE-81F8-2534-041FBA59A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83" r="983"/>
          <a:stretch/>
        </p:blipFill>
        <p:spPr>
          <a:xfrm>
            <a:off x="243254" y="990882"/>
            <a:ext cx="652021" cy="545740"/>
          </a:xfrm>
          <a:prstGeom prst="rect">
            <a:avLst/>
          </a:prstGeom>
        </p:spPr>
      </p:pic>
      <p:pic>
        <p:nvPicPr>
          <p:cNvPr id="9" name="Graphic 8" descr="Ur med massiv udfyldning">
            <a:extLst>
              <a:ext uri="{FF2B5EF4-FFF2-40B4-BE49-F238E27FC236}">
                <a16:creationId xmlns:a16="http://schemas.microsoft.com/office/drawing/2014/main" id="{D30BB523-07D2-DE15-9B1E-BD00988724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82535" y="1045298"/>
            <a:ext cx="403781" cy="3880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EEBEAF-3C93-4498-2478-1C5543BF544A}"/>
              </a:ext>
            </a:extLst>
          </p:cNvPr>
          <p:cNvSpPr txBox="1"/>
          <p:nvPr/>
        </p:nvSpPr>
        <p:spPr>
          <a:xfrm>
            <a:off x="2886316" y="1089242"/>
            <a:ext cx="200384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noProof="0" dirty="0">
                <a:latin typeface="Helvetica"/>
                <a:cs typeface="Helvetica"/>
              </a:rPr>
              <a:t>15 min.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1F82C8-D318-21F5-E85E-A4096D6FECD6}"/>
              </a:ext>
            </a:extLst>
          </p:cNvPr>
          <p:cNvSpPr txBox="1"/>
          <p:nvPr/>
        </p:nvSpPr>
        <p:spPr>
          <a:xfrm>
            <a:off x="895275" y="1796234"/>
            <a:ext cx="7409183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3000" spc="300" noProof="0" dirty="0">
                <a:latin typeface="Obvia Expanded"/>
              </a:rPr>
              <a:t>SKRIV ET POSTKORT</a:t>
            </a:r>
          </a:p>
        </p:txBody>
      </p:sp>
      <p:pic>
        <p:nvPicPr>
          <p:cNvPr id="17" name="Graphic 16" descr="Dokument med massiv udfyldning">
            <a:extLst>
              <a:ext uri="{FF2B5EF4-FFF2-40B4-BE49-F238E27FC236}">
                <a16:creationId xmlns:a16="http://schemas.microsoft.com/office/drawing/2014/main" id="{BEE75DD8-E2CF-ADD3-BE8D-45FEB7A1D1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92984" y="2468558"/>
            <a:ext cx="474483" cy="44306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1D90D6B-413C-EA1B-EBFE-1F3E610C39CD}"/>
              </a:ext>
            </a:extLst>
          </p:cNvPr>
          <p:cNvSpPr txBox="1"/>
          <p:nvPr/>
        </p:nvSpPr>
        <p:spPr>
          <a:xfrm>
            <a:off x="9164918" y="2492362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2000" b="1" noProof="0">
                <a:latin typeface="Helvetica"/>
              </a:rPr>
              <a:t>ELEVARK </a:t>
            </a:r>
            <a:endParaRPr lang="da-DK" sz="2000" noProof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51DA51D-1CB6-AD3B-27D6-FB96A77E4AB1}"/>
              </a:ext>
            </a:extLst>
          </p:cNvPr>
          <p:cNvSpPr txBox="1"/>
          <p:nvPr/>
        </p:nvSpPr>
        <p:spPr>
          <a:xfrm>
            <a:off x="9166965" y="3042729"/>
            <a:ext cx="302503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600" noProof="0" dirty="0">
                <a:latin typeface="Helvetica"/>
                <a:cs typeface="Helvetica"/>
              </a:rPr>
              <a:t>SKRIV ET POSTKORT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435C7139-0791-63BE-4FA0-6F067AC1FE17}"/>
              </a:ext>
            </a:extLst>
          </p:cNvPr>
          <p:cNvSpPr txBox="1"/>
          <p:nvPr/>
        </p:nvSpPr>
        <p:spPr>
          <a:xfrm>
            <a:off x="3780000" y="158400"/>
            <a:ext cx="38220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</a:t>
            </a:r>
            <a:r>
              <a:rPr lang="da-DK" noProof="0" dirty="0">
                <a:latin typeface="Obvia Expanded"/>
              </a:rPr>
              <a:t> J</a:t>
            </a:r>
          </a:p>
        </p:txBody>
      </p:sp>
    </p:spTree>
    <p:extLst>
      <p:ext uri="{BB962C8B-B14F-4D97-AF65-F5344CB8AC3E}">
        <p14:creationId xmlns:p14="http://schemas.microsoft.com/office/powerpoint/2010/main" val="569601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5">
            <a:extLst>
              <a:ext uri="{FF2B5EF4-FFF2-40B4-BE49-F238E27FC236}">
                <a16:creationId xmlns:a16="http://schemas.microsoft.com/office/drawing/2014/main" id="{3CF5A330-E119-0C97-1425-EFFECCB6C741}"/>
              </a:ext>
            </a:extLst>
          </p:cNvPr>
          <p:cNvSpPr/>
          <p:nvPr/>
        </p:nvSpPr>
        <p:spPr>
          <a:xfrm>
            <a:off x="923365" y="1991711"/>
            <a:ext cx="8266817" cy="48272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55515-0005-69DC-509A-0EDC6D2F9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022" y="1355304"/>
            <a:ext cx="10509956" cy="507831"/>
          </a:xfrm>
        </p:spPr>
        <p:txBody>
          <a:bodyPr/>
          <a:lstStyle/>
          <a:p>
            <a:r>
              <a:rPr lang="da-DK" spc="300" noProof="0" dirty="0">
                <a:latin typeface="Obvia Expanded"/>
              </a:rPr>
              <a:t>DIGITALE</a:t>
            </a:r>
            <a:r>
              <a:rPr lang="da-DK" noProof="0" dirty="0">
                <a:latin typeface="Obvia Expanded"/>
              </a:rPr>
              <a:t> ORDSKYER</a:t>
            </a:r>
            <a:endParaRPr lang="da-DK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7F2F59-7BEC-0B52-FF66-8E7091F07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9762" y="2079153"/>
            <a:ext cx="8058056" cy="4555093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a-DK" b="1" noProof="0" dirty="0">
                <a:latin typeface="Helvetica"/>
                <a:cs typeface="Helvetica"/>
              </a:rPr>
              <a:t>I grupper</a:t>
            </a:r>
            <a:r>
              <a:rPr lang="da-DK" noProof="0" dirty="0">
                <a:latin typeface="Helvetica"/>
                <a:cs typeface="Helvetica"/>
              </a:rPr>
              <a:t> på fire elever</a:t>
            </a:r>
            <a:r>
              <a:rPr lang="da-DK" dirty="0">
                <a:latin typeface="Helvetica"/>
                <a:cs typeface="Helvetica"/>
              </a:rPr>
              <a:t>:</a:t>
            </a:r>
            <a:endParaRPr lang="da-DK" noProof="0" dirty="0">
              <a:latin typeface="Helvetica"/>
              <a:cs typeface="Helvetica"/>
            </a:endParaRPr>
          </a:p>
          <a:p>
            <a:pPr marL="285750" indent="-285750">
              <a:lnSpc>
                <a:spcPct val="100000"/>
              </a:lnSpc>
              <a:buFont typeface="Arial,Sans-Serif"/>
              <a:buChar char="•"/>
            </a:pPr>
            <a:r>
              <a:rPr lang="da-DK" noProof="0" dirty="0">
                <a:latin typeface="Helvetica"/>
                <a:cs typeface="Helvetica"/>
              </a:rPr>
              <a:t>I skal være tage ordene fra jeres ordlistemindmap.  </a:t>
            </a:r>
          </a:p>
          <a:p>
            <a:pPr marL="285750" indent="-285750">
              <a:lnSpc>
                <a:spcPct val="100000"/>
              </a:lnSpc>
              <a:buFont typeface="Arial,Sans-Serif"/>
              <a:buChar char="•"/>
            </a:pPr>
            <a:r>
              <a:rPr lang="da-DK" noProof="0" dirty="0">
                <a:latin typeface="Helvetica"/>
                <a:cs typeface="Helvetica"/>
              </a:rPr>
              <a:t>Gå ind på Wordclods.com. Gå til Word list &gt; </a:t>
            </a:r>
            <a:r>
              <a:rPr lang="da-DK" noProof="0" dirty="0" err="1">
                <a:latin typeface="Helvetica"/>
                <a:cs typeface="Helvetica"/>
              </a:rPr>
              <a:t>Extract</a:t>
            </a:r>
            <a:r>
              <a:rPr lang="da-DK" noProof="0" dirty="0">
                <a:latin typeface="Helvetica"/>
                <a:cs typeface="Helvetica"/>
              </a:rPr>
              <a:t> </a:t>
            </a:r>
            <a:r>
              <a:rPr lang="da-DK" noProof="0" dirty="0" err="1">
                <a:latin typeface="Helvetica"/>
                <a:cs typeface="Helvetica"/>
              </a:rPr>
              <a:t>words</a:t>
            </a:r>
            <a:r>
              <a:rPr lang="da-DK" noProof="0" dirty="0">
                <a:latin typeface="Helvetica"/>
                <a:cs typeface="Helvetica"/>
              </a:rPr>
              <a:t> from </a:t>
            </a:r>
            <a:r>
              <a:rPr lang="da-DK" noProof="0" dirty="0" err="1">
                <a:latin typeface="Helvetica"/>
                <a:cs typeface="Helvetica"/>
              </a:rPr>
              <a:t>text</a:t>
            </a:r>
            <a:endParaRPr lang="da-DK" noProof="0" dirty="0">
              <a:latin typeface="Helvetica"/>
              <a:cs typeface="Helvetica"/>
            </a:endParaRPr>
          </a:p>
          <a:p>
            <a:pPr marL="285750" indent="-285750">
              <a:lnSpc>
                <a:spcPct val="100000"/>
              </a:lnSpc>
              <a:buFont typeface="Arial,Sans-Serif"/>
              <a:buChar char="•"/>
            </a:pPr>
            <a:r>
              <a:rPr lang="da-DK" noProof="0" dirty="0">
                <a:cs typeface="Helvetica"/>
              </a:rPr>
              <a:t>Indsæt alle ordene i tekstfeltet uden kommaer mellem. Har flere personer skrevet det samme ord, skal ordet også skrives flere gange i tekstfeltet</a:t>
            </a:r>
          </a:p>
          <a:p>
            <a:pPr marL="285750" indent="-285750">
              <a:lnSpc>
                <a:spcPct val="100000"/>
              </a:lnSpc>
              <a:buFont typeface="Arial,Sans-Serif"/>
              <a:buChar char="•"/>
            </a:pPr>
            <a:r>
              <a:rPr lang="da-DK" noProof="0" dirty="0">
                <a:cs typeface="Helvetica"/>
              </a:rPr>
              <a:t>Hvis I synes, der er ord, I gerne vil fremhæve ekstra, så skriv dem to, tre eller endnu flere gange for at gøre dem gradvist større</a:t>
            </a:r>
          </a:p>
          <a:p>
            <a:pPr marL="285750" indent="-285750">
              <a:lnSpc>
                <a:spcPct val="100000"/>
              </a:lnSpc>
              <a:buFont typeface="Arial,Sans-Serif"/>
              <a:buChar char="•"/>
            </a:pPr>
            <a:r>
              <a:rPr lang="da-DK" noProof="0" dirty="0">
                <a:cs typeface="Helvetica"/>
              </a:rPr>
              <a:t>Tilpas jeres ordsky, til I er tilfredse med udtrykket. Leg med farver, skrifttyper og form</a:t>
            </a:r>
          </a:p>
          <a:p>
            <a:pPr>
              <a:lnSpc>
                <a:spcPct val="100000"/>
              </a:lnSpc>
            </a:pPr>
            <a:r>
              <a:rPr lang="da-DK" b="1" noProof="0" dirty="0">
                <a:cs typeface="Helvetica"/>
              </a:rPr>
              <a:t>Fælles: </a:t>
            </a:r>
            <a:r>
              <a:rPr lang="da-DK" noProof="0" dirty="0">
                <a:cs typeface="Helvetica"/>
              </a:rPr>
              <a:t>Vis jeres ordsky for andre grupper. Er de "enige" med jer i jeres ordsky? </a:t>
            </a:r>
            <a:endParaRPr lang="da-DK" noProof="0" dirty="0"/>
          </a:p>
        </p:txBody>
      </p:sp>
      <p:pic>
        <p:nvPicPr>
          <p:cNvPr id="5" name="Graphic 4" descr="Ur med massiv udfyldning">
            <a:extLst>
              <a:ext uri="{FF2B5EF4-FFF2-40B4-BE49-F238E27FC236}">
                <a16:creationId xmlns:a16="http://schemas.microsoft.com/office/drawing/2014/main" id="{C9E8805F-199A-1C38-079B-B1B54FA49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05867" y="891357"/>
            <a:ext cx="403781" cy="3880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299E9F-B939-BF86-F098-A28971B9B4D7}"/>
              </a:ext>
            </a:extLst>
          </p:cNvPr>
          <p:cNvSpPr txBox="1"/>
          <p:nvPr/>
        </p:nvSpPr>
        <p:spPr>
          <a:xfrm>
            <a:off x="3509648" y="940873"/>
            <a:ext cx="200384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noProof="0" dirty="0">
                <a:latin typeface="Helvetica"/>
                <a:cs typeface="Helvetica"/>
              </a:rPr>
              <a:t>15 min.</a:t>
            </a:r>
          </a:p>
        </p:txBody>
      </p:sp>
      <p:pic>
        <p:nvPicPr>
          <p:cNvPr id="11" name="Graphic 10" descr="Dokument med massiv udfyldning">
            <a:extLst>
              <a:ext uri="{FF2B5EF4-FFF2-40B4-BE49-F238E27FC236}">
                <a16:creationId xmlns:a16="http://schemas.microsoft.com/office/drawing/2014/main" id="{112B840E-782F-4276-8120-550CAB6269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06579" y="2000566"/>
            <a:ext cx="474483" cy="4430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43E51F3-C3CA-D928-E860-8817D25534F2}"/>
              </a:ext>
            </a:extLst>
          </p:cNvPr>
          <p:cNvSpPr txBox="1"/>
          <p:nvPr/>
        </p:nvSpPr>
        <p:spPr>
          <a:xfrm>
            <a:off x="9781061" y="2027346"/>
            <a:ext cx="428694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2000" b="1" noProof="0" dirty="0"/>
              <a:t> </a:t>
            </a:r>
            <a:r>
              <a:rPr lang="da-DK" sz="2000" b="1" noProof="0" dirty="0">
                <a:latin typeface="Helvetica"/>
                <a:cs typeface="Helvetica"/>
              </a:rPr>
              <a:t>ELEVARK</a:t>
            </a:r>
            <a:r>
              <a:rPr lang="da-DK" sz="2000" b="1" noProof="0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A3B4F3-BAF9-9E89-D0BB-9422293FB04E}"/>
              </a:ext>
            </a:extLst>
          </p:cNvPr>
          <p:cNvSpPr txBox="1"/>
          <p:nvPr/>
        </p:nvSpPr>
        <p:spPr>
          <a:xfrm>
            <a:off x="9902004" y="2591667"/>
            <a:ext cx="273326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600" noProof="0" dirty="0">
                <a:latin typeface="Helvetica"/>
              </a:rPr>
              <a:t>ORDLISTEMINDMAP</a:t>
            </a:r>
            <a:endParaRPr lang="da-DK" sz="1600" noProof="0" dirty="0"/>
          </a:p>
        </p:txBody>
      </p:sp>
      <p:pic>
        <p:nvPicPr>
          <p:cNvPr id="6" name="Picture Placeholder 4" descr="Møde med massiv udfyldning">
            <a:extLst>
              <a:ext uri="{FF2B5EF4-FFF2-40B4-BE49-F238E27FC236}">
                <a16:creationId xmlns:a16="http://schemas.microsoft.com/office/drawing/2014/main" id="{0F49ECAA-3982-E96F-8E79-01AA4CC5A1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983" r="983"/>
          <a:stretch/>
        </p:blipFill>
        <p:spPr>
          <a:xfrm>
            <a:off x="841022" y="769192"/>
            <a:ext cx="572081" cy="54574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AE5B953-43A5-C71A-0FF6-DC47E74F6BCE}"/>
              </a:ext>
            </a:extLst>
          </p:cNvPr>
          <p:cNvSpPr txBox="1">
            <a:spLocks/>
          </p:cNvSpPr>
          <p:nvPr/>
        </p:nvSpPr>
        <p:spPr>
          <a:xfrm>
            <a:off x="1467256" y="910096"/>
            <a:ext cx="1988239" cy="36933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 spc="600">
                <a:solidFill>
                  <a:schemeClr val="tx1"/>
                </a:solidFill>
                <a:latin typeface="Obvia Expanded" panose="02000503040000020004" pitchFamily="2" charset="77"/>
                <a:ea typeface="+mj-ea"/>
                <a:cs typeface="+mj-cs"/>
              </a:defRPr>
            </a:lvl1pPr>
          </a:lstStyle>
          <a:p>
            <a:r>
              <a:rPr lang="da-DK" sz="2000" b="1" spc="0" noProof="0" dirty="0">
                <a:latin typeface="Helvetica" panose="020B0604020202020204" pitchFamily="34" charset="0"/>
                <a:cs typeface="Helvetica" panose="020B0604020202020204" pitchFamily="34" charset="0"/>
              </a:rPr>
              <a:t>AKTIVITET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8EF71DC3-818A-4115-71C9-D87B4CA5690F}"/>
              </a:ext>
            </a:extLst>
          </p:cNvPr>
          <p:cNvSpPr txBox="1"/>
          <p:nvPr/>
        </p:nvSpPr>
        <p:spPr>
          <a:xfrm>
            <a:off x="3780000" y="158400"/>
            <a:ext cx="38220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</a:t>
            </a:r>
            <a:r>
              <a:rPr lang="da-DK" noProof="0" dirty="0">
                <a:latin typeface="Obvia Expanded"/>
              </a:rPr>
              <a:t> J</a:t>
            </a:r>
          </a:p>
        </p:txBody>
      </p:sp>
    </p:spTree>
    <p:extLst>
      <p:ext uri="{BB962C8B-B14F-4D97-AF65-F5344CB8AC3E}">
        <p14:creationId xmlns:p14="http://schemas.microsoft.com/office/powerpoint/2010/main" val="2889603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1D765-4980-2C22-F058-7104BD318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3168" y="1453515"/>
            <a:ext cx="10509956" cy="507831"/>
          </a:xfrm>
        </p:spPr>
        <p:txBody>
          <a:bodyPr/>
          <a:lstStyle/>
          <a:p>
            <a:r>
              <a:rPr lang="en-US" spc="300" dirty="0">
                <a:latin typeface="Obvia Expanded"/>
              </a:rPr>
              <a:t>QUIZ OM STROKE</a:t>
            </a:r>
            <a:endParaRPr lang="en-US" spc="300" dirty="0"/>
          </a:p>
        </p:txBody>
      </p:sp>
      <p:pic>
        <p:nvPicPr>
          <p:cNvPr id="5" name="Graphic 4" descr="Ur med massiv udfyldning">
            <a:extLst>
              <a:ext uri="{FF2B5EF4-FFF2-40B4-BE49-F238E27FC236}">
                <a16:creationId xmlns:a16="http://schemas.microsoft.com/office/drawing/2014/main" id="{C81535FB-8351-4AA0-63FB-D448AE28C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76219" y="854006"/>
            <a:ext cx="403781" cy="3880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34067A-C699-37B1-83BA-46DBAB6CF334}"/>
              </a:ext>
            </a:extLst>
          </p:cNvPr>
          <p:cNvSpPr txBox="1"/>
          <p:nvPr/>
        </p:nvSpPr>
        <p:spPr>
          <a:xfrm>
            <a:off x="3817768" y="914251"/>
            <a:ext cx="200384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Helvetica"/>
                <a:cs typeface="Helvetica"/>
              </a:rPr>
              <a:t>10 min.</a:t>
            </a:r>
          </a:p>
        </p:txBody>
      </p:sp>
      <p:pic>
        <p:nvPicPr>
          <p:cNvPr id="6" name="Picture Placeholder 4" descr="Møde med massiv udfyldning">
            <a:extLst>
              <a:ext uri="{FF2B5EF4-FFF2-40B4-BE49-F238E27FC236}">
                <a16:creationId xmlns:a16="http://schemas.microsoft.com/office/drawing/2014/main" id="{46013DF3-7144-5C1A-870C-4773F20B81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983" r="983"/>
          <a:stretch/>
        </p:blipFill>
        <p:spPr>
          <a:xfrm>
            <a:off x="1043168" y="775172"/>
            <a:ext cx="553216" cy="545740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BF5C93F2-B3CC-250F-F23E-164B571D5E22}"/>
              </a:ext>
            </a:extLst>
          </p:cNvPr>
          <p:cNvSpPr txBox="1"/>
          <p:nvPr/>
        </p:nvSpPr>
        <p:spPr>
          <a:xfrm>
            <a:off x="3780000" y="158400"/>
            <a:ext cx="38220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</a:t>
            </a:r>
            <a:r>
              <a:rPr lang="da-DK" noProof="0" dirty="0">
                <a:latin typeface="Obvia Expanded"/>
              </a:rPr>
              <a:t> </a:t>
            </a:r>
            <a:r>
              <a:rPr lang="da-DK" dirty="0">
                <a:latin typeface="Obvia Expanded"/>
              </a:rPr>
              <a:t>P</a:t>
            </a:r>
            <a:endParaRPr lang="da-DK" noProof="0" dirty="0">
              <a:latin typeface="Obvia Expanded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45F68DB-9CC5-C6D7-A7A8-E54EDF0FF493}"/>
              </a:ext>
            </a:extLst>
          </p:cNvPr>
          <p:cNvSpPr/>
          <p:nvPr/>
        </p:nvSpPr>
        <p:spPr>
          <a:xfrm>
            <a:off x="1043168" y="2272798"/>
            <a:ext cx="7315544" cy="1357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ECC7148E-D091-772C-A2A0-06CF82B9486C}"/>
              </a:ext>
            </a:extLst>
          </p:cNvPr>
          <p:cNvSpPr txBox="1"/>
          <p:nvPr/>
        </p:nvSpPr>
        <p:spPr>
          <a:xfrm>
            <a:off x="1215711" y="2535142"/>
            <a:ext cx="6097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b="1" dirty="0"/>
              <a:t>Alene: </a:t>
            </a:r>
            <a:r>
              <a:rPr lang="da-DK" sz="1800" dirty="0"/>
              <a:t>Som opsamling på forløbet skal </a:t>
            </a:r>
            <a:r>
              <a:rPr lang="da-DK" dirty="0"/>
              <a:t>I</a:t>
            </a:r>
            <a:r>
              <a:rPr lang="da-DK" sz="1800" dirty="0"/>
              <a:t> nu lave en quiz om </a:t>
            </a:r>
            <a:r>
              <a:rPr lang="da-DK" dirty="0"/>
              <a:t>stroke</a:t>
            </a:r>
            <a:r>
              <a:rPr lang="da-DK" sz="1800" dirty="0"/>
              <a:t>.</a:t>
            </a:r>
          </a:p>
        </p:txBody>
      </p:sp>
      <p:pic>
        <p:nvPicPr>
          <p:cNvPr id="13" name="Graphic 8" descr="Dokument med massiv udfyldning">
            <a:extLst>
              <a:ext uri="{FF2B5EF4-FFF2-40B4-BE49-F238E27FC236}">
                <a16:creationId xmlns:a16="http://schemas.microsoft.com/office/drawing/2014/main" id="{3671A62D-A556-767F-554B-0CA39E1524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13123" y="2236192"/>
            <a:ext cx="474483" cy="443061"/>
          </a:xfrm>
          <a:prstGeom prst="rect">
            <a:avLst/>
          </a:prstGeom>
        </p:spPr>
      </p:pic>
      <p:sp>
        <p:nvSpPr>
          <p:cNvPr id="14" name="TextBox 10">
            <a:extLst>
              <a:ext uri="{FF2B5EF4-FFF2-40B4-BE49-F238E27FC236}">
                <a16:creationId xmlns:a16="http://schemas.microsoft.com/office/drawing/2014/main" id="{1435D857-2F41-9CC3-8802-26B072396628}"/>
              </a:ext>
            </a:extLst>
          </p:cNvPr>
          <p:cNvSpPr txBox="1"/>
          <p:nvPr/>
        </p:nvSpPr>
        <p:spPr>
          <a:xfrm>
            <a:off x="9187606" y="2272798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2000" b="1" noProof="0" dirty="0">
                <a:latin typeface="Helvetica"/>
              </a:rPr>
              <a:t>ELEVARK </a:t>
            </a:r>
            <a:endParaRPr lang="da-DK" sz="2000" noProof="0" dirty="0"/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AB814B9E-5625-8207-FE2F-4E5B110CDF84}"/>
              </a:ext>
            </a:extLst>
          </p:cNvPr>
          <p:cNvSpPr txBox="1"/>
          <p:nvPr/>
        </p:nvSpPr>
        <p:spPr>
          <a:xfrm>
            <a:off x="8778714" y="2689031"/>
            <a:ext cx="302543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600" noProof="0" dirty="0">
                <a:latin typeface="Helvetica" panose="020B0604020202020204" pitchFamily="34" charset="0"/>
                <a:cs typeface="Helvetica" panose="020B0604020202020204" pitchFamily="34" charset="0"/>
              </a:rPr>
              <a:t>QUIZ OM STROKE</a:t>
            </a: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8B1E463A-B1C8-1073-C178-BE6BE332FB1D}"/>
              </a:ext>
            </a:extLst>
          </p:cNvPr>
          <p:cNvSpPr txBox="1"/>
          <p:nvPr/>
        </p:nvSpPr>
        <p:spPr>
          <a:xfrm>
            <a:off x="1614667" y="847987"/>
            <a:ext cx="159751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AKTIVITET</a:t>
            </a:r>
          </a:p>
        </p:txBody>
      </p:sp>
    </p:spTree>
    <p:extLst>
      <p:ext uri="{BB962C8B-B14F-4D97-AF65-F5344CB8AC3E}">
        <p14:creationId xmlns:p14="http://schemas.microsoft.com/office/powerpoint/2010/main" val="3713598429"/>
      </p:ext>
    </p:extLst>
  </p:cSld>
  <p:clrMapOvr>
    <a:masterClrMapping/>
  </p:clrMapOvr>
</p:sld>
</file>

<file path=ppt/theme/theme1.xml><?xml version="1.0" encoding="utf-8"?>
<a:theme xmlns:a="http://schemas.openxmlformats.org/drawingml/2006/main" name="HHH_Hjertestop_Master">
  <a:themeElements>
    <a:clrScheme name="HHH">
      <a:dk1>
        <a:srgbClr val="222020"/>
      </a:dk1>
      <a:lt1>
        <a:srgbClr val="FFFFFF"/>
      </a:lt1>
      <a:dk2>
        <a:srgbClr val="222020"/>
      </a:dk2>
      <a:lt2>
        <a:srgbClr val="EBEBEB"/>
      </a:lt2>
      <a:accent1>
        <a:srgbClr val="EFFBC8"/>
      </a:accent1>
      <a:accent2>
        <a:srgbClr val="FF7E79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FF7E79"/>
      </a:hlink>
      <a:folHlink>
        <a:srgbClr val="FF7E79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HHH_Stroke_Master">
  <a:themeElements>
    <a:clrScheme name="HHH">
      <a:dk1>
        <a:srgbClr val="222020"/>
      </a:dk1>
      <a:lt1>
        <a:srgbClr val="FFFFFF"/>
      </a:lt1>
      <a:dk2>
        <a:srgbClr val="222020"/>
      </a:dk2>
      <a:lt2>
        <a:srgbClr val="EBEBEB"/>
      </a:lt2>
      <a:accent1>
        <a:srgbClr val="EFFBC8"/>
      </a:accent1>
      <a:accent2>
        <a:srgbClr val="FF7E79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FF7E79"/>
      </a:hlink>
      <a:folHlink>
        <a:srgbClr val="FF7E79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HHH_Stroke_Master">
  <a:themeElements>
    <a:clrScheme name="HHH">
      <a:dk1>
        <a:srgbClr val="222020"/>
      </a:dk1>
      <a:lt1>
        <a:srgbClr val="FFFFFF"/>
      </a:lt1>
      <a:dk2>
        <a:srgbClr val="222020"/>
      </a:dk2>
      <a:lt2>
        <a:srgbClr val="EBEBEB"/>
      </a:lt2>
      <a:accent1>
        <a:srgbClr val="EFFBC8"/>
      </a:accent1>
      <a:accent2>
        <a:srgbClr val="FF7E79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FF7E79"/>
      </a:hlink>
      <a:folHlink>
        <a:srgbClr val="FF7E79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HHH_Tom_Master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D96234D237F04BBEE5DBBBEF34F50C" ma:contentTypeVersion="14" ma:contentTypeDescription="Opret et nyt dokument." ma:contentTypeScope="" ma:versionID="093cfe57a9be6de3fdd957892dd360bf">
  <xsd:schema xmlns:xsd="http://www.w3.org/2001/XMLSchema" xmlns:xs="http://www.w3.org/2001/XMLSchema" xmlns:p="http://schemas.microsoft.com/office/2006/metadata/properties" xmlns:ns2="86e0130d-f5f6-47a6-8c90-8a8ffaaefeba" xmlns:ns3="029e9e5a-62a8-43de-a8a6-d008723657e9" targetNamespace="http://schemas.microsoft.com/office/2006/metadata/properties" ma:root="true" ma:fieldsID="c29be3805bee02dd4bfb4ad80f00296c" ns2:_="" ns3:_="">
    <xsd:import namespace="86e0130d-f5f6-47a6-8c90-8a8ffaaefeba"/>
    <xsd:import namespace="029e9e5a-62a8-43de-a8a6-d008723657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e0130d-f5f6-47a6-8c90-8a8ffaaefe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ledmærker" ma:readOnly="false" ma:fieldId="{5cf76f15-5ced-4ddc-b409-7134ff3c332f}" ma:taxonomyMulti="true" ma:sspId="93514909-8382-47f4-82b5-c483a11e7d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9e9e5a-62a8-43de-a8a6-d008723657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875dd5e-2dfe-4b02-9073-2c00de17b684}" ma:internalName="TaxCatchAll" ma:showField="CatchAllData" ma:web="029e9e5a-62a8-43de-a8a6-d008723657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29e9e5a-62a8-43de-a8a6-d008723657e9" xsi:nil="true"/>
    <lcf76f155ced4ddcb4097134ff3c332f xmlns="86e0130d-f5f6-47a6-8c90-8a8ffaaefeb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6A5DD9-3743-46C6-9508-3967F8A45230}">
  <ds:schemaRefs>
    <ds:schemaRef ds:uri="029e9e5a-62a8-43de-a8a6-d008723657e9"/>
    <ds:schemaRef ds:uri="86e0130d-f5f6-47a6-8c90-8a8ffaaefeb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AD5B679-57BA-48FC-AA96-5B3B58CD929A}">
  <ds:schemaRefs>
    <ds:schemaRef ds:uri="029e9e5a-62a8-43de-a8a6-d008723657e9"/>
    <ds:schemaRef ds:uri="86e0130d-f5f6-47a6-8c90-8a8ffaaefeba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236B268-2E03-4860-AF37-C506816185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</TotalTime>
  <Words>950</Words>
  <Application>Microsoft Office PowerPoint</Application>
  <PresentationFormat>Widescreen</PresentationFormat>
  <Paragraphs>113</Paragraphs>
  <Slides>9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9</vt:i4>
      </vt:variant>
    </vt:vector>
  </HeadingPairs>
  <TitlesOfParts>
    <vt:vector size="19" baseType="lpstr">
      <vt:lpstr>Helvetica</vt:lpstr>
      <vt:lpstr>Arial,Sans-Serif</vt:lpstr>
      <vt:lpstr>Obvia Expanded</vt:lpstr>
      <vt:lpstr>Arial</vt:lpstr>
      <vt:lpstr>Calibri</vt:lpstr>
      <vt:lpstr>Aptos</vt:lpstr>
      <vt:lpstr>HHH_Hjertestop_Master</vt:lpstr>
      <vt:lpstr>HHH_Stroke_Master</vt:lpstr>
      <vt:lpstr>1_HHH_Stroke_Master</vt:lpstr>
      <vt:lpstr>HHH_Tom_Master</vt:lpstr>
      <vt:lpstr>FØRSTEHJÆLP VED Stroke  BONUSAKTIVITETER</vt:lpstr>
      <vt:lpstr>AKTIVITET</vt:lpstr>
      <vt:lpstr>FORKLAR HVOR DU ER</vt:lpstr>
      <vt:lpstr>AKTIVITET</vt:lpstr>
      <vt:lpstr>PowerPoint-præsentation</vt:lpstr>
      <vt:lpstr>PowerPoint-præsentation</vt:lpstr>
      <vt:lpstr>AKTIVITET</vt:lpstr>
      <vt:lpstr>DIGITALE ORDSKYER</vt:lpstr>
      <vt:lpstr>QUIZ OM STROKE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Maria Jacobsen</dc:creator>
  <cp:lastModifiedBy>Celine Ankjær Jeppesen</cp:lastModifiedBy>
  <cp:revision>164</cp:revision>
  <dcterms:created xsi:type="dcterms:W3CDTF">2024-04-08T09:09:07Z</dcterms:created>
  <dcterms:modified xsi:type="dcterms:W3CDTF">2025-05-15T08:36:10Z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0x010100BED96234D237F04BBEE5DBBBEF34F50C</vt:lpwstr>
  </property>
  <property fmtid="{D5CDD505-2E9C-101B-9397-08002B2CF9AE}" pid="3" name="MediaServiceImageTags">
    <vt:lpwstr/>
  </property>
</Properties>
</file>