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A1_6101510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70" r:id="rId5"/>
    <p:sldMasterId id="2147483679" r:id="rId6"/>
    <p:sldMasterId id="2147483674" r:id="rId7"/>
  </p:sldMasterIdLst>
  <p:notesMasterIdLst>
    <p:notesMasterId r:id="rId16"/>
  </p:notesMasterIdLst>
  <p:sldIdLst>
    <p:sldId id="261" r:id="rId8"/>
    <p:sldId id="458" r:id="rId9"/>
    <p:sldId id="487" r:id="rId10"/>
    <p:sldId id="288" r:id="rId11"/>
    <p:sldId id="486" r:id="rId12"/>
    <p:sldId id="298" r:id="rId13"/>
    <p:sldId id="299" r:id="rId14"/>
    <p:sldId id="417" r:id="rId15"/>
  </p:sldIdLst>
  <p:sldSz cx="12192000" cy="6858000"/>
  <p:notesSz cx="6858000" cy="9144000"/>
  <p:embeddedFontLst>
    <p:embeddedFont>
      <p:font typeface="Helvetica" panose="020B060402020202020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1663C-D270-895D-8FA0-D053807B7BA6}" name="Celine Ankjær Jeppesen" initials="CA" userId="S::Celine@genoplivning.dk::d1cb0c86-be62-46c5-b167-e90933f71c53" providerId="AD"/>
  <p188:author id="{B87E21F1-8E31-5707-2923-3598736D1778}" name="Pia Maria Lie" initials="PL" userId="S::pml_piamarialie.dk#ext#@genoplivningdk.onmicrosoft.com::6d714648-4122-428d-830c-a22f7d49ec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0B0B0"/>
    <a:srgbClr val="BCBCBC"/>
    <a:srgbClr val="EFFBC8"/>
    <a:srgbClr val="FF7E79"/>
    <a:srgbClr val="EBEBEB"/>
    <a:srgbClr val="22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80503-06F9-44E1-96B4-D74DDD2B2DCF}" v="3" dt="2025-05-21T10:10:08.55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30" autoAdjust="0"/>
  </p:normalViewPr>
  <p:slideViewPr>
    <p:cSldViewPr snapToGrid="0">
      <p:cViewPr varScale="1">
        <p:scale>
          <a:sx n="89" d="100"/>
          <a:sy n="89" d="100"/>
        </p:scale>
        <p:origin x="13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e Ankjær Jeppesen" userId="d1cb0c86-be62-46c5-b167-e90933f71c53" providerId="ADAL" clId="{7E280503-06F9-44E1-96B4-D74DDD2B2DCF}"/>
    <pc:docChg chg="custSel addSld delSld modSld">
      <pc:chgData name="Celine Ankjær Jeppesen" userId="d1cb0c86-be62-46c5-b167-e90933f71c53" providerId="ADAL" clId="{7E280503-06F9-44E1-96B4-D74DDD2B2DCF}" dt="2025-05-21T10:10:12.962" v="8" actId="2696"/>
      <pc:docMkLst>
        <pc:docMk/>
      </pc:docMkLst>
      <pc:sldChg chg="del">
        <pc:chgData name="Celine Ankjær Jeppesen" userId="d1cb0c86-be62-46c5-b167-e90933f71c53" providerId="ADAL" clId="{7E280503-06F9-44E1-96B4-D74DDD2B2DCF}" dt="2025-05-15T08:54:30.195" v="0" actId="47"/>
        <pc:sldMkLst>
          <pc:docMk/>
          <pc:sldMk cId="997121326" sldId="256"/>
        </pc:sldMkLst>
      </pc:sldChg>
      <pc:sldChg chg="addSp delSp modSp mod">
        <pc:chgData name="Celine Ankjær Jeppesen" userId="d1cb0c86-be62-46c5-b167-e90933f71c53" providerId="ADAL" clId="{7E280503-06F9-44E1-96B4-D74DDD2B2DCF}" dt="2025-05-15T08:55:12.434" v="6" actId="478"/>
        <pc:sldMkLst>
          <pc:docMk/>
          <pc:sldMk cId="1962427804" sldId="261"/>
        </pc:sldMkLst>
      </pc:sldChg>
      <pc:sldChg chg="del">
        <pc:chgData name="Celine Ankjær Jeppesen" userId="d1cb0c86-be62-46c5-b167-e90933f71c53" providerId="ADAL" clId="{7E280503-06F9-44E1-96B4-D74DDD2B2DCF}" dt="2025-05-15T08:54:30.195" v="0" actId="47"/>
        <pc:sldMkLst>
          <pc:docMk/>
          <pc:sldMk cId="1548735599" sldId="272"/>
        </pc:sldMkLst>
      </pc:sldChg>
      <pc:sldChg chg="del">
        <pc:chgData name="Celine Ankjær Jeppesen" userId="d1cb0c86-be62-46c5-b167-e90933f71c53" providerId="ADAL" clId="{7E280503-06F9-44E1-96B4-D74DDD2B2DCF}" dt="2025-05-15T08:54:30.195" v="0" actId="47"/>
        <pc:sldMkLst>
          <pc:docMk/>
          <pc:sldMk cId="1996372536" sldId="274"/>
        </pc:sldMkLst>
      </pc:sldChg>
      <pc:sldChg chg="del">
        <pc:chgData name="Celine Ankjær Jeppesen" userId="d1cb0c86-be62-46c5-b167-e90933f71c53" providerId="ADAL" clId="{7E280503-06F9-44E1-96B4-D74DDD2B2DCF}" dt="2025-05-15T08:54:30.195" v="0" actId="47"/>
        <pc:sldMkLst>
          <pc:docMk/>
          <pc:sldMk cId="2230256086" sldId="275"/>
        </pc:sldMkLst>
      </pc:sldChg>
      <pc:sldChg chg="del">
        <pc:chgData name="Celine Ankjær Jeppesen" userId="d1cb0c86-be62-46c5-b167-e90933f71c53" providerId="ADAL" clId="{7E280503-06F9-44E1-96B4-D74DDD2B2DCF}" dt="2025-05-15T08:54:30.195" v="0" actId="47"/>
        <pc:sldMkLst>
          <pc:docMk/>
          <pc:sldMk cId="3578055575" sldId="300"/>
        </pc:sldMkLst>
      </pc:sldChg>
      <pc:sldChg chg="del">
        <pc:chgData name="Celine Ankjær Jeppesen" userId="d1cb0c86-be62-46c5-b167-e90933f71c53" providerId="ADAL" clId="{7E280503-06F9-44E1-96B4-D74DDD2B2DCF}" dt="2025-05-15T08:54:30.195" v="0" actId="47"/>
        <pc:sldMkLst>
          <pc:docMk/>
          <pc:sldMk cId="2238695209" sldId="310"/>
        </pc:sldMkLst>
      </pc:sldChg>
      <pc:sldChg chg="del">
        <pc:chgData name="Celine Ankjær Jeppesen" userId="d1cb0c86-be62-46c5-b167-e90933f71c53" providerId="ADAL" clId="{7E280503-06F9-44E1-96B4-D74DDD2B2DCF}" dt="2025-05-15T08:54:30.195" v="0" actId="47"/>
        <pc:sldMkLst>
          <pc:docMk/>
          <pc:sldMk cId="2087042416" sldId="342"/>
        </pc:sldMkLst>
      </pc:sldChg>
      <pc:sldChg chg="del">
        <pc:chgData name="Celine Ankjær Jeppesen" userId="d1cb0c86-be62-46c5-b167-e90933f71c53" providerId="ADAL" clId="{7E280503-06F9-44E1-96B4-D74DDD2B2DCF}" dt="2025-05-15T08:54:30.195" v="0" actId="47"/>
        <pc:sldMkLst>
          <pc:docMk/>
          <pc:sldMk cId="890683431" sldId="345"/>
        </pc:sldMkLst>
      </pc:sldChg>
      <pc:sldChg chg="del">
        <pc:chgData name="Celine Ankjær Jeppesen" userId="d1cb0c86-be62-46c5-b167-e90933f71c53" providerId="ADAL" clId="{7E280503-06F9-44E1-96B4-D74DDD2B2DCF}" dt="2025-05-15T08:54:30.195" v="0" actId="47"/>
        <pc:sldMkLst>
          <pc:docMk/>
          <pc:sldMk cId="1151930791" sldId="371"/>
        </pc:sldMkLst>
      </pc:sldChg>
      <pc:sldChg chg="del">
        <pc:chgData name="Celine Ankjær Jeppesen" userId="d1cb0c86-be62-46c5-b167-e90933f71c53" providerId="ADAL" clId="{7E280503-06F9-44E1-96B4-D74DDD2B2DCF}" dt="2025-05-21T10:10:12.962" v="8" actId="2696"/>
        <pc:sldMkLst>
          <pc:docMk/>
          <pc:sldMk cId="2769728985" sldId="439"/>
        </pc:sldMkLst>
      </pc:sldChg>
      <pc:sldChg chg="del">
        <pc:chgData name="Celine Ankjær Jeppesen" userId="d1cb0c86-be62-46c5-b167-e90933f71c53" providerId="ADAL" clId="{7E280503-06F9-44E1-96B4-D74DDD2B2DCF}" dt="2025-05-15T08:54:30.195" v="0" actId="47"/>
        <pc:sldMkLst>
          <pc:docMk/>
          <pc:sldMk cId="541174136" sldId="455"/>
        </pc:sldMkLst>
      </pc:sldChg>
      <pc:sldChg chg="del">
        <pc:chgData name="Celine Ankjær Jeppesen" userId="d1cb0c86-be62-46c5-b167-e90933f71c53" providerId="ADAL" clId="{7E280503-06F9-44E1-96B4-D74DDD2B2DCF}" dt="2025-05-15T08:54:30.195" v="0" actId="47"/>
        <pc:sldMkLst>
          <pc:docMk/>
          <pc:sldMk cId="1908876442" sldId="465"/>
        </pc:sldMkLst>
      </pc:sldChg>
      <pc:sldChg chg="del">
        <pc:chgData name="Celine Ankjær Jeppesen" userId="d1cb0c86-be62-46c5-b167-e90933f71c53" providerId="ADAL" clId="{7E280503-06F9-44E1-96B4-D74DDD2B2DCF}" dt="2025-05-15T08:54:30.195" v="0" actId="47"/>
        <pc:sldMkLst>
          <pc:docMk/>
          <pc:sldMk cId="3234077917" sldId="466"/>
        </pc:sldMkLst>
      </pc:sldChg>
      <pc:sldChg chg="del">
        <pc:chgData name="Celine Ankjær Jeppesen" userId="d1cb0c86-be62-46c5-b167-e90933f71c53" providerId="ADAL" clId="{7E280503-06F9-44E1-96B4-D74DDD2B2DCF}" dt="2025-05-15T08:54:30.195" v="0" actId="47"/>
        <pc:sldMkLst>
          <pc:docMk/>
          <pc:sldMk cId="3536408174" sldId="467"/>
        </pc:sldMkLst>
      </pc:sldChg>
      <pc:sldChg chg="del">
        <pc:chgData name="Celine Ankjær Jeppesen" userId="d1cb0c86-be62-46c5-b167-e90933f71c53" providerId="ADAL" clId="{7E280503-06F9-44E1-96B4-D74DDD2B2DCF}" dt="2025-05-15T08:54:30.195" v="0" actId="47"/>
        <pc:sldMkLst>
          <pc:docMk/>
          <pc:sldMk cId="2121323061" sldId="468"/>
        </pc:sldMkLst>
      </pc:sldChg>
      <pc:sldChg chg="del">
        <pc:chgData name="Celine Ankjær Jeppesen" userId="d1cb0c86-be62-46c5-b167-e90933f71c53" providerId="ADAL" clId="{7E280503-06F9-44E1-96B4-D74DDD2B2DCF}" dt="2025-05-15T08:54:30.195" v="0" actId="47"/>
        <pc:sldMkLst>
          <pc:docMk/>
          <pc:sldMk cId="4189213992" sldId="470"/>
        </pc:sldMkLst>
      </pc:sldChg>
      <pc:sldChg chg="del">
        <pc:chgData name="Celine Ankjær Jeppesen" userId="d1cb0c86-be62-46c5-b167-e90933f71c53" providerId="ADAL" clId="{7E280503-06F9-44E1-96B4-D74DDD2B2DCF}" dt="2025-05-15T08:54:30.195" v="0" actId="47"/>
        <pc:sldMkLst>
          <pc:docMk/>
          <pc:sldMk cId="2483573016" sldId="471"/>
        </pc:sldMkLst>
      </pc:sldChg>
      <pc:sldChg chg="del">
        <pc:chgData name="Celine Ankjær Jeppesen" userId="d1cb0c86-be62-46c5-b167-e90933f71c53" providerId="ADAL" clId="{7E280503-06F9-44E1-96B4-D74DDD2B2DCF}" dt="2025-05-15T08:54:30.195" v="0" actId="47"/>
        <pc:sldMkLst>
          <pc:docMk/>
          <pc:sldMk cId="1035073239" sldId="473"/>
        </pc:sldMkLst>
      </pc:sldChg>
      <pc:sldChg chg="del">
        <pc:chgData name="Celine Ankjær Jeppesen" userId="d1cb0c86-be62-46c5-b167-e90933f71c53" providerId="ADAL" clId="{7E280503-06F9-44E1-96B4-D74DDD2B2DCF}" dt="2025-05-15T08:54:30.195" v="0" actId="47"/>
        <pc:sldMkLst>
          <pc:docMk/>
          <pc:sldMk cId="105484763" sldId="474"/>
        </pc:sldMkLst>
      </pc:sldChg>
      <pc:sldChg chg="del">
        <pc:chgData name="Celine Ankjær Jeppesen" userId="d1cb0c86-be62-46c5-b167-e90933f71c53" providerId="ADAL" clId="{7E280503-06F9-44E1-96B4-D74DDD2B2DCF}" dt="2025-05-15T08:54:30.195" v="0" actId="47"/>
        <pc:sldMkLst>
          <pc:docMk/>
          <pc:sldMk cId="3005380571" sldId="475"/>
        </pc:sldMkLst>
      </pc:sldChg>
      <pc:sldChg chg="del">
        <pc:chgData name="Celine Ankjær Jeppesen" userId="d1cb0c86-be62-46c5-b167-e90933f71c53" providerId="ADAL" clId="{7E280503-06F9-44E1-96B4-D74DDD2B2DCF}" dt="2025-05-15T08:54:30.195" v="0" actId="47"/>
        <pc:sldMkLst>
          <pc:docMk/>
          <pc:sldMk cId="2855151222" sldId="476"/>
        </pc:sldMkLst>
      </pc:sldChg>
      <pc:sldChg chg="del">
        <pc:chgData name="Celine Ankjær Jeppesen" userId="d1cb0c86-be62-46c5-b167-e90933f71c53" providerId="ADAL" clId="{7E280503-06F9-44E1-96B4-D74DDD2B2DCF}" dt="2025-05-15T08:54:30.195" v="0" actId="47"/>
        <pc:sldMkLst>
          <pc:docMk/>
          <pc:sldMk cId="976054069" sldId="477"/>
        </pc:sldMkLst>
      </pc:sldChg>
      <pc:sldChg chg="del">
        <pc:chgData name="Celine Ankjær Jeppesen" userId="d1cb0c86-be62-46c5-b167-e90933f71c53" providerId="ADAL" clId="{7E280503-06F9-44E1-96B4-D74DDD2B2DCF}" dt="2025-05-15T08:54:30.195" v="0" actId="47"/>
        <pc:sldMkLst>
          <pc:docMk/>
          <pc:sldMk cId="1269433236" sldId="478"/>
        </pc:sldMkLst>
      </pc:sldChg>
      <pc:sldChg chg="del">
        <pc:chgData name="Celine Ankjær Jeppesen" userId="d1cb0c86-be62-46c5-b167-e90933f71c53" providerId="ADAL" clId="{7E280503-06F9-44E1-96B4-D74DDD2B2DCF}" dt="2025-05-15T08:54:30.195" v="0" actId="47"/>
        <pc:sldMkLst>
          <pc:docMk/>
          <pc:sldMk cId="519211875" sldId="480"/>
        </pc:sldMkLst>
      </pc:sldChg>
      <pc:sldChg chg="del">
        <pc:chgData name="Celine Ankjær Jeppesen" userId="d1cb0c86-be62-46c5-b167-e90933f71c53" providerId="ADAL" clId="{7E280503-06F9-44E1-96B4-D74DDD2B2DCF}" dt="2025-05-15T08:54:30.195" v="0" actId="47"/>
        <pc:sldMkLst>
          <pc:docMk/>
          <pc:sldMk cId="3363876099" sldId="483"/>
        </pc:sldMkLst>
      </pc:sldChg>
      <pc:sldChg chg="del">
        <pc:chgData name="Celine Ankjær Jeppesen" userId="d1cb0c86-be62-46c5-b167-e90933f71c53" providerId="ADAL" clId="{7E280503-06F9-44E1-96B4-D74DDD2B2DCF}" dt="2025-05-15T08:54:30.195" v="0" actId="47"/>
        <pc:sldMkLst>
          <pc:docMk/>
          <pc:sldMk cId="180497653" sldId="484"/>
        </pc:sldMkLst>
      </pc:sldChg>
      <pc:sldChg chg="add">
        <pc:chgData name="Celine Ankjær Jeppesen" userId="d1cb0c86-be62-46c5-b167-e90933f71c53" providerId="ADAL" clId="{7E280503-06F9-44E1-96B4-D74DDD2B2DCF}" dt="2025-05-21T10:10:08.551" v="7"/>
        <pc:sldMkLst>
          <pc:docMk/>
          <pc:sldMk cId="2763450942" sldId="487"/>
        </pc:sldMkLst>
      </pc:sldChg>
      <pc:sldChg chg="del">
        <pc:chgData name="Celine Ankjær Jeppesen" userId="d1cb0c86-be62-46c5-b167-e90933f71c53" providerId="ADAL" clId="{7E280503-06F9-44E1-96B4-D74DDD2B2DCF}" dt="2025-05-15T08:54:30.195" v="0" actId="47"/>
        <pc:sldMkLst>
          <pc:docMk/>
          <pc:sldMk cId="3921340320" sldId="487"/>
        </pc:sldMkLst>
      </pc:sldChg>
      <pc:sldChg chg="del">
        <pc:chgData name="Celine Ankjær Jeppesen" userId="d1cb0c86-be62-46c5-b167-e90933f71c53" providerId="ADAL" clId="{7E280503-06F9-44E1-96B4-D74DDD2B2DCF}" dt="2025-05-15T08:54:30.195" v="0" actId="47"/>
        <pc:sldMkLst>
          <pc:docMk/>
          <pc:sldMk cId="557696734" sldId="488"/>
        </pc:sldMkLst>
      </pc:sldChg>
      <pc:sldChg chg="del">
        <pc:chgData name="Celine Ankjær Jeppesen" userId="d1cb0c86-be62-46c5-b167-e90933f71c53" providerId="ADAL" clId="{7E280503-06F9-44E1-96B4-D74DDD2B2DCF}" dt="2025-05-15T08:54:30.195" v="0" actId="47"/>
        <pc:sldMkLst>
          <pc:docMk/>
          <pc:sldMk cId="2219608562" sldId="489"/>
        </pc:sldMkLst>
      </pc:sldChg>
      <pc:sldChg chg="del">
        <pc:chgData name="Celine Ankjær Jeppesen" userId="d1cb0c86-be62-46c5-b167-e90933f71c53" providerId="ADAL" clId="{7E280503-06F9-44E1-96B4-D74DDD2B2DCF}" dt="2025-05-15T08:54:30.195" v="0" actId="47"/>
        <pc:sldMkLst>
          <pc:docMk/>
          <pc:sldMk cId="3969174951" sldId="490"/>
        </pc:sldMkLst>
      </pc:sldChg>
      <pc:sldChg chg="del">
        <pc:chgData name="Celine Ankjær Jeppesen" userId="d1cb0c86-be62-46c5-b167-e90933f71c53" providerId="ADAL" clId="{7E280503-06F9-44E1-96B4-D74DDD2B2DCF}" dt="2025-05-15T08:54:30.195" v="0" actId="47"/>
        <pc:sldMkLst>
          <pc:docMk/>
          <pc:sldMk cId="2176165570" sldId="491"/>
        </pc:sldMkLst>
      </pc:sldChg>
      <pc:sldChg chg="del">
        <pc:chgData name="Celine Ankjær Jeppesen" userId="d1cb0c86-be62-46c5-b167-e90933f71c53" providerId="ADAL" clId="{7E280503-06F9-44E1-96B4-D74DDD2B2DCF}" dt="2025-05-15T08:54:30.195" v="0" actId="47"/>
        <pc:sldMkLst>
          <pc:docMk/>
          <pc:sldMk cId="1353384791" sldId="492"/>
        </pc:sldMkLst>
      </pc:sldChg>
    </pc:docChg>
  </pc:docChgLst>
</pc:chgInfo>
</file>

<file path=ppt/comments/modernComment_1A1_61015105.xml><?xml version="1.0" encoding="utf-8"?>
<p188:cmLst xmlns:a="http://schemas.openxmlformats.org/drawingml/2006/main" xmlns:r="http://schemas.openxmlformats.org/officeDocument/2006/relationships" xmlns:p188="http://schemas.microsoft.com/office/powerpoint/2018/8/main">
  <p188:cm id="{3383D3F7-2AEA-4772-9909-98F9E57346EE}" authorId="{B87E21F1-8E31-5707-2923-3598736D1778}" created="2025-04-10T12:07:48.663">
    <ac:deMkLst xmlns:ac="http://schemas.microsoft.com/office/drawing/2013/main/command">
      <pc:docMk xmlns:pc="http://schemas.microsoft.com/office/powerpoint/2013/main/command"/>
      <pc:sldMk xmlns:pc="http://schemas.microsoft.com/office/powerpoint/2013/main/command" cId="1627476229" sldId="417"/>
      <ac:spMk id="8" creationId="{43188C87-B72F-48BC-2D5B-E250A5766F6A}"/>
    </ac:deMkLst>
    <p188:txBody>
      <a:bodyPr/>
      <a:lstStyle/>
      <a:p>
        <a:r>
          <a:rPr lang="en-US"/>
          <a:t>EKSTRA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022C4-2977-B14C-9D23-B8F528C50E17}" type="datetimeFigureOut">
              <a:rPr lang="da-DK" smtClean="0"/>
              <a:t>21-05-2025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2175B-0167-B340-A3BF-614878EE910E}" type="slidenum">
              <a:rPr lang="da-DK" smtClean="0"/>
              <a:t>‹nr.›</a:t>
            </a:fld>
            <a:endParaRPr lang="da-DK"/>
          </a:p>
        </p:txBody>
      </p:sp>
    </p:spTree>
    <p:extLst>
      <p:ext uri="{BB962C8B-B14F-4D97-AF65-F5344CB8AC3E}">
        <p14:creationId xmlns:p14="http://schemas.microsoft.com/office/powerpoint/2010/main" val="49767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edevarestyrelsen.dk/kost-og-foedevarer/alt-om-mad/de-officielle-kostraad/kostraad-til-di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Baggrundsviden</a:t>
            </a:r>
          </a:p>
          <a:p>
            <a:r>
              <a:rPr lang="en-US">
                <a:latin typeface="Calibri"/>
                <a:ea typeface="Calibri"/>
                <a:cs typeface="Calibri"/>
              </a:rPr>
              <a:t>I </a:t>
            </a:r>
            <a:r>
              <a:rPr lang="en-US" err="1">
                <a:latin typeface="Calibri"/>
                <a:ea typeface="Calibri"/>
                <a:cs typeface="Calibri"/>
              </a:rPr>
              <a:t>filmen</a:t>
            </a:r>
            <a:r>
              <a:rPr lang="en-US">
                <a:latin typeface="Calibri"/>
                <a:ea typeface="Calibri"/>
                <a:cs typeface="Calibri"/>
              </a:rPr>
              <a:t> </a:t>
            </a:r>
            <a:r>
              <a:rPr lang="en-US" err="1">
                <a:latin typeface="Calibri"/>
                <a:ea typeface="Calibri"/>
                <a:cs typeface="Calibri"/>
              </a:rPr>
              <a:t>får</a:t>
            </a:r>
            <a:r>
              <a:rPr lang="en-US">
                <a:latin typeface="Calibri"/>
                <a:ea typeface="Calibri"/>
                <a:cs typeface="Calibri"/>
              </a:rPr>
              <a:t> </a:t>
            </a:r>
            <a:r>
              <a:rPr lang="en-US" err="1">
                <a:latin typeface="Calibri"/>
                <a:ea typeface="Calibri"/>
                <a:cs typeface="Calibri"/>
              </a:rPr>
              <a:t>eleverne</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faglig</a:t>
            </a:r>
            <a:r>
              <a:rPr lang="en-US">
                <a:latin typeface="Calibri"/>
                <a:ea typeface="Calibri"/>
                <a:cs typeface="Calibri"/>
              </a:rPr>
              <a:t> </a:t>
            </a:r>
            <a:r>
              <a:rPr lang="en-US" err="1">
                <a:latin typeface="Calibri"/>
                <a:ea typeface="Calibri"/>
                <a:cs typeface="Calibri"/>
              </a:rPr>
              <a:t>introduktion</a:t>
            </a:r>
            <a:r>
              <a:rPr lang="en-US">
                <a:latin typeface="Calibri"/>
                <a:ea typeface="Calibri"/>
                <a:cs typeface="Calibri"/>
              </a:rPr>
              <a:t> </a:t>
            </a:r>
            <a:r>
              <a:rPr lang="en-US" err="1">
                <a:latin typeface="Calibri"/>
                <a:ea typeface="Calibri"/>
                <a:cs typeface="Calibri"/>
              </a:rPr>
              <a:t>til</a:t>
            </a:r>
            <a:r>
              <a:rPr lang="en-US">
                <a:latin typeface="Calibri"/>
                <a:ea typeface="Calibri"/>
                <a:cs typeface="Calibri"/>
              </a:rPr>
              <a:t>, </a:t>
            </a:r>
            <a:r>
              <a:rPr lang="en-US" err="1">
                <a:latin typeface="Calibri"/>
                <a:ea typeface="Calibri"/>
                <a:cs typeface="Calibri"/>
              </a:rPr>
              <a:t>hvad</a:t>
            </a:r>
            <a:r>
              <a:rPr lang="en-US">
                <a:latin typeface="Calibri"/>
                <a:ea typeface="Calibri"/>
                <a:cs typeface="Calibri"/>
              </a:rPr>
              <a:t> stroke er.</a:t>
            </a:r>
          </a:p>
        </p:txBody>
      </p:sp>
      <p:sp>
        <p:nvSpPr>
          <p:cNvPr id="4" name="Slide Number Placeholder 3"/>
          <p:cNvSpPr>
            <a:spLocks noGrp="1"/>
          </p:cNvSpPr>
          <p:nvPr>
            <p:ph type="sldNum" sz="quarter" idx="5"/>
          </p:nvPr>
        </p:nvSpPr>
        <p:spPr/>
        <p:txBody>
          <a:bodyPr/>
          <a:lstStyle/>
          <a:p>
            <a:fld id="{C3F2175B-0167-B340-A3BF-614878EE910E}" type="slidenum">
              <a:rPr lang="da-DK" smtClean="0"/>
              <a:t>3</a:t>
            </a:fld>
            <a:endParaRPr lang="da-DK"/>
          </a:p>
        </p:txBody>
      </p:sp>
    </p:spTree>
    <p:extLst>
      <p:ext uri="{BB962C8B-B14F-4D97-AF65-F5344CB8AC3E}">
        <p14:creationId xmlns:p14="http://schemas.microsoft.com/office/powerpoint/2010/main" val="267640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Baggrundsviden</a:t>
            </a:r>
            <a:endParaRPr lang="en-US" dirty="0"/>
          </a:p>
          <a:p>
            <a:endParaRPr lang="da-DK" dirty="0"/>
          </a:p>
          <a:p>
            <a:r>
              <a:rPr lang="da-DK" dirty="0"/>
              <a:t>Forklar eleverne, hvordan de kan vurdere, om en person har fået et stroke ved hjælp af de tre tegn på stroke’, ‘Stræk’, ‘Snak’ og ‘Smil’.</a:t>
            </a:r>
            <a:endParaRPr lang="en-US" dirty="0"/>
          </a:p>
          <a:p>
            <a:endParaRPr lang="da-DK" dirty="0"/>
          </a:p>
          <a:p>
            <a:r>
              <a:rPr lang="da-DK" dirty="0"/>
              <a:t>Stræk handler om, at personens bevægelser er forkerte.</a:t>
            </a:r>
          </a:p>
          <a:p>
            <a:r>
              <a:rPr lang="da-DK" dirty="0"/>
              <a:t>Snak handler om personens tale - fx kan det være svært at forstå, hvad personen siger.</a:t>
            </a:r>
          </a:p>
          <a:p>
            <a:r>
              <a:rPr lang="da-DK" dirty="0"/>
              <a:t>Smil handler om, at finde ud af, om der er en delvis lammelse i ansigtet.</a:t>
            </a:r>
          </a:p>
          <a:p>
            <a:br>
              <a:rPr lang="da-DK" b="0" dirty="0">
                <a:effectLst/>
                <a:cs typeface="+mn-lt"/>
              </a:rPr>
            </a:br>
            <a:endParaRPr lang="da-DK"/>
          </a:p>
        </p:txBody>
      </p:sp>
      <p:sp>
        <p:nvSpPr>
          <p:cNvPr id="4" name="Pladsholder til slidenummer 3"/>
          <p:cNvSpPr>
            <a:spLocks noGrp="1"/>
          </p:cNvSpPr>
          <p:nvPr>
            <p:ph type="sldNum" sz="quarter" idx="5"/>
          </p:nvPr>
        </p:nvSpPr>
        <p:spPr/>
        <p:txBody>
          <a:bodyPr/>
          <a:lstStyle/>
          <a:p>
            <a:fld id="{C3F2175B-0167-B340-A3BF-614878EE910E}" type="slidenum">
              <a:rPr lang="da-DK" smtClean="0"/>
              <a:t>4</a:t>
            </a:fld>
            <a:endParaRPr lang="da-DK"/>
          </a:p>
        </p:txBody>
      </p:sp>
    </p:spTree>
    <p:extLst>
      <p:ext uri="{BB962C8B-B14F-4D97-AF65-F5344CB8AC3E}">
        <p14:creationId xmlns:p14="http://schemas.microsoft.com/office/powerpoint/2010/main" val="254432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Arial"/>
            </a:pPr>
            <a:endParaRPr lang="en-US" dirty="0"/>
          </a:p>
        </p:txBody>
      </p:sp>
      <p:sp>
        <p:nvSpPr>
          <p:cNvPr id="4" name="Slide Number Placeholder 3"/>
          <p:cNvSpPr>
            <a:spLocks noGrp="1"/>
          </p:cNvSpPr>
          <p:nvPr>
            <p:ph type="sldNum" sz="quarter" idx="5"/>
          </p:nvPr>
        </p:nvSpPr>
        <p:spPr/>
        <p:txBody>
          <a:bodyPr/>
          <a:lstStyle/>
          <a:p>
            <a:fld id="{C3F2175B-0167-B340-A3BF-614878EE910E}" type="slidenum">
              <a:rPr lang="da-DK" smtClean="0"/>
              <a:t>5</a:t>
            </a:fld>
            <a:endParaRPr lang="da-DK"/>
          </a:p>
        </p:txBody>
      </p:sp>
    </p:spTree>
    <p:extLst>
      <p:ext uri="{BB962C8B-B14F-4D97-AF65-F5344CB8AC3E}">
        <p14:creationId xmlns:p14="http://schemas.microsoft.com/office/powerpoint/2010/main" val="1614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0"/>
              </a:spcBef>
              <a:spcAft>
                <a:spcPts val="800"/>
              </a:spcAft>
            </a:pPr>
            <a:r>
              <a:rPr lang="da-DK" sz="1800" b="0" i="0" u="none" strike="noStrike">
                <a:solidFill>
                  <a:srgbClr val="000000"/>
                </a:solidFill>
                <a:effectLst/>
                <a:latin typeface="Arial" panose="020B0604020202020204" pitchFamily="34" charset="0"/>
              </a:rPr>
              <a:t>Akut hjertestop kan undgås, hvis man lever sundt med regelmæssig fysisk træning, sund mad og undgår rygning og overvægt.</a:t>
            </a:r>
            <a:endParaRPr lang="da-DK" b="0">
              <a:effectLst/>
            </a:endParaRPr>
          </a:p>
          <a:p>
            <a:pPr rtl="0">
              <a:spcBef>
                <a:spcPts val="0"/>
              </a:spcBef>
              <a:spcAft>
                <a:spcPts val="0"/>
              </a:spcAft>
            </a:pPr>
            <a:r>
              <a:rPr lang="da-DK" sz="1800" b="0" i="0" u="none" strike="noStrike">
                <a:solidFill>
                  <a:srgbClr val="332E2E"/>
                </a:solidFill>
                <a:effectLst/>
                <a:latin typeface="Arial" panose="020B0604020202020204" pitchFamily="34" charset="0"/>
              </a:rPr>
              <a:t>Man kan nedsætte sin risiko for et stroke ved at have en sund livsstil, dvs. en livsstil med regelmæssig fysisk aktivitet, ingen rygning, nedsat alkoholindtag og sund kost kan være med til at forebygge en blødning eller blodprop i hjernen.</a:t>
            </a:r>
            <a:endParaRPr lang="da-DK" b="0">
              <a:effectLst/>
            </a:endParaRPr>
          </a:p>
          <a:p>
            <a:pPr rtl="0">
              <a:spcBef>
                <a:spcPts val="0"/>
              </a:spcBef>
              <a:spcAft>
                <a:spcPts val="0"/>
              </a:spcAft>
            </a:pPr>
            <a:r>
              <a:rPr lang="da-DK" sz="1800" b="0" i="0" u="none" strike="noStrike">
                <a:solidFill>
                  <a:srgbClr val="332E2E"/>
                </a:solidFill>
                <a:effectLst/>
                <a:latin typeface="Arial" panose="020B0604020202020204" pitchFamily="34" charset="0"/>
              </a:rPr>
              <a:t>Læs om sund kost i </a:t>
            </a:r>
            <a:r>
              <a:rPr lang="da-DK" sz="1800" b="0" i="0" u="sng" strike="noStrike">
                <a:solidFill>
                  <a:srgbClr val="1155CC"/>
                </a:solidFill>
                <a:effectLst/>
                <a:latin typeface="Arial" panose="020B0604020202020204" pitchFamily="34" charset="0"/>
                <a:hlinkClick r:id="rId3"/>
              </a:rPr>
              <a:t>De officielle kostråd</a:t>
            </a:r>
            <a:r>
              <a:rPr lang="da-DK" sz="1800" b="0" i="0" u="none" strike="noStrike">
                <a:solidFill>
                  <a:srgbClr val="332E2E"/>
                </a:solidFill>
                <a:effectLst/>
                <a:latin typeface="Arial" panose="020B0604020202020204" pitchFamily="34" charset="0"/>
              </a:rPr>
              <a:t> fra Fødevarestyrelsen.</a:t>
            </a:r>
            <a:endParaRPr lang="da-DK" b="0">
              <a:effectLst/>
            </a:endParaRPr>
          </a:p>
          <a:p>
            <a:br>
              <a:rPr lang="da-DK"/>
            </a:br>
            <a:endParaRPr lang="da-DK"/>
          </a:p>
        </p:txBody>
      </p:sp>
      <p:sp>
        <p:nvSpPr>
          <p:cNvPr id="4" name="Pladsholder til slidenummer 3"/>
          <p:cNvSpPr>
            <a:spLocks noGrp="1"/>
          </p:cNvSpPr>
          <p:nvPr>
            <p:ph type="sldNum" sz="quarter" idx="5"/>
          </p:nvPr>
        </p:nvSpPr>
        <p:spPr/>
        <p:txBody>
          <a:bodyPr/>
          <a:lstStyle/>
          <a:p>
            <a:fld id="{C3F2175B-0167-B340-A3BF-614878EE910E}" type="slidenum">
              <a:rPr lang="da-DK" smtClean="0"/>
              <a:t>6</a:t>
            </a:fld>
            <a:endParaRPr lang="da-DK"/>
          </a:p>
        </p:txBody>
      </p:sp>
    </p:spTree>
    <p:extLst>
      <p:ext uri="{BB962C8B-B14F-4D97-AF65-F5344CB8AC3E}">
        <p14:creationId xmlns:p14="http://schemas.microsoft.com/office/powerpoint/2010/main" val="80710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0"/>
              </a:spcBef>
              <a:spcAft>
                <a:spcPts val="0"/>
              </a:spcAft>
            </a:pPr>
            <a:r>
              <a:rPr lang="da-DK" sz="1800" b="0" i="0" u="none" strike="noStrike" dirty="0">
                <a:solidFill>
                  <a:srgbClr val="000000"/>
                </a:solidFill>
                <a:effectLst/>
                <a:latin typeface="Arial" panose="020B0604020202020204" pitchFamily="34" charset="0"/>
              </a:rPr>
              <a:t>Sundhedsstyrelsens anbefalinger for fysisk aktivitet og stillesiddende tid for børn og unge (5-17 år):</a:t>
            </a:r>
            <a:endParaRPr lang="da-DK" sz="2800" b="0" dirty="0">
              <a:effectLst/>
            </a:endParaRPr>
          </a:p>
          <a:p>
            <a:pPr rtl="0">
              <a:spcBef>
                <a:spcPts val="0"/>
              </a:spcBef>
              <a:spcAft>
                <a:spcPts val="0"/>
              </a:spcAft>
            </a:pPr>
            <a:r>
              <a:rPr lang="da-DK" sz="1800" b="1" i="0" u="none" strike="noStrike" dirty="0">
                <a:solidFill>
                  <a:srgbClr val="000000"/>
                </a:solidFill>
                <a:effectLst/>
                <a:latin typeface="Arial" panose="020B0604020202020204" pitchFamily="34" charset="0"/>
              </a:rPr>
              <a:t>Børn og unge skal være fysisk aktive mindst 60 minutter hver dag</a:t>
            </a:r>
            <a:r>
              <a:rPr lang="da-DK" sz="1800" b="0" i="0" u="none" strike="noStrike" dirty="0">
                <a:solidFill>
                  <a:srgbClr val="000000"/>
                </a:solidFill>
                <a:effectLst/>
                <a:latin typeface="Arial" panose="020B0604020202020204" pitchFamily="34" charset="0"/>
              </a:rPr>
              <a:t> </a:t>
            </a:r>
            <a:endParaRPr lang="da-DK" sz="2800" b="0" dirty="0">
              <a:effectLst/>
            </a:endParaRPr>
          </a:p>
          <a:p>
            <a:pPr rtl="0" fontAlgn="base">
              <a:spcBef>
                <a:spcPts val="0"/>
              </a:spcBef>
              <a:spcAft>
                <a:spcPts val="0"/>
              </a:spcAft>
              <a:buFont typeface="Arial" panose="020B0604020202020204" pitchFamily="34" charset="0"/>
              <a:buChar char="•"/>
            </a:pPr>
            <a:r>
              <a:rPr lang="da-DK" sz="1800" b="0" i="0" u="none" strike="noStrike" dirty="0">
                <a:solidFill>
                  <a:srgbClr val="000000"/>
                </a:solidFill>
                <a:effectLst/>
                <a:latin typeface="Arial" panose="020B0604020202020204" pitchFamily="34" charset="0"/>
              </a:rPr>
              <a:t>Den fysiske aktivitet skal være med moderat intensitet, så de bliver let forpustede og mindst tre gange om ugen skal det være med høj intensitet, så de bliver forpustede. Men selv lidt fysisk aktivitet spredt ud over ugen er bedre end ingen fysisk aktivitet. Det er vigtigt, at der er variation i den måde børn og unge bevæger sig på. Det giver mulighed for, at de lærer at bevæge sig på forskellige måder. </a:t>
            </a:r>
          </a:p>
          <a:p>
            <a:pPr rtl="0">
              <a:spcBef>
                <a:spcPts val="0"/>
              </a:spcBef>
              <a:spcAft>
                <a:spcPts val="0"/>
              </a:spcAft>
            </a:pPr>
            <a:r>
              <a:rPr lang="da-DK" sz="1800" b="1" i="0" u="none" strike="noStrike" dirty="0">
                <a:solidFill>
                  <a:srgbClr val="000000"/>
                </a:solidFill>
                <a:effectLst/>
                <a:latin typeface="Arial" panose="020B0604020202020204" pitchFamily="34" charset="0"/>
              </a:rPr>
              <a:t>Børn og unge skal styrke musklerne mindst tre gange om ugen </a:t>
            </a:r>
            <a:endParaRPr lang="da-DK" sz="2800" b="0" dirty="0">
              <a:effectLst/>
            </a:endParaRPr>
          </a:p>
          <a:p>
            <a:pPr rtl="0" fontAlgn="base">
              <a:spcBef>
                <a:spcPts val="0"/>
              </a:spcBef>
              <a:spcAft>
                <a:spcPts val="0"/>
              </a:spcAft>
              <a:buFont typeface="Arial" panose="020B0604020202020204" pitchFamily="34" charset="0"/>
              <a:buChar char="•"/>
            </a:pPr>
            <a:r>
              <a:rPr lang="da-DK" sz="1800" b="0" i="0" u="none" strike="noStrike" dirty="0">
                <a:solidFill>
                  <a:srgbClr val="000000"/>
                </a:solidFill>
                <a:effectLst/>
                <a:latin typeface="Arial" panose="020B0604020202020204" pitchFamily="34" charset="0"/>
              </a:rPr>
              <a:t>Fysisk aktivitet, som styrker musklerne, giver også stærkere knogler og er vigtig for kroppens udvikling. For de yngste børn kan aktiviteterne være lege, hvor der indgår løb, hop, spring og kast. For de ældre børn kan det være øvelser, der styrker de store muskelgrupper (ben, baller, mave, ryg og arme). Det kan både være med brug af kroppens egen vægt eller med lettere vægte. Aktiviteterne, der styrker musklerne, kan være en del af de 60 minutters daglige fysiske aktivitet.</a:t>
            </a:r>
          </a:p>
          <a:p>
            <a:pPr rtl="0">
              <a:spcBef>
                <a:spcPts val="0"/>
              </a:spcBef>
              <a:spcAft>
                <a:spcPts val="0"/>
              </a:spcAft>
            </a:pPr>
            <a:r>
              <a:rPr lang="da-DK" sz="1800" b="1" i="0" u="none" strike="noStrike" dirty="0">
                <a:solidFill>
                  <a:srgbClr val="000000"/>
                </a:solidFill>
                <a:effectLst/>
                <a:latin typeface="Arial" panose="020B0604020202020204" pitchFamily="34" charset="0"/>
              </a:rPr>
              <a:t>Begræns den tid, børn og unge sidder stille</a:t>
            </a:r>
            <a:endParaRPr lang="da-DK" sz="2800" b="0" dirty="0">
              <a:effectLst/>
            </a:endParaRPr>
          </a:p>
          <a:p>
            <a:pPr rtl="0" fontAlgn="base">
              <a:spcBef>
                <a:spcPts val="0"/>
              </a:spcBef>
              <a:spcAft>
                <a:spcPts val="0"/>
              </a:spcAft>
              <a:buFont typeface="Arial" panose="020B0604020202020204" pitchFamily="34" charset="0"/>
              <a:buChar char="•"/>
            </a:pPr>
            <a:r>
              <a:rPr lang="da-DK" sz="1800" b="0" i="0" u="none" strike="noStrike" dirty="0">
                <a:solidFill>
                  <a:srgbClr val="000000"/>
                </a:solidFill>
                <a:effectLst/>
                <a:latin typeface="Arial" panose="020B0604020202020204" pitchFamily="34" charset="0"/>
              </a:rPr>
              <a:t>Den tid, børn og unge bruger på at sidde stille, går fra den tid, det er muligt for dem at være fysisk aktive. De har dog behov for pauser, hvor kroppen er i ro, ligesom stillesiddende aktiviteter kan være nødvendige fx i skolen. Men meget tid, hvor børn og unge sidder stille, for eksempel foran tv eller anden skærm, kan påvirke deres trivsel og sundhed negativt. Det er derfor vigtigt, at der i løbet af dagen skabes variation mellem den tid, børn og unge sidder stille, og den tid, de er fysisk aktive.</a:t>
            </a:r>
          </a:p>
        </p:txBody>
      </p:sp>
      <p:sp>
        <p:nvSpPr>
          <p:cNvPr id="4" name="Pladsholder til slidenummer 3"/>
          <p:cNvSpPr>
            <a:spLocks noGrp="1"/>
          </p:cNvSpPr>
          <p:nvPr>
            <p:ph type="sldNum" sz="quarter" idx="5"/>
          </p:nvPr>
        </p:nvSpPr>
        <p:spPr/>
        <p:txBody>
          <a:bodyPr/>
          <a:lstStyle/>
          <a:p>
            <a:fld id="{C3F2175B-0167-B340-A3BF-614878EE910E}" type="slidenum">
              <a:rPr lang="da-DK" smtClean="0"/>
              <a:t>7</a:t>
            </a:fld>
            <a:endParaRPr lang="da-DK"/>
          </a:p>
        </p:txBody>
      </p:sp>
    </p:spTree>
    <p:extLst>
      <p:ext uri="{BB962C8B-B14F-4D97-AF65-F5344CB8AC3E}">
        <p14:creationId xmlns:p14="http://schemas.microsoft.com/office/powerpoint/2010/main" val="168534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91703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BDCB-8697-6DF3-1F98-C878F79FD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8ED68E-B183-EAD6-D54D-144A579CF8D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2672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968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3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405328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26949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2457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60453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9401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E8F97AC-5365-1CC7-296A-887583956B46}"/>
              </a:ext>
            </a:extLst>
          </p:cNvPr>
          <p:cNvSpPr>
            <a:spLocks noGrp="1" noRot="1" noMove="1" noResize="1" noEditPoints="1" noAdjustHandles="1" noChangeArrowheads="1" noChangeShapeType="1"/>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p:cNvSpPr>
            <a:spLocks noGrp="1"/>
          </p:cNvSpPr>
          <p:nvPr>
            <p:ph type="title"/>
          </p:nvPr>
        </p:nvSpPr>
        <p:spPr>
          <a:xfrm>
            <a:off x="838200" y="1268699"/>
            <a:ext cx="10515600" cy="507831"/>
          </a:xfrm>
          <a:prstGeom prst="rect">
            <a:avLst/>
          </a:prstGeom>
        </p:spPr>
        <p:txBody>
          <a:bodyPr vert="horz" lIns="91440" tIns="45720" rIns="91440" bIns="45720" rtlCol="0" anchor="t" anchorCtr="0">
            <a:spAutoFit/>
          </a:bodyPr>
          <a:lstStyle/>
          <a:p>
            <a:r>
              <a:rPr lang="da-DK"/>
              <a:t>KLIK FOR AT REDIGERE TITELTYPOGRAFIEN</a:t>
            </a:r>
            <a:endParaRPr lang="en-US"/>
          </a:p>
        </p:txBody>
      </p:sp>
      <p:sp>
        <p:nvSpPr>
          <p:cNvPr id="3" name="Text Placeholder 2"/>
          <p:cNvSpPr>
            <a:spLocks noGrp="1"/>
          </p:cNvSpPr>
          <p:nvPr>
            <p:ph type="body" idx="1"/>
          </p:nvPr>
        </p:nvSpPr>
        <p:spPr>
          <a:xfrm>
            <a:off x="838200" y="2324776"/>
            <a:ext cx="10515600" cy="1485535"/>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Rektangel 6">
            <a:extLst>
              <a:ext uri="{FF2B5EF4-FFF2-40B4-BE49-F238E27FC236}">
                <a16:creationId xmlns:a16="http://schemas.microsoft.com/office/drawing/2014/main" id="{4F1AA171-01E2-91CD-6980-3CB5893B216B}"/>
              </a:ext>
            </a:extLst>
          </p:cNvPr>
          <p:cNvSpPr/>
          <p:nvPr userDrawn="1"/>
        </p:nvSpPr>
        <p:spPr>
          <a:xfrm>
            <a:off x="0" y="0"/>
            <a:ext cx="12192000" cy="684286"/>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E35576AF-AEE9-E840-CAE8-0CDF353FD155}"/>
              </a:ext>
            </a:extLst>
          </p:cNvPr>
          <p:cNvSpPr txBox="1"/>
          <p:nvPr userDrawn="1"/>
        </p:nvSpPr>
        <p:spPr>
          <a:xfrm>
            <a:off x="230114" y="157477"/>
            <a:ext cx="2045309" cy="369332"/>
          </a:xfrm>
          <a:prstGeom prst="rect">
            <a:avLst/>
          </a:prstGeom>
          <a:noFill/>
        </p:spPr>
        <p:txBody>
          <a:bodyPr wrap="square" rtlCol="0">
            <a:spAutoFit/>
          </a:bodyPr>
          <a:lstStyle/>
          <a:p>
            <a:r>
              <a:rPr lang="da-DK" kern="0" cap="all" spc="300" dirty="0">
                <a:solidFill>
                  <a:srgbClr val="222020"/>
                </a:solidFill>
                <a:effectLst/>
                <a:latin typeface="Obvia Expanded" panose="02000503040000020004" pitchFamily="2" charset="77"/>
              </a:rPr>
              <a:t>Hjertestop</a:t>
            </a:r>
            <a:endParaRPr lang="da-DK" spc="300" dirty="0"/>
          </a:p>
        </p:txBody>
      </p:sp>
      <p:pic>
        <p:nvPicPr>
          <p:cNvPr id="9" name="Billede 8">
            <a:extLst>
              <a:ext uri="{FF2B5EF4-FFF2-40B4-BE49-F238E27FC236}">
                <a16:creationId xmlns:a16="http://schemas.microsoft.com/office/drawing/2014/main" id="{AAEA7D46-A451-E923-2DDD-8451AC15488A}"/>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267730186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7"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E8F97AC-5365-1CC7-296A-887583956B46}"/>
              </a:ext>
            </a:extLst>
          </p:cNvPr>
          <p:cNvSpPr>
            <a:spLocks noGrp="1" noRot="1" noMove="1" noResize="1" noEditPoints="1" noAdjustHandles="1" noChangeArrowheads="1" noChangeShapeType="1"/>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p:cNvSpPr>
            <a:spLocks noGrp="1"/>
          </p:cNvSpPr>
          <p:nvPr>
            <p:ph type="title"/>
          </p:nvPr>
        </p:nvSpPr>
        <p:spPr>
          <a:xfrm>
            <a:off x="838200" y="1419876"/>
            <a:ext cx="10515600" cy="923330"/>
          </a:xfrm>
          <a:prstGeom prst="rect">
            <a:avLst/>
          </a:prstGeom>
        </p:spPr>
        <p:txBody>
          <a:bodyPr vert="horz" lIns="91440" tIns="45720" rIns="91440" bIns="45720" rtlCol="0" anchor="t" anchorCtr="0">
            <a:spAutoFit/>
          </a:bodyPr>
          <a:lstStyle/>
          <a:p>
            <a:r>
              <a:rPr lang="da-DK"/>
              <a:t>KLIK FOR AT REDIGERE TITELTYPOGRAFIEN I MASTEREN</a:t>
            </a:r>
            <a:endParaRPr lang="en-US"/>
          </a:p>
        </p:txBody>
      </p:sp>
      <p:sp>
        <p:nvSpPr>
          <p:cNvPr id="3" name="Text Placeholder 2"/>
          <p:cNvSpPr>
            <a:spLocks noGrp="1"/>
          </p:cNvSpPr>
          <p:nvPr>
            <p:ph type="body" idx="1"/>
          </p:nvPr>
        </p:nvSpPr>
        <p:spPr>
          <a:xfrm>
            <a:off x="838200" y="2873021"/>
            <a:ext cx="10515600" cy="1568763"/>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Rektangel 6">
            <a:extLst>
              <a:ext uri="{FF2B5EF4-FFF2-40B4-BE49-F238E27FC236}">
                <a16:creationId xmlns:a16="http://schemas.microsoft.com/office/drawing/2014/main" id="{4F1AA171-01E2-91CD-6980-3CB5893B216B}"/>
              </a:ext>
            </a:extLst>
          </p:cNvPr>
          <p:cNvSpPr/>
          <p:nvPr userDrawn="1"/>
        </p:nvSpPr>
        <p:spPr>
          <a:xfrm>
            <a:off x="0" y="0"/>
            <a:ext cx="12192000" cy="684286"/>
          </a:xfrm>
          <a:prstGeom prst="rect">
            <a:avLst/>
          </a:prstGeom>
          <a:solidFill>
            <a:srgbClr val="EFF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E35576AF-AEE9-E840-CAE8-0CDF353FD155}"/>
              </a:ext>
            </a:extLst>
          </p:cNvPr>
          <p:cNvSpPr txBox="1"/>
          <p:nvPr userDrawn="1"/>
        </p:nvSpPr>
        <p:spPr>
          <a:xfrm>
            <a:off x="230114" y="157477"/>
            <a:ext cx="6055629" cy="369332"/>
          </a:xfrm>
          <a:prstGeom prst="rect">
            <a:avLst/>
          </a:prstGeom>
          <a:noFill/>
        </p:spPr>
        <p:txBody>
          <a:bodyPr wrap="square" rtlCol="0">
            <a:spAutoFit/>
          </a:bodyPr>
          <a:lstStyle/>
          <a:p>
            <a:r>
              <a:rPr lang="da-DK" kern="0" cap="all" spc="300" dirty="0">
                <a:solidFill>
                  <a:srgbClr val="222020"/>
                </a:solidFill>
                <a:effectLst/>
                <a:latin typeface="Obvia Expanded" panose="02000503040000020004" pitchFamily="2" charset="77"/>
              </a:rPr>
              <a:t>stroke</a:t>
            </a:r>
            <a:endParaRPr lang="da-DK" spc="300" dirty="0"/>
          </a:p>
        </p:txBody>
      </p:sp>
      <p:pic>
        <p:nvPicPr>
          <p:cNvPr id="9" name="Billede 8">
            <a:extLst>
              <a:ext uri="{FF2B5EF4-FFF2-40B4-BE49-F238E27FC236}">
                <a16:creationId xmlns:a16="http://schemas.microsoft.com/office/drawing/2014/main" id="{AAEA7D46-A451-E923-2DDD-8451AC15488A}"/>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35308088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62E3C9F-19FD-004E-3DFB-2056DE78EBEF}"/>
              </a:ext>
            </a:extLst>
          </p:cNvPr>
          <p:cNvSpPr/>
          <p:nvPr userDrawn="1"/>
        </p:nvSpPr>
        <p:spPr>
          <a:xfrm>
            <a:off x="0" y="0"/>
            <a:ext cx="12192000" cy="717630"/>
          </a:xfrm>
          <a:prstGeom prst="rect">
            <a:avLst/>
          </a:prstGeom>
          <a:solidFill>
            <a:srgbClr val="B0B0B0"/>
          </a:solidFill>
          <a:ln>
            <a:solidFill>
              <a:srgbClr val="B0B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E8F97AC-5365-1CC7-296A-887583956B46}"/>
              </a:ext>
            </a:extLst>
          </p:cNvPr>
          <p:cNvSpPr>
            <a:spLocks noGrp="1" noRot="1" noMove="1" noResize="1" noEditPoints="1" noAdjustHandles="1" noChangeArrowheads="1" noChangeShapeType="1"/>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p:cNvSpPr>
            <a:spLocks noGrp="1"/>
          </p:cNvSpPr>
          <p:nvPr>
            <p:ph type="title"/>
          </p:nvPr>
        </p:nvSpPr>
        <p:spPr>
          <a:xfrm>
            <a:off x="838200" y="1419876"/>
            <a:ext cx="10515600" cy="923330"/>
          </a:xfrm>
          <a:prstGeom prst="rect">
            <a:avLst/>
          </a:prstGeom>
        </p:spPr>
        <p:txBody>
          <a:bodyPr vert="horz" lIns="91440" tIns="45720" rIns="91440" bIns="45720" rtlCol="0" anchor="t" anchorCtr="0">
            <a:spAutoFit/>
          </a:bodyPr>
          <a:lstStyle/>
          <a:p>
            <a:r>
              <a:rPr lang="da-DK"/>
              <a:t>KLIK FOR AT REDIGERE TITELTYPOGRAFIEN I MASTEREN</a:t>
            </a:r>
            <a:endParaRPr lang="en-US"/>
          </a:p>
        </p:txBody>
      </p:sp>
      <p:sp>
        <p:nvSpPr>
          <p:cNvPr id="3" name="Text Placeholder 2"/>
          <p:cNvSpPr>
            <a:spLocks noGrp="1"/>
          </p:cNvSpPr>
          <p:nvPr>
            <p:ph type="body" idx="1"/>
          </p:nvPr>
        </p:nvSpPr>
        <p:spPr>
          <a:xfrm>
            <a:off x="838200" y="2873021"/>
            <a:ext cx="10515600" cy="1568763"/>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8" name="Tekstfelt 7">
            <a:extLst>
              <a:ext uri="{FF2B5EF4-FFF2-40B4-BE49-F238E27FC236}">
                <a16:creationId xmlns:a16="http://schemas.microsoft.com/office/drawing/2014/main" id="{E35576AF-AEE9-E840-CAE8-0CDF353FD155}"/>
              </a:ext>
            </a:extLst>
          </p:cNvPr>
          <p:cNvSpPr txBox="1"/>
          <p:nvPr userDrawn="1"/>
        </p:nvSpPr>
        <p:spPr>
          <a:xfrm>
            <a:off x="230114" y="157477"/>
            <a:ext cx="6055629" cy="369332"/>
          </a:xfrm>
          <a:prstGeom prst="rect">
            <a:avLst/>
          </a:prstGeom>
          <a:noFill/>
        </p:spPr>
        <p:txBody>
          <a:bodyPr wrap="square" rtlCol="0">
            <a:spAutoFit/>
          </a:bodyPr>
          <a:lstStyle/>
          <a:p>
            <a:r>
              <a:rPr lang="da-DK" kern="0" cap="all" spc="300">
                <a:solidFill>
                  <a:srgbClr val="222020"/>
                </a:solidFill>
                <a:effectLst/>
                <a:latin typeface="Obvia Expanded" panose="02000503040000020004" pitchFamily="2" charset="77"/>
              </a:rPr>
              <a:t>forebyggelse</a:t>
            </a:r>
            <a:endParaRPr lang="da-DK" spc="300"/>
          </a:p>
        </p:txBody>
      </p:sp>
      <p:pic>
        <p:nvPicPr>
          <p:cNvPr id="9" name="Billede 8">
            <a:extLst>
              <a:ext uri="{FF2B5EF4-FFF2-40B4-BE49-F238E27FC236}">
                <a16:creationId xmlns:a16="http://schemas.microsoft.com/office/drawing/2014/main" id="{AAEA7D46-A451-E923-2DDD-8451AC15488A}"/>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42716085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77369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8.svg"/><Relationship Id="rId2" Type="http://schemas.openxmlformats.org/officeDocument/2006/relationships/slideLayout" Target="../slideLayouts/slideLayout4.xml"/><Relationship Id="rId1" Type="http://schemas.openxmlformats.org/officeDocument/2006/relationships/video" Target="https://www.youtube.com/embed/-E5csqJDTZo?feature=oembed" TargetMode="Externa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emf"/><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png"/><Relationship Id="rId7" Type="http://schemas.openxmlformats.org/officeDocument/2006/relationships/image" Target="../media/image17.png"/><Relationship Id="rId2" Type="http://schemas.microsoft.com/office/2018/10/relationships/comments" Target="../comments/modernComment_1A1_61015105.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E45E17-8D46-810B-14AA-B5FCC4E51E4A}"/>
              </a:ext>
            </a:extLst>
          </p:cNvPr>
          <p:cNvSpPr/>
          <p:nvPr/>
        </p:nvSpPr>
        <p:spPr>
          <a:xfrm>
            <a:off x="0" y="0"/>
            <a:ext cx="12192000" cy="6858000"/>
          </a:xfrm>
          <a:prstGeom prst="rect">
            <a:avLst/>
          </a:prstGeom>
          <a:solidFill>
            <a:srgbClr val="EFF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6A1CF72-A158-9D3B-C658-036F5B5318C0}"/>
              </a:ext>
            </a:extLst>
          </p:cNvPr>
          <p:cNvSpPr>
            <a:spLocks noGrp="1"/>
          </p:cNvSpPr>
          <p:nvPr>
            <p:ph type="ctrTitle"/>
          </p:nvPr>
        </p:nvSpPr>
        <p:spPr>
          <a:xfrm>
            <a:off x="0" y="2564349"/>
            <a:ext cx="12192000" cy="1017431"/>
          </a:xfrm>
        </p:spPr>
        <p:txBody>
          <a:bodyPr>
            <a:noAutofit/>
          </a:bodyPr>
          <a:lstStyle/>
          <a:p>
            <a:pPr algn="ctr"/>
            <a:r>
              <a:rPr lang="da-DK" sz="4400" kern="0" cap="all" dirty="0">
                <a:solidFill>
                  <a:srgbClr val="222020"/>
                </a:solidFill>
                <a:latin typeface="Obvia Expanded"/>
              </a:rPr>
              <a:t>Lektion P: </a:t>
            </a:r>
            <a:br>
              <a:rPr lang="da-DK" sz="4400" kern="0" cap="all" dirty="0">
                <a:solidFill>
                  <a:srgbClr val="222020"/>
                </a:solidFill>
                <a:latin typeface="Obvia Expanded"/>
              </a:rPr>
            </a:br>
            <a:r>
              <a:rPr lang="da-DK" sz="4400" kern="0" cap="all" dirty="0">
                <a:solidFill>
                  <a:srgbClr val="222020"/>
                </a:solidFill>
                <a:latin typeface="Obvia Expanded"/>
              </a:rPr>
              <a:t>Stroke og forebyggelse</a:t>
            </a:r>
            <a:endParaRPr lang="da-DK" sz="4400" kern="0" cap="all" spc="60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3A21BE42-F842-16C3-120F-CF47F133EC7E}"/>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2DC54DDB-9C71-85D9-C601-CB3657567647}"/>
              </a:ext>
            </a:extLst>
          </p:cNvPr>
          <p:cNvPicPr>
            <a:picLocks noChangeAspect="1"/>
          </p:cNvPicPr>
          <p:nvPr/>
        </p:nvPicPr>
        <p:blipFill>
          <a:blip r:embed="rId3"/>
          <a:stretch>
            <a:fillRect/>
          </a:stretch>
        </p:blipFill>
        <p:spPr>
          <a:xfrm>
            <a:off x="0" y="6466181"/>
            <a:ext cx="12192000" cy="391819"/>
          </a:xfrm>
          <a:prstGeom prst="rect">
            <a:avLst/>
          </a:prstGeom>
        </p:spPr>
      </p:pic>
      <p:pic>
        <p:nvPicPr>
          <p:cNvPr id="3" name="Billede 2">
            <a:extLst>
              <a:ext uri="{FF2B5EF4-FFF2-40B4-BE49-F238E27FC236}">
                <a16:creationId xmlns:a16="http://schemas.microsoft.com/office/drawing/2014/main" id="{66A98413-8DC7-F19D-9670-51CDCDD7AC10}"/>
              </a:ext>
            </a:extLst>
          </p:cNvPr>
          <p:cNvPicPr>
            <a:picLocks noChangeAspect="1"/>
          </p:cNvPicPr>
          <p:nvPr/>
        </p:nvPicPr>
        <p:blipFill>
          <a:blip r:embed="rId4"/>
          <a:stretch>
            <a:fillRect/>
          </a:stretch>
        </p:blipFill>
        <p:spPr>
          <a:xfrm>
            <a:off x="643726" y="506636"/>
            <a:ext cx="2626821" cy="147004"/>
          </a:xfrm>
          <a:prstGeom prst="rect">
            <a:avLst/>
          </a:prstGeom>
        </p:spPr>
      </p:pic>
    </p:spTree>
    <p:extLst>
      <p:ext uri="{BB962C8B-B14F-4D97-AF65-F5344CB8AC3E}">
        <p14:creationId xmlns:p14="http://schemas.microsoft.com/office/powerpoint/2010/main" val="196242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Liste med massiv udfyldning">
            <a:extLst>
              <a:ext uri="{FF2B5EF4-FFF2-40B4-BE49-F238E27FC236}">
                <a16:creationId xmlns:a16="http://schemas.microsoft.com/office/drawing/2014/main" id="{44369246-5B57-7862-951F-21C48C1EF9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0053" y="1669003"/>
            <a:ext cx="507832" cy="507832"/>
          </a:xfrm>
          <a:prstGeom prst="rect">
            <a:avLst/>
          </a:prstGeom>
        </p:spPr>
      </p:pic>
      <p:sp>
        <p:nvSpPr>
          <p:cNvPr id="5" name="TextBox 4">
            <a:extLst>
              <a:ext uri="{FF2B5EF4-FFF2-40B4-BE49-F238E27FC236}">
                <a16:creationId xmlns:a16="http://schemas.microsoft.com/office/drawing/2014/main" id="{B22EECB3-8EB8-9915-24FF-41E597D3620D}"/>
              </a:ext>
            </a:extLst>
          </p:cNvPr>
          <p:cNvSpPr txBox="1"/>
          <p:nvPr/>
        </p:nvSpPr>
        <p:spPr>
          <a:xfrm>
            <a:off x="1530516" y="1722864"/>
            <a:ext cx="41605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latin typeface="Helvetica" panose="020B0604020202020204" pitchFamily="34" charset="0"/>
                <a:cs typeface="Helvetica" panose="020B0604020202020204" pitchFamily="34" charset="0"/>
              </a:rPr>
              <a:t>PROGRAM</a:t>
            </a:r>
          </a:p>
        </p:txBody>
      </p:sp>
      <p:sp>
        <p:nvSpPr>
          <p:cNvPr id="7" name="TextBox 6">
            <a:extLst>
              <a:ext uri="{FF2B5EF4-FFF2-40B4-BE49-F238E27FC236}">
                <a16:creationId xmlns:a16="http://schemas.microsoft.com/office/drawing/2014/main" id="{A33317C0-C3D0-6E31-1401-526AE73E7819}"/>
              </a:ext>
            </a:extLst>
          </p:cNvPr>
          <p:cNvSpPr txBox="1"/>
          <p:nvPr/>
        </p:nvSpPr>
        <p:spPr>
          <a:xfrm>
            <a:off x="9228106" y="1130810"/>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Helvetica"/>
                <a:cs typeface="Helvetica"/>
              </a:rPr>
              <a:t>45 min.</a:t>
            </a:r>
          </a:p>
        </p:txBody>
      </p:sp>
      <p:pic>
        <p:nvPicPr>
          <p:cNvPr id="9" name="Graphic 8" descr="Ur med massiv udfyldning">
            <a:extLst>
              <a:ext uri="{FF2B5EF4-FFF2-40B4-BE49-F238E27FC236}">
                <a16:creationId xmlns:a16="http://schemas.microsoft.com/office/drawing/2014/main" id="{B765C5E4-8DFF-3DCB-A897-168F0CDFFE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6238" y="1124454"/>
            <a:ext cx="345846" cy="320491"/>
          </a:xfrm>
          <a:prstGeom prst="rect">
            <a:avLst/>
          </a:prstGeom>
        </p:spPr>
      </p:pic>
      <p:sp>
        <p:nvSpPr>
          <p:cNvPr id="11" name="TextBox 10">
            <a:extLst>
              <a:ext uri="{FF2B5EF4-FFF2-40B4-BE49-F238E27FC236}">
                <a16:creationId xmlns:a16="http://schemas.microsoft.com/office/drawing/2014/main" id="{8D6A3C66-ECC6-0837-087B-000F7E6ACB02}"/>
              </a:ext>
            </a:extLst>
          </p:cNvPr>
          <p:cNvSpPr txBox="1"/>
          <p:nvPr/>
        </p:nvSpPr>
        <p:spPr>
          <a:xfrm>
            <a:off x="1530516" y="2374656"/>
            <a:ext cx="10277967"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latin typeface="Helvetica"/>
                <a:cs typeface="Helvetica"/>
              </a:rPr>
              <a:t>Hvad</a:t>
            </a:r>
            <a:r>
              <a:rPr lang="en-US" sz="2000" b="1" dirty="0">
                <a:latin typeface="Helvetica"/>
                <a:cs typeface="Helvetica"/>
              </a:rPr>
              <a:t> </a:t>
            </a:r>
            <a:r>
              <a:rPr lang="en-US" sz="2000" b="1" dirty="0" err="1">
                <a:latin typeface="Helvetica"/>
                <a:cs typeface="Helvetica"/>
              </a:rPr>
              <a:t>ved</a:t>
            </a:r>
            <a:r>
              <a:rPr lang="en-US" sz="2000" b="1" dirty="0">
                <a:latin typeface="Helvetica"/>
                <a:cs typeface="Helvetica"/>
              </a:rPr>
              <a:t> du </a:t>
            </a:r>
            <a:r>
              <a:rPr lang="en-US" sz="2000" b="1" dirty="0" err="1">
                <a:latin typeface="Helvetica"/>
                <a:cs typeface="Helvetica"/>
              </a:rPr>
              <a:t>allerede</a:t>
            </a:r>
            <a:r>
              <a:rPr lang="en-US" sz="2000" b="1" dirty="0">
                <a:latin typeface="Helvetica"/>
                <a:cs typeface="Helvetica"/>
              </a:rPr>
              <a:t> om stroke? (ca. 30 min)</a:t>
            </a:r>
            <a:endParaRPr lang="en-US" dirty="0"/>
          </a:p>
          <a:p>
            <a:pPr marL="800100" lvl="1" indent="-342900">
              <a:buFont typeface="+mj-lt"/>
              <a:buAutoNum type="arabicPeriod"/>
            </a:pPr>
            <a:r>
              <a:rPr lang="en-US" dirty="0">
                <a:latin typeface="Helvetica"/>
                <a:ea typeface="+mn-lt"/>
                <a:cs typeface="+mn-lt"/>
              </a:rPr>
              <a:t>Film</a:t>
            </a:r>
            <a:endParaRPr lang="en-US" dirty="0">
              <a:latin typeface="Helvetica"/>
              <a:cs typeface="Helvetica"/>
            </a:endParaRPr>
          </a:p>
          <a:p>
            <a:pPr marL="800100" lvl="1" indent="-342900">
              <a:buFont typeface="+mj-lt"/>
              <a:buAutoNum type="arabicPeriod"/>
            </a:pPr>
            <a:r>
              <a:rPr lang="en-US" dirty="0" err="1">
                <a:latin typeface="Helvetica"/>
                <a:ea typeface="+mn-lt"/>
                <a:cs typeface="Helvetica"/>
              </a:rPr>
              <a:t>Refleksion</a:t>
            </a:r>
            <a:endParaRPr lang="en-US" dirty="0">
              <a:latin typeface="Helvetica"/>
              <a:ea typeface="+mn-lt"/>
              <a:cs typeface="Helvetica"/>
            </a:endParaRPr>
          </a:p>
          <a:p>
            <a:pPr marL="800100" lvl="1" indent="-342900">
              <a:buFont typeface="+mj-lt"/>
              <a:buAutoNum type="arabicPeriod"/>
            </a:pPr>
            <a:r>
              <a:rPr lang="en-US" dirty="0" err="1">
                <a:latin typeface="Helvetica"/>
                <a:ea typeface="+mn-lt"/>
                <a:cs typeface="Helvetica"/>
              </a:rPr>
              <a:t>Genopfrisk</a:t>
            </a:r>
            <a:r>
              <a:rPr lang="en-US" dirty="0">
                <a:latin typeface="Helvetica"/>
                <a:ea typeface="+mn-lt"/>
                <a:cs typeface="Helvetica"/>
              </a:rPr>
              <a:t> </a:t>
            </a:r>
            <a:r>
              <a:rPr lang="en-US" dirty="0" err="1">
                <a:latin typeface="Helvetica"/>
                <a:ea typeface="+mn-lt"/>
                <a:cs typeface="Helvetica"/>
              </a:rPr>
              <a:t>hvad</a:t>
            </a:r>
            <a:r>
              <a:rPr lang="en-US" dirty="0">
                <a:latin typeface="Helvetica"/>
                <a:ea typeface="+mn-lt"/>
                <a:cs typeface="Helvetica"/>
              </a:rPr>
              <a:t> du </a:t>
            </a:r>
            <a:r>
              <a:rPr lang="en-US" dirty="0" err="1">
                <a:latin typeface="Helvetica"/>
                <a:ea typeface="+mn-lt"/>
                <a:cs typeface="Helvetica"/>
              </a:rPr>
              <a:t>allerede</a:t>
            </a:r>
            <a:r>
              <a:rPr lang="en-US" dirty="0">
                <a:latin typeface="Helvetica"/>
                <a:ea typeface="+mn-lt"/>
                <a:cs typeface="Helvetica"/>
              </a:rPr>
              <a:t> </a:t>
            </a:r>
            <a:r>
              <a:rPr lang="en-US" dirty="0" err="1">
                <a:latin typeface="Helvetica"/>
                <a:ea typeface="+mn-lt"/>
                <a:cs typeface="Helvetica"/>
              </a:rPr>
              <a:t>ved</a:t>
            </a:r>
            <a:r>
              <a:rPr lang="en-US" dirty="0">
                <a:latin typeface="Helvetica"/>
                <a:ea typeface="+mn-lt"/>
                <a:cs typeface="Helvetica"/>
              </a:rPr>
              <a:t> om stroke</a:t>
            </a:r>
          </a:p>
          <a:p>
            <a:endParaRPr lang="en-US" dirty="0">
              <a:latin typeface="Helvetica"/>
              <a:ea typeface="+mn-lt"/>
              <a:cs typeface="Helvetica"/>
            </a:endParaRPr>
          </a:p>
          <a:p>
            <a:r>
              <a:rPr lang="en-US" sz="2000" b="1" dirty="0" err="1">
                <a:latin typeface="Helvetica"/>
                <a:ea typeface="+mn-lt"/>
                <a:cs typeface="Helvetica"/>
              </a:rPr>
              <a:t>Forebyg</a:t>
            </a:r>
            <a:r>
              <a:rPr lang="en-US" sz="2000" b="1" dirty="0">
                <a:latin typeface="Helvetica"/>
                <a:ea typeface="+mn-lt"/>
                <a:cs typeface="Helvetica"/>
              </a:rPr>
              <a:t> stroke </a:t>
            </a:r>
            <a:r>
              <a:rPr lang="en-US" sz="2000" b="1" dirty="0" err="1">
                <a:latin typeface="Helvetica"/>
                <a:ea typeface="+mn-lt"/>
                <a:cs typeface="Helvetica"/>
              </a:rPr>
              <a:t>og</a:t>
            </a:r>
            <a:r>
              <a:rPr lang="en-US" sz="2000" b="1" dirty="0">
                <a:latin typeface="Helvetica"/>
                <a:ea typeface="+mn-lt"/>
                <a:cs typeface="Helvetica"/>
              </a:rPr>
              <a:t> </a:t>
            </a:r>
            <a:r>
              <a:rPr lang="en-US" sz="2000" b="1" dirty="0" err="1">
                <a:latin typeface="Helvetica"/>
                <a:ea typeface="+mn-lt"/>
                <a:cs typeface="Helvetica"/>
              </a:rPr>
              <a:t>hjertestop</a:t>
            </a:r>
            <a:r>
              <a:rPr lang="en-US" sz="2000" b="1" dirty="0">
                <a:latin typeface="Helvetica"/>
                <a:ea typeface="+mn-lt"/>
                <a:cs typeface="Helvetica"/>
              </a:rPr>
              <a:t> (ca. 5 min)</a:t>
            </a:r>
          </a:p>
          <a:p>
            <a:endParaRPr lang="en-US" sz="2000" b="1" dirty="0">
              <a:latin typeface="Helvetica"/>
              <a:ea typeface="+mn-lt"/>
              <a:cs typeface="Helvetica"/>
            </a:endParaRPr>
          </a:p>
          <a:p>
            <a:r>
              <a:rPr lang="en-US" sz="2000" b="1" dirty="0">
                <a:latin typeface="Helvetica"/>
                <a:ea typeface="+mn-lt"/>
                <a:cs typeface="Helvetica"/>
              </a:rPr>
              <a:t>Quiz (ca. 10 min)</a:t>
            </a:r>
          </a:p>
          <a:p>
            <a:endParaRPr lang="en-US" sz="2000" b="1" dirty="0">
              <a:latin typeface="Helvetica"/>
              <a:cs typeface="Helvetica"/>
            </a:endParaRPr>
          </a:p>
          <a:p>
            <a:endParaRPr lang="en-US" dirty="0">
              <a:latin typeface="Helvetica"/>
              <a:cs typeface="Helvetica"/>
            </a:endParaRPr>
          </a:p>
          <a:p>
            <a:pPr algn="l"/>
            <a:endParaRPr lang="en-US" dirty="0"/>
          </a:p>
          <a:p>
            <a:endParaRPr lang="en-US" dirty="0"/>
          </a:p>
        </p:txBody>
      </p:sp>
      <p:sp>
        <p:nvSpPr>
          <p:cNvPr id="13" name="Title 1">
            <a:extLst>
              <a:ext uri="{FF2B5EF4-FFF2-40B4-BE49-F238E27FC236}">
                <a16:creationId xmlns:a16="http://schemas.microsoft.com/office/drawing/2014/main" id="{FADC2297-4910-E128-9847-D374F74E24F8}"/>
              </a:ext>
            </a:extLst>
          </p:cNvPr>
          <p:cNvSpPr txBox="1">
            <a:spLocks/>
          </p:cNvSpPr>
          <p:nvPr/>
        </p:nvSpPr>
        <p:spPr>
          <a:xfrm>
            <a:off x="960053" y="1033546"/>
            <a:ext cx="10509956" cy="507831"/>
          </a:xfrm>
          <a:prstGeom prst="rect">
            <a:avLst/>
          </a:prstGeom>
        </p:spPr>
        <p:txBody>
          <a:bodyPr lIns="91440" tIns="45720" rIns="91440" bIns="45720" anchor="t"/>
          <a:lst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a:lstStyle>
          <a:p>
            <a:r>
              <a:rPr lang="en-US" dirty="0">
                <a:latin typeface="Obvia Expanded"/>
              </a:rPr>
              <a:t>LEKTION P: STROKE OG FOREBYGGELSE?</a:t>
            </a:r>
            <a:endParaRPr lang="en-US" dirty="0"/>
          </a:p>
        </p:txBody>
      </p:sp>
      <p:sp>
        <p:nvSpPr>
          <p:cNvPr id="2" name="TextBox 7">
            <a:extLst>
              <a:ext uri="{FF2B5EF4-FFF2-40B4-BE49-F238E27FC236}">
                <a16:creationId xmlns:a16="http://schemas.microsoft.com/office/drawing/2014/main" id="{3CA014D5-ABBE-1D0A-E0B6-C84591B12C1D}"/>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a:t>
            </a:r>
            <a:r>
              <a:rPr lang="da-DK" dirty="0">
                <a:latin typeface="Obvia Expanded"/>
              </a:rPr>
              <a:t>P</a:t>
            </a:r>
            <a:endParaRPr lang="da-DK" noProof="0" dirty="0">
              <a:latin typeface="Obvia Expanded"/>
            </a:endParaRPr>
          </a:p>
        </p:txBody>
      </p:sp>
    </p:spTree>
    <p:extLst>
      <p:ext uri="{BB962C8B-B14F-4D97-AF65-F5344CB8AC3E}">
        <p14:creationId xmlns:p14="http://schemas.microsoft.com/office/powerpoint/2010/main" val="199642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48B8-37C0-F925-97CE-B43ABDCE0173}"/>
              </a:ext>
            </a:extLst>
          </p:cNvPr>
          <p:cNvSpPr>
            <a:spLocks noGrp="1"/>
          </p:cNvSpPr>
          <p:nvPr>
            <p:ph type="ctrTitle"/>
          </p:nvPr>
        </p:nvSpPr>
        <p:spPr>
          <a:xfrm>
            <a:off x="1179689" y="972667"/>
            <a:ext cx="10509956" cy="507831"/>
          </a:xfrm>
        </p:spPr>
        <p:txBody>
          <a:bodyPr/>
          <a:lstStyle/>
          <a:p>
            <a:r>
              <a:rPr lang="da-DK" spc="300" noProof="0" dirty="0">
                <a:latin typeface="Obvia Expanded"/>
              </a:rPr>
              <a:t>FILM</a:t>
            </a:r>
            <a:r>
              <a:rPr lang="da-DK" noProof="0" dirty="0">
                <a:latin typeface="Obvia Expanded"/>
              </a:rPr>
              <a:t> </a:t>
            </a:r>
            <a:endParaRPr lang="da-DK" noProof="0" dirty="0"/>
          </a:p>
        </p:txBody>
      </p:sp>
      <p:pic>
        <p:nvPicPr>
          <p:cNvPr id="5" name="Graphic 4" descr="Videokamera med massiv udfyldning">
            <a:extLst>
              <a:ext uri="{FF2B5EF4-FFF2-40B4-BE49-F238E27FC236}">
                <a16:creationId xmlns:a16="http://schemas.microsoft.com/office/drawing/2014/main" id="{3F14DBDA-0225-80D1-6830-5952BA083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355" y="789028"/>
            <a:ext cx="683233" cy="708918"/>
          </a:xfrm>
          <a:prstGeom prst="rect">
            <a:avLst/>
          </a:prstGeom>
        </p:spPr>
      </p:pic>
      <p:pic>
        <p:nvPicPr>
          <p:cNvPr id="7" name="Graphic 6" descr="Ur med massiv udfyldning">
            <a:extLst>
              <a:ext uri="{FF2B5EF4-FFF2-40B4-BE49-F238E27FC236}">
                <a16:creationId xmlns:a16="http://schemas.microsoft.com/office/drawing/2014/main" id="{AA8D7E86-9CEC-36EE-7D14-FAFF95541C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59624" y="1036228"/>
            <a:ext cx="345846" cy="320491"/>
          </a:xfrm>
          <a:prstGeom prst="rect">
            <a:avLst/>
          </a:prstGeom>
        </p:spPr>
      </p:pic>
      <p:sp>
        <p:nvSpPr>
          <p:cNvPr id="9" name="TextBox 8">
            <a:extLst>
              <a:ext uri="{FF2B5EF4-FFF2-40B4-BE49-F238E27FC236}">
                <a16:creationId xmlns:a16="http://schemas.microsoft.com/office/drawing/2014/main" id="{25C64988-52A6-13BA-4A53-62A6E763FC59}"/>
              </a:ext>
            </a:extLst>
          </p:cNvPr>
          <p:cNvSpPr txBox="1"/>
          <p:nvPr/>
        </p:nvSpPr>
        <p:spPr>
          <a:xfrm>
            <a:off x="2705470" y="1057666"/>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dirty="0">
                <a:latin typeface="Helvetica"/>
                <a:cs typeface="Helvetica"/>
              </a:rPr>
              <a:t>5 min.</a:t>
            </a:r>
          </a:p>
        </p:txBody>
      </p:sp>
      <p:sp>
        <p:nvSpPr>
          <p:cNvPr id="8" name="TextBox 7">
            <a:extLst>
              <a:ext uri="{FF2B5EF4-FFF2-40B4-BE49-F238E27FC236}">
                <a16:creationId xmlns:a16="http://schemas.microsoft.com/office/drawing/2014/main" id="{6ADE0538-D75A-ABCA-C4C1-BC631992362E}"/>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G</a:t>
            </a:r>
          </a:p>
        </p:txBody>
      </p:sp>
      <p:pic>
        <p:nvPicPr>
          <p:cNvPr id="3" name="Onlinemedier 2" title="Hvad er et stroke?">
            <a:hlinkClick r:id="" action="ppaction://media"/>
            <a:extLst>
              <a:ext uri="{FF2B5EF4-FFF2-40B4-BE49-F238E27FC236}">
                <a16:creationId xmlns:a16="http://schemas.microsoft.com/office/drawing/2014/main" id="{951A98AE-6C8A-D714-FFF0-529048D7FE82}"/>
              </a:ext>
            </a:extLst>
          </p:cNvPr>
          <p:cNvPicPr>
            <a:picLocks noRot="1" noChangeAspect="1"/>
          </p:cNvPicPr>
          <p:nvPr>
            <a:videoFile r:link="rId1"/>
          </p:nvPr>
        </p:nvPicPr>
        <p:blipFill>
          <a:blip r:embed="rId8"/>
          <a:stretch>
            <a:fillRect/>
          </a:stretch>
        </p:blipFill>
        <p:spPr>
          <a:xfrm>
            <a:off x="1902749" y="1544059"/>
            <a:ext cx="8386501" cy="4738373"/>
          </a:xfrm>
          <a:prstGeom prst="rect">
            <a:avLst/>
          </a:prstGeom>
        </p:spPr>
      </p:pic>
    </p:spTree>
    <p:extLst>
      <p:ext uri="{BB962C8B-B14F-4D97-AF65-F5344CB8AC3E}">
        <p14:creationId xmlns:p14="http://schemas.microsoft.com/office/powerpoint/2010/main" val="27634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5">
            <a:extLst>
              <a:ext uri="{FF2B5EF4-FFF2-40B4-BE49-F238E27FC236}">
                <a16:creationId xmlns:a16="http://schemas.microsoft.com/office/drawing/2014/main" id="{704B67C4-DFC9-5BD6-2E4A-AD042C35EECC}"/>
              </a:ext>
            </a:extLst>
          </p:cNvPr>
          <p:cNvSpPr/>
          <p:nvPr/>
        </p:nvSpPr>
        <p:spPr>
          <a:xfrm>
            <a:off x="848928" y="1538569"/>
            <a:ext cx="9979160" cy="22714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3" name="Undertitel 2">
            <a:extLst>
              <a:ext uri="{FF2B5EF4-FFF2-40B4-BE49-F238E27FC236}">
                <a16:creationId xmlns:a16="http://schemas.microsoft.com/office/drawing/2014/main" id="{6736E7DD-616E-E899-674C-3A01AD646067}"/>
              </a:ext>
            </a:extLst>
          </p:cNvPr>
          <p:cNvSpPr>
            <a:spLocks noGrp="1"/>
          </p:cNvSpPr>
          <p:nvPr>
            <p:ph type="subTitle" idx="1"/>
          </p:nvPr>
        </p:nvSpPr>
        <p:spPr>
          <a:xfrm>
            <a:off x="1626956" y="5813936"/>
            <a:ext cx="2736798" cy="647806"/>
          </a:xfrm>
        </p:spPr>
        <p:txBody>
          <a:bodyPr/>
          <a:lstStyle/>
          <a:p>
            <a:pPr algn="ctr"/>
            <a:r>
              <a:rPr lang="da-DK" dirty="0"/>
              <a:t>Hænger den </a:t>
            </a:r>
            <a:br>
              <a:rPr lang="da-DK" dirty="0"/>
            </a:br>
            <a:r>
              <a:rPr lang="da-DK" dirty="0"/>
              <a:t>ene arm?</a:t>
            </a:r>
          </a:p>
        </p:txBody>
      </p:sp>
      <p:pic>
        <p:nvPicPr>
          <p:cNvPr id="4" name="Billede 3">
            <a:extLst>
              <a:ext uri="{FF2B5EF4-FFF2-40B4-BE49-F238E27FC236}">
                <a16:creationId xmlns:a16="http://schemas.microsoft.com/office/drawing/2014/main" id="{6AAA5345-6ECA-9C31-51AF-D7BFE9E428EF}"/>
              </a:ext>
            </a:extLst>
          </p:cNvPr>
          <p:cNvPicPr>
            <a:picLocks noChangeAspect="1"/>
          </p:cNvPicPr>
          <p:nvPr/>
        </p:nvPicPr>
        <p:blipFill>
          <a:blip r:embed="rId3"/>
          <a:stretch>
            <a:fillRect/>
          </a:stretch>
        </p:blipFill>
        <p:spPr>
          <a:xfrm>
            <a:off x="2360908" y="4016846"/>
            <a:ext cx="1268895" cy="1741617"/>
          </a:xfrm>
          <a:prstGeom prst="rect">
            <a:avLst/>
          </a:prstGeom>
        </p:spPr>
      </p:pic>
      <p:pic>
        <p:nvPicPr>
          <p:cNvPr id="5" name="Billede 4">
            <a:extLst>
              <a:ext uri="{FF2B5EF4-FFF2-40B4-BE49-F238E27FC236}">
                <a16:creationId xmlns:a16="http://schemas.microsoft.com/office/drawing/2014/main" id="{E7A9409D-6308-9834-C45D-F983D415FDCA}"/>
              </a:ext>
            </a:extLst>
          </p:cNvPr>
          <p:cNvPicPr>
            <a:picLocks noChangeAspect="1"/>
          </p:cNvPicPr>
          <p:nvPr/>
        </p:nvPicPr>
        <p:blipFill>
          <a:blip r:embed="rId4"/>
          <a:stretch>
            <a:fillRect/>
          </a:stretch>
        </p:blipFill>
        <p:spPr>
          <a:xfrm>
            <a:off x="5091764" y="3751598"/>
            <a:ext cx="1143888" cy="2006865"/>
          </a:xfrm>
          <a:prstGeom prst="rect">
            <a:avLst/>
          </a:prstGeom>
        </p:spPr>
      </p:pic>
      <p:pic>
        <p:nvPicPr>
          <p:cNvPr id="6" name="Billede 5">
            <a:extLst>
              <a:ext uri="{FF2B5EF4-FFF2-40B4-BE49-F238E27FC236}">
                <a16:creationId xmlns:a16="http://schemas.microsoft.com/office/drawing/2014/main" id="{D9EFCD4D-3E2D-3A6E-CFBF-79AC58A6C722}"/>
              </a:ext>
            </a:extLst>
          </p:cNvPr>
          <p:cNvPicPr>
            <a:picLocks noChangeAspect="1"/>
          </p:cNvPicPr>
          <p:nvPr/>
        </p:nvPicPr>
        <p:blipFill>
          <a:blip r:embed="rId5"/>
          <a:stretch>
            <a:fillRect/>
          </a:stretch>
        </p:blipFill>
        <p:spPr>
          <a:xfrm>
            <a:off x="7755075" y="4121046"/>
            <a:ext cx="798977" cy="1637417"/>
          </a:xfrm>
          <a:prstGeom prst="rect">
            <a:avLst/>
          </a:prstGeom>
        </p:spPr>
      </p:pic>
      <p:sp>
        <p:nvSpPr>
          <p:cNvPr id="7" name="Undertitel 2">
            <a:extLst>
              <a:ext uri="{FF2B5EF4-FFF2-40B4-BE49-F238E27FC236}">
                <a16:creationId xmlns:a16="http://schemas.microsoft.com/office/drawing/2014/main" id="{4E9EE3CC-115D-FCC5-D7B0-8A296F5DCE57}"/>
              </a:ext>
            </a:extLst>
          </p:cNvPr>
          <p:cNvSpPr txBox="1">
            <a:spLocks/>
          </p:cNvSpPr>
          <p:nvPr/>
        </p:nvSpPr>
        <p:spPr>
          <a:xfrm>
            <a:off x="4127370" y="5801655"/>
            <a:ext cx="2736798" cy="647806"/>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da-DK" dirty="0"/>
              <a:t>Hænger ordene</a:t>
            </a:r>
            <a:br>
              <a:rPr lang="da-DK" dirty="0"/>
            </a:br>
            <a:r>
              <a:rPr lang="da-DK" dirty="0"/>
              <a:t>ikke sammen?</a:t>
            </a:r>
          </a:p>
        </p:txBody>
      </p:sp>
      <p:sp>
        <p:nvSpPr>
          <p:cNvPr id="8" name="Undertitel 2">
            <a:extLst>
              <a:ext uri="{FF2B5EF4-FFF2-40B4-BE49-F238E27FC236}">
                <a16:creationId xmlns:a16="http://schemas.microsoft.com/office/drawing/2014/main" id="{61A2C704-AD87-7DBB-56CF-ABE1431A4CBC}"/>
              </a:ext>
            </a:extLst>
          </p:cNvPr>
          <p:cNvSpPr txBox="1">
            <a:spLocks/>
          </p:cNvSpPr>
          <p:nvPr/>
        </p:nvSpPr>
        <p:spPr>
          <a:xfrm>
            <a:off x="6786164" y="5804262"/>
            <a:ext cx="2736798" cy="647806"/>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da-DK" dirty="0"/>
              <a:t>Hænger den </a:t>
            </a:r>
            <a:br>
              <a:rPr lang="da-DK" dirty="0"/>
            </a:br>
            <a:r>
              <a:rPr lang="da-DK" dirty="0"/>
              <a:t>ene mundvig?</a:t>
            </a:r>
          </a:p>
        </p:txBody>
      </p:sp>
      <p:sp>
        <p:nvSpPr>
          <p:cNvPr id="10" name="Titel 1">
            <a:extLst>
              <a:ext uri="{FF2B5EF4-FFF2-40B4-BE49-F238E27FC236}">
                <a16:creationId xmlns:a16="http://schemas.microsoft.com/office/drawing/2014/main" id="{928A05DF-3F73-8FBF-50FC-F1CBFADA2A80}"/>
              </a:ext>
            </a:extLst>
          </p:cNvPr>
          <p:cNvSpPr txBox="1">
            <a:spLocks/>
          </p:cNvSpPr>
          <p:nvPr/>
        </p:nvSpPr>
        <p:spPr>
          <a:xfrm>
            <a:off x="1146488" y="957859"/>
            <a:ext cx="10509956" cy="5078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3000" b="0" i="0" kern="1200" spc="600">
                <a:solidFill>
                  <a:schemeClr val="tx1"/>
                </a:solidFill>
                <a:latin typeface="Obvia Expanded" panose="02000503040000020004" pitchFamily="2" charset="77"/>
                <a:ea typeface="+mj-ea"/>
                <a:cs typeface="+mj-cs"/>
              </a:defRPr>
            </a:lvl1pPr>
          </a:lstStyle>
          <a:p>
            <a:r>
              <a:rPr lang="da-DK" dirty="0">
                <a:latin typeface="Obvia Expanded"/>
              </a:rPr>
              <a:t>REFLEKSION</a:t>
            </a:r>
            <a:endParaRPr lang="da-DK" dirty="0"/>
          </a:p>
        </p:txBody>
      </p:sp>
      <p:pic>
        <p:nvPicPr>
          <p:cNvPr id="14" name="Graphic 13" descr="Ur med massiv udfyldning">
            <a:extLst>
              <a:ext uri="{FF2B5EF4-FFF2-40B4-BE49-F238E27FC236}">
                <a16:creationId xmlns:a16="http://schemas.microsoft.com/office/drawing/2014/main" id="{50D2878F-166E-FA72-1AC0-033E16E313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4063" y="1014017"/>
            <a:ext cx="403781" cy="388071"/>
          </a:xfrm>
          <a:prstGeom prst="rect">
            <a:avLst/>
          </a:prstGeom>
        </p:spPr>
      </p:pic>
      <p:sp>
        <p:nvSpPr>
          <p:cNvPr id="16" name="TextBox 15">
            <a:extLst>
              <a:ext uri="{FF2B5EF4-FFF2-40B4-BE49-F238E27FC236}">
                <a16:creationId xmlns:a16="http://schemas.microsoft.com/office/drawing/2014/main" id="{2ABE5632-DF08-453F-FCD5-CF474793FB76}"/>
              </a:ext>
            </a:extLst>
          </p:cNvPr>
          <p:cNvSpPr txBox="1"/>
          <p:nvPr/>
        </p:nvSpPr>
        <p:spPr>
          <a:xfrm>
            <a:off x="4427174" y="105634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Helvetica"/>
                <a:cs typeface="Helvetica"/>
              </a:rPr>
              <a:t>3 min.</a:t>
            </a:r>
          </a:p>
        </p:txBody>
      </p:sp>
      <p:sp>
        <p:nvSpPr>
          <p:cNvPr id="9" name="TextBox 8">
            <a:extLst>
              <a:ext uri="{FF2B5EF4-FFF2-40B4-BE49-F238E27FC236}">
                <a16:creationId xmlns:a16="http://schemas.microsoft.com/office/drawing/2014/main" id="{CC2D7F97-E49E-1AAF-D217-7A6B60161417}"/>
              </a:ext>
            </a:extLst>
          </p:cNvPr>
          <p:cNvSpPr txBox="1"/>
          <p:nvPr/>
        </p:nvSpPr>
        <p:spPr>
          <a:xfrm>
            <a:off x="937622" y="1603438"/>
            <a:ext cx="9596152" cy="2141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700"/>
              </a:lnSpc>
            </a:pPr>
            <a:r>
              <a:rPr lang="da-DK" sz="2000" b="1" dirty="0">
                <a:latin typeface="Helvetica"/>
                <a:cs typeface="Segoe UI"/>
              </a:rPr>
              <a:t>Alene: </a:t>
            </a:r>
            <a:r>
              <a:rPr lang="da-DK" sz="2000" dirty="0">
                <a:latin typeface="Helvetica"/>
                <a:cs typeface="Segoe UI"/>
              </a:rPr>
              <a:t>Kan du huske remsen? Tænk over, hvad de forskellige tegn på stroke betyder i "Stræk, Snak, Smil".</a:t>
            </a:r>
            <a:r>
              <a:rPr lang="en-US" sz="2000" dirty="0">
                <a:latin typeface="Helvetica"/>
                <a:cs typeface="Segoe UI"/>
              </a:rPr>
              <a:t>​</a:t>
            </a:r>
          </a:p>
          <a:p>
            <a:pPr>
              <a:lnSpc>
                <a:spcPts val="2700"/>
              </a:lnSpc>
            </a:pPr>
            <a:endParaRPr lang="da-DK" dirty="0">
              <a:latin typeface="Arial"/>
              <a:cs typeface="Arial"/>
            </a:endParaRPr>
          </a:p>
          <a:p>
            <a:pPr>
              <a:lnSpc>
                <a:spcPts val="2700"/>
              </a:lnSpc>
            </a:pPr>
            <a:r>
              <a:rPr lang="da-DK" sz="2000" b="1" dirty="0">
                <a:latin typeface="Helvetica"/>
                <a:cs typeface="Segoe UI"/>
              </a:rPr>
              <a:t>To og to:</a:t>
            </a:r>
            <a:r>
              <a:rPr lang="da-DK" sz="2000" dirty="0">
                <a:latin typeface="Helvetica"/>
                <a:cs typeface="Segoe UI"/>
              </a:rPr>
              <a:t> Tal med din sidemakker om jeres overvejelser.​</a:t>
            </a:r>
          </a:p>
          <a:p>
            <a:pPr>
              <a:lnSpc>
                <a:spcPts val="2700"/>
              </a:lnSpc>
            </a:pPr>
            <a:endParaRPr lang="da-DK" sz="2000" dirty="0">
              <a:latin typeface="Helvetica"/>
              <a:cs typeface="Segoe UI"/>
            </a:endParaRPr>
          </a:p>
          <a:p>
            <a:pPr>
              <a:lnSpc>
                <a:spcPts val="2700"/>
              </a:lnSpc>
            </a:pPr>
            <a:r>
              <a:rPr lang="da-DK" sz="2000" b="1" dirty="0">
                <a:latin typeface="Helvetica"/>
                <a:cs typeface="Segoe UI"/>
              </a:rPr>
              <a:t>Fælles:</a:t>
            </a:r>
            <a:r>
              <a:rPr lang="da-DK" sz="2000" dirty="0">
                <a:latin typeface="Helvetica"/>
                <a:cs typeface="Segoe UI"/>
              </a:rPr>
              <a:t> Del overvejelserne med resten af klassen. </a:t>
            </a:r>
          </a:p>
        </p:txBody>
      </p:sp>
      <p:pic>
        <p:nvPicPr>
          <p:cNvPr id="20" name="Graphic 11" descr="Hoved med tandhjul med massiv udfyldning">
            <a:extLst>
              <a:ext uri="{FF2B5EF4-FFF2-40B4-BE49-F238E27FC236}">
                <a16:creationId xmlns:a16="http://schemas.microsoft.com/office/drawing/2014/main" id="{852AA3AC-B6F8-1424-4DA0-8DE66DB994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9054" y="985808"/>
            <a:ext cx="407434" cy="444487"/>
          </a:xfrm>
          <a:prstGeom prst="rect">
            <a:avLst/>
          </a:prstGeom>
        </p:spPr>
      </p:pic>
      <p:sp>
        <p:nvSpPr>
          <p:cNvPr id="2" name="TextBox 7">
            <a:extLst>
              <a:ext uri="{FF2B5EF4-FFF2-40B4-BE49-F238E27FC236}">
                <a16:creationId xmlns:a16="http://schemas.microsoft.com/office/drawing/2014/main" id="{0FF83358-21F8-44CB-CEE7-DEF4082F9F91}"/>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a:t>
            </a:r>
            <a:r>
              <a:rPr lang="da-DK" dirty="0">
                <a:latin typeface="Obvia Expanded"/>
              </a:rPr>
              <a:t>P</a:t>
            </a:r>
            <a:endParaRPr lang="da-DK" noProof="0" dirty="0">
              <a:latin typeface="Obvia Expanded"/>
            </a:endParaRPr>
          </a:p>
        </p:txBody>
      </p:sp>
    </p:spTree>
    <p:extLst>
      <p:ext uri="{BB962C8B-B14F-4D97-AF65-F5344CB8AC3E}">
        <p14:creationId xmlns:p14="http://schemas.microsoft.com/office/powerpoint/2010/main" val="330171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5">
            <a:extLst>
              <a:ext uri="{FF2B5EF4-FFF2-40B4-BE49-F238E27FC236}">
                <a16:creationId xmlns:a16="http://schemas.microsoft.com/office/drawing/2014/main" id="{F71E39A5-10C7-2193-6105-F3717F0873BB}"/>
              </a:ext>
            </a:extLst>
          </p:cNvPr>
          <p:cNvSpPr/>
          <p:nvPr/>
        </p:nvSpPr>
        <p:spPr>
          <a:xfrm>
            <a:off x="957109" y="1888999"/>
            <a:ext cx="7006857" cy="42955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3455F5F3-21F9-FE69-0D29-3D3D66547A51}"/>
              </a:ext>
            </a:extLst>
          </p:cNvPr>
          <p:cNvSpPr>
            <a:spLocks noGrp="1"/>
          </p:cNvSpPr>
          <p:nvPr>
            <p:ph type="ctrTitle"/>
          </p:nvPr>
        </p:nvSpPr>
        <p:spPr>
          <a:xfrm>
            <a:off x="1253890" y="963564"/>
            <a:ext cx="10509956" cy="507831"/>
          </a:xfrm>
        </p:spPr>
        <p:txBody>
          <a:bodyPr/>
          <a:lstStyle/>
          <a:p>
            <a:r>
              <a:rPr lang="da-DK" spc="300" dirty="0">
                <a:latin typeface="Obvia Expanded"/>
              </a:rPr>
              <a:t>HVAD VED DU ALLEREDE OM STROKE?</a:t>
            </a:r>
            <a:endParaRPr lang="da-DK" spc="300" noProof="0" dirty="0"/>
          </a:p>
        </p:txBody>
      </p:sp>
      <p:pic>
        <p:nvPicPr>
          <p:cNvPr id="5" name="Graphic 4" descr="Ur med massiv udfyldning">
            <a:extLst>
              <a:ext uri="{FF2B5EF4-FFF2-40B4-BE49-F238E27FC236}">
                <a16:creationId xmlns:a16="http://schemas.microsoft.com/office/drawing/2014/main" id="{BAC31600-5278-6FBD-850A-F911929ACC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0381" y="1023443"/>
            <a:ext cx="403781" cy="388071"/>
          </a:xfrm>
          <a:prstGeom prst="rect">
            <a:avLst/>
          </a:prstGeom>
        </p:spPr>
      </p:pic>
      <p:sp>
        <p:nvSpPr>
          <p:cNvPr id="7" name="TextBox 6">
            <a:extLst>
              <a:ext uri="{FF2B5EF4-FFF2-40B4-BE49-F238E27FC236}">
                <a16:creationId xmlns:a16="http://schemas.microsoft.com/office/drawing/2014/main" id="{181EF8CD-2AB0-D9C3-8EED-24FCDF1CD37D}"/>
              </a:ext>
            </a:extLst>
          </p:cNvPr>
          <p:cNvSpPr txBox="1"/>
          <p:nvPr/>
        </p:nvSpPr>
        <p:spPr>
          <a:xfrm>
            <a:off x="9020243" y="1063589"/>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dirty="0">
                <a:latin typeface="Helvetica"/>
                <a:cs typeface="Helvetica"/>
              </a:rPr>
              <a:t>20</a:t>
            </a:r>
            <a:r>
              <a:rPr lang="da-DK" sz="1400" b="1" noProof="0" dirty="0">
                <a:latin typeface="Helvetica"/>
                <a:cs typeface="Helvetica"/>
              </a:rPr>
              <a:t> min.</a:t>
            </a:r>
          </a:p>
        </p:txBody>
      </p:sp>
      <p:pic>
        <p:nvPicPr>
          <p:cNvPr id="11" name="Graphic 10" descr="Dokument med massiv udfyldning">
            <a:extLst>
              <a:ext uri="{FF2B5EF4-FFF2-40B4-BE49-F238E27FC236}">
                <a16:creationId xmlns:a16="http://schemas.microsoft.com/office/drawing/2014/main" id="{844FD6DA-5E73-5540-C222-6296119919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45040" y="1888999"/>
            <a:ext cx="474483" cy="443061"/>
          </a:xfrm>
          <a:prstGeom prst="rect">
            <a:avLst/>
          </a:prstGeom>
        </p:spPr>
      </p:pic>
      <p:sp>
        <p:nvSpPr>
          <p:cNvPr id="13" name="TextBox 12">
            <a:extLst>
              <a:ext uri="{FF2B5EF4-FFF2-40B4-BE49-F238E27FC236}">
                <a16:creationId xmlns:a16="http://schemas.microsoft.com/office/drawing/2014/main" id="{81482ABD-585A-8FB3-3098-32676D48718B}"/>
              </a:ext>
            </a:extLst>
          </p:cNvPr>
          <p:cNvSpPr txBox="1"/>
          <p:nvPr/>
        </p:nvSpPr>
        <p:spPr>
          <a:xfrm>
            <a:off x="8491813" y="1931950"/>
            <a:ext cx="42787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dirty="0"/>
              <a:t> </a:t>
            </a:r>
            <a:r>
              <a:rPr lang="da-DK" sz="2000" b="1" noProof="0" dirty="0">
                <a:latin typeface="Helvetica"/>
                <a:cs typeface="Helvetica"/>
              </a:rPr>
              <a:t>ELEVARK</a:t>
            </a:r>
            <a:r>
              <a:rPr lang="da-DK" sz="2000" b="1" noProof="0" dirty="0"/>
              <a:t> </a:t>
            </a:r>
          </a:p>
        </p:txBody>
      </p:sp>
      <p:sp>
        <p:nvSpPr>
          <p:cNvPr id="15" name="TextBox 14">
            <a:extLst>
              <a:ext uri="{FF2B5EF4-FFF2-40B4-BE49-F238E27FC236}">
                <a16:creationId xmlns:a16="http://schemas.microsoft.com/office/drawing/2014/main" id="{45871377-6EBA-0847-AC2C-096BAD8FFAE0}"/>
              </a:ext>
            </a:extLst>
          </p:cNvPr>
          <p:cNvSpPr txBox="1"/>
          <p:nvPr/>
        </p:nvSpPr>
        <p:spPr>
          <a:xfrm>
            <a:off x="8619523" y="2332060"/>
            <a:ext cx="29819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dirty="0">
                <a:latin typeface="Helvetica" panose="020B0604020202020204" pitchFamily="34" charset="0"/>
                <a:cs typeface="Helvetica" panose="020B0604020202020204" pitchFamily="34" charset="0"/>
              </a:rPr>
              <a:t>ORDLISTEMINDMAP</a:t>
            </a:r>
          </a:p>
          <a:p>
            <a:r>
              <a:rPr lang="da-DK" sz="1600" noProof="0" dirty="0">
                <a:latin typeface="Helvetica" panose="020B0604020202020204" pitchFamily="34" charset="0"/>
                <a:cs typeface="Helvetica" panose="020B0604020202020204" pitchFamily="34" charset="0"/>
              </a:rPr>
              <a:t>TRÆD TIL VED STROKE</a:t>
            </a:r>
          </a:p>
        </p:txBody>
      </p:sp>
      <p:pic>
        <p:nvPicPr>
          <p:cNvPr id="6" name="Graphic 5" descr="Gruppebrainstorm med massiv udfyldning">
            <a:extLst>
              <a:ext uri="{FF2B5EF4-FFF2-40B4-BE49-F238E27FC236}">
                <a16:creationId xmlns:a16="http://schemas.microsoft.com/office/drawing/2014/main" id="{30DF83F2-3936-732A-2BBB-A908BB7DA9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887" y="782640"/>
            <a:ext cx="643003" cy="663879"/>
          </a:xfrm>
          <a:prstGeom prst="rect">
            <a:avLst/>
          </a:prstGeom>
        </p:spPr>
      </p:pic>
      <p:sp>
        <p:nvSpPr>
          <p:cNvPr id="10" name="Subtitle 9">
            <a:extLst>
              <a:ext uri="{FF2B5EF4-FFF2-40B4-BE49-F238E27FC236}">
                <a16:creationId xmlns:a16="http://schemas.microsoft.com/office/drawing/2014/main" id="{F059AC76-F613-8DC9-55A0-FDAF8F1D8A53}"/>
              </a:ext>
            </a:extLst>
          </p:cNvPr>
          <p:cNvSpPr>
            <a:spLocks noGrp="1"/>
          </p:cNvSpPr>
          <p:nvPr>
            <p:ph type="subTitle" idx="1"/>
          </p:nvPr>
        </p:nvSpPr>
        <p:spPr>
          <a:xfrm>
            <a:off x="1080508" y="1803215"/>
            <a:ext cx="6808813" cy="3652282"/>
          </a:xfrm>
        </p:spPr>
        <p:txBody>
          <a:bodyPr vert="horz" wrap="square" lIns="91440" tIns="45720" rIns="91440" bIns="45720" rtlCol="0" anchor="t">
            <a:spAutoFit/>
          </a:bodyPr>
          <a:lstStyle/>
          <a:p>
            <a:endParaRPr lang="da-DK" dirty="0">
              <a:cs typeface="Helvetica"/>
            </a:endParaRPr>
          </a:p>
          <a:p>
            <a:pPr>
              <a:lnSpc>
                <a:spcPct val="100000"/>
              </a:lnSpc>
            </a:pPr>
            <a:r>
              <a:rPr lang="da-DK" b="1" dirty="0">
                <a:latin typeface="Helvetica"/>
                <a:cs typeface="Helvetica"/>
              </a:rPr>
              <a:t>Alene: </a:t>
            </a:r>
            <a:r>
              <a:rPr lang="da-DK" dirty="0">
                <a:latin typeface="Helvetica"/>
                <a:cs typeface="Helvetica"/>
              </a:rPr>
              <a:t>Du skal genbesøge og læse dine elevark, som du udfyldte sidst du arbejdede med stroke. </a:t>
            </a:r>
            <a:endParaRPr lang="en-US" dirty="0">
              <a:latin typeface="Helvetica"/>
              <a:cs typeface="Helvetica"/>
            </a:endParaRPr>
          </a:p>
          <a:p>
            <a:pPr>
              <a:lnSpc>
                <a:spcPct val="100000"/>
              </a:lnSpc>
            </a:pPr>
            <a:r>
              <a:rPr lang="da-DK" b="1" dirty="0">
                <a:latin typeface="Helvetica"/>
                <a:cs typeface="Helvetica"/>
              </a:rPr>
              <a:t>To og to: </a:t>
            </a:r>
            <a:r>
              <a:rPr lang="da-DK" dirty="0">
                <a:latin typeface="Helvetica"/>
                <a:cs typeface="Helvetica"/>
              </a:rPr>
              <a:t>Tal om, h</a:t>
            </a:r>
            <a:r>
              <a:rPr lang="en-US" dirty="0" err="1">
                <a:solidFill>
                  <a:srgbClr val="242424"/>
                </a:solidFill>
                <a:latin typeface="Helvetica"/>
                <a:cs typeface="Helvetica"/>
              </a:rPr>
              <a:t>vad</a:t>
            </a:r>
            <a:r>
              <a:rPr lang="en-US" dirty="0">
                <a:solidFill>
                  <a:srgbClr val="242424"/>
                </a:solidFill>
                <a:latin typeface="Helvetica"/>
                <a:cs typeface="Helvetica"/>
              </a:rPr>
              <a:t> stroke er, </a:t>
            </a:r>
            <a:r>
              <a:rPr lang="en-US" dirty="0" err="1">
                <a:solidFill>
                  <a:srgbClr val="242424"/>
                </a:solidFill>
                <a:latin typeface="Helvetica"/>
                <a:cs typeface="Helvetica"/>
              </a:rPr>
              <a:t>og</a:t>
            </a:r>
            <a:r>
              <a:rPr lang="en-US" dirty="0">
                <a:solidFill>
                  <a:srgbClr val="242424"/>
                </a:solidFill>
                <a:latin typeface="Helvetica"/>
                <a:cs typeface="Helvetica"/>
              </a:rPr>
              <a:t> </a:t>
            </a:r>
            <a:r>
              <a:rPr lang="en-US" dirty="0" err="1">
                <a:solidFill>
                  <a:srgbClr val="242424"/>
                </a:solidFill>
                <a:latin typeface="Helvetica"/>
                <a:cs typeface="Helvetica"/>
              </a:rPr>
              <a:t>hvad</a:t>
            </a:r>
            <a:r>
              <a:rPr lang="en-US" dirty="0">
                <a:solidFill>
                  <a:srgbClr val="242424"/>
                </a:solidFill>
                <a:latin typeface="Helvetica"/>
                <a:cs typeface="Helvetica"/>
              </a:rPr>
              <a:t> </a:t>
            </a:r>
            <a:r>
              <a:rPr lang="en-US" dirty="0" err="1">
                <a:solidFill>
                  <a:srgbClr val="242424"/>
                </a:solidFill>
                <a:latin typeface="Helvetica"/>
                <a:cs typeface="Helvetica"/>
              </a:rPr>
              <a:t>sker</a:t>
            </a:r>
            <a:r>
              <a:rPr lang="en-US" dirty="0">
                <a:solidFill>
                  <a:srgbClr val="242424"/>
                </a:solidFill>
                <a:latin typeface="Helvetica"/>
                <a:cs typeface="Helvetica"/>
              </a:rPr>
              <a:t> I </a:t>
            </a:r>
            <a:r>
              <a:rPr lang="en-US" dirty="0" err="1">
                <a:solidFill>
                  <a:srgbClr val="242424"/>
                </a:solidFill>
                <a:latin typeface="Helvetica"/>
                <a:cs typeface="Helvetica"/>
              </a:rPr>
              <a:t>hjernen</a:t>
            </a:r>
            <a:r>
              <a:rPr lang="en-US" dirty="0">
                <a:solidFill>
                  <a:srgbClr val="242424"/>
                </a:solidFill>
                <a:latin typeface="Helvetica"/>
                <a:cs typeface="Helvetica"/>
              </a:rPr>
              <a:t>, </a:t>
            </a:r>
            <a:r>
              <a:rPr lang="en-US" dirty="0" err="1">
                <a:solidFill>
                  <a:srgbClr val="242424"/>
                </a:solidFill>
                <a:latin typeface="Helvetica"/>
                <a:cs typeface="Helvetica"/>
              </a:rPr>
              <a:t>når</a:t>
            </a:r>
            <a:r>
              <a:rPr lang="en-US" dirty="0">
                <a:solidFill>
                  <a:srgbClr val="242424"/>
                </a:solidFill>
                <a:latin typeface="Helvetica"/>
                <a:cs typeface="Helvetica"/>
              </a:rPr>
              <a:t> </a:t>
            </a:r>
            <a:r>
              <a:rPr lang="en-US" dirty="0" err="1">
                <a:solidFill>
                  <a:srgbClr val="242424"/>
                </a:solidFill>
                <a:latin typeface="Helvetica"/>
                <a:cs typeface="Helvetica"/>
              </a:rPr>
              <a:t>en</a:t>
            </a:r>
            <a:r>
              <a:rPr lang="en-US" dirty="0">
                <a:solidFill>
                  <a:srgbClr val="242424"/>
                </a:solidFill>
                <a:latin typeface="Helvetica"/>
                <a:cs typeface="Helvetica"/>
              </a:rPr>
              <a:t> person </a:t>
            </a:r>
            <a:r>
              <a:rPr lang="en-US" dirty="0" err="1">
                <a:solidFill>
                  <a:srgbClr val="242424"/>
                </a:solidFill>
                <a:latin typeface="Helvetica"/>
                <a:cs typeface="Helvetica"/>
              </a:rPr>
              <a:t>får</a:t>
            </a:r>
            <a:r>
              <a:rPr lang="en-US" dirty="0">
                <a:solidFill>
                  <a:srgbClr val="242424"/>
                </a:solidFill>
                <a:latin typeface="Helvetica"/>
                <a:cs typeface="Helvetica"/>
              </a:rPr>
              <a:t> et stroke? </a:t>
            </a:r>
            <a:r>
              <a:rPr lang="en-US" dirty="0" err="1">
                <a:solidFill>
                  <a:srgbClr val="242424"/>
                </a:solidFill>
                <a:latin typeface="Helvetica"/>
                <a:cs typeface="Helvetica"/>
              </a:rPr>
              <a:t>Hvorfor</a:t>
            </a:r>
            <a:r>
              <a:rPr lang="en-US" dirty="0">
                <a:solidFill>
                  <a:srgbClr val="242424"/>
                </a:solidFill>
                <a:latin typeface="Helvetica"/>
                <a:cs typeface="Helvetica"/>
              </a:rPr>
              <a:t> er det </a:t>
            </a:r>
            <a:r>
              <a:rPr lang="en-US" dirty="0" err="1">
                <a:solidFill>
                  <a:srgbClr val="242424"/>
                </a:solidFill>
                <a:latin typeface="Helvetica"/>
                <a:cs typeface="Helvetica"/>
              </a:rPr>
              <a:t>vigtigt</a:t>
            </a:r>
            <a:r>
              <a:rPr lang="en-US" dirty="0">
                <a:solidFill>
                  <a:srgbClr val="242424"/>
                </a:solidFill>
                <a:latin typeface="Helvetica"/>
                <a:cs typeface="Helvetica"/>
              </a:rPr>
              <a:t> at </a:t>
            </a:r>
            <a:r>
              <a:rPr lang="en-US" dirty="0" err="1">
                <a:solidFill>
                  <a:srgbClr val="242424"/>
                </a:solidFill>
                <a:latin typeface="Helvetica"/>
                <a:cs typeface="Helvetica"/>
              </a:rPr>
              <a:t>få</a:t>
            </a:r>
            <a:r>
              <a:rPr lang="en-US" dirty="0">
                <a:solidFill>
                  <a:srgbClr val="242424"/>
                </a:solidFill>
                <a:latin typeface="Helvetica"/>
                <a:cs typeface="Helvetica"/>
              </a:rPr>
              <a:t> </a:t>
            </a:r>
            <a:r>
              <a:rPr lang="en-US" dirty="0" err="1">
                <a:solidFill>
                  <a:srgbClr val="242424"/>
                </a:solidFill>
                <a:latin typeface="Helvetica"/>
                <a:cs typeface="Helvetica"/>
              </a:rPr>
              <a:t>hurtig</a:t>
            </a:r>
            <a:r>
              <a:rPr lang="en-US" dirty="0">
                <a:solidFill>
                  <a:srgbClr val="242424"/>
                </a:solidFill>
                <a:latin typeface="Helvetica"/>
                <a:cs typeface="Helvetica"/>
              </a:rPr>
              <a:t> </a:t>
            </a:r>
            <a:r>
              <a:rPr lang="en-US" dirty="0" err="1">
                <a:solidFill>
                  <a:srgbClr val="242424"/>
                </a:solidFill>
                <a:latin typeface="Helvetica"/>
                <a:cs typeface="Helvetica"/>
              </a:rPr>
              <a:t>behandling</a:t>
            </a:r>
            <a:r>
              <a:rPr lang="en-US" dirty="0">
                <a:solidFill>
                  <a:srgbClr val="242424"/>
                </a:solidFill>
                <a:latin typeface="Helvetica"/>
                <a:cs typeface="Helvetica"/>
              </a:rPr>
              <a:t> </a:t>
            </a:r>
            <a:r>
              <a:rPr lang="en-US" dirty="0" err="1">
                <a:solidFill>
                  <a:srgbClr val="242424"/>
                </a:solidFill>
                <a:latin typeface="Helvetica"/>
                <a:cs typeface="Helvetica"/>
              </a:rPr>
              <a:t>ved</a:t>
            </a:r>
            <a:r>
              <a:rPr lang="en-US" dirty="0">
                <a:solidFill>
                  <a:srgbClr val="242424"/>
                </a:solidFill>
                <a:latin typeface="Helvetica"/>
                <a:cs typeface="Helvetica"/>
              </a:rPr>
              <a:t> stroke?</a:t>
            </a:r>
          </a:p>
          <a:p>
            <a:pPr>
              <a:lnSpc>
                <a:spcPct val="100000"/>
              </a:lnSpc>
            </a:pPr>
            <a:r>
              <a:rPr lang="da-DK" b="1" dirty="0">
                <a:latin typeface="Helvetica"/>
                <a:cs typeface="Helvetica"/>
              </a:rPr>
              <a:t>Fælles: </a:t>
            </a:r>
            <a:r>
              <a:rPr lang="da-DK" dirty="0">
                <a:latin typeface="Helvetica"/>
                <a:cs typeface="Helvetica"/>
              </a:rPr>
              <a:t>Se de videoer I lavede sidst I arbejdede med stroke. </a:t>
            </a:r>
          </a:p>
          <a:p>
            <a:pPr>
              <a:lnSpc>
                <a:spcPct val="100000"/>
              </a:lnSpc>
            </a:pPr>
            <a:r>
              <a:rPr lang="da-DK" b="1" dirty="0">
                <a:latin typeface="Helvetica"/>
                <a:cs typeface="Helvetica"/>
              </a:rPr>
              <a:t>Fælles:</a:t>
            </a:r>
            <a:r>
              <a:rPr lang="da-DK" dirty="0">
                <a:latin typeface="Helvetica"/>
                <a:cs typeface="Helvetica"/>
              </a:rPr>
              <a:t> Del jeres tanker og overvejelser med resten af klassen.   </a:t>
            </a:r>
            <a:endParaRPr lang="en-US" dirty="0">
              <a:latin typeface="Helvetica"/>
            </a:endParaRPr>
          </a:p>
        </p:txBody>
      </p:sp>
      <p:sp>
        <p:nvSpPr>
          <p:cNvPr id="3" name="TextBox 7">
            <a:extLst>
              <a:ext uri="{FF2B5EF4-FFF2-40B4-BE49-F238E27FC236}">
                <a16:creationId xmlns:a16="http://schemas.microsoft.com/office/drawing/2014/main" id="{E4E0A84F-EF7C-3601-DA2C-110B02353109}"/>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a:t>
            </a:r>
            <a:r>
              <a:rPr lang="da-DK" dirty="0">
                <a:latin typeface="Obvia Expanded"/>
              </a:rPr>
              <a:t>P</a:t>
            </a:r>
            <a:endParaRPr lang="da-DK" noProof="0" dirty="0">
              <a:latin typeface="Obvia Expanded"/>
            </a:endParaRPr>
          </a:p>
        </p:txBody>
      </p:sp>
    </p:spTree>
    <p:extLst>
      <p:ext uri="{BB962C8B-B14F-4D97-AF65-F5344CB8AC3E}">
        <p14:creationId xmlns:p14="http://schemas.microsoft.com/office/powerpoint/2010/main" val="280603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DC3F5D3-EB1D-F0AB-AB8E-23DBA5E7F439}"/>
              </a:ext>
            </a:extLst>
          </p:cNvPr>
          <p:cNvSpPr/>
          <p:nvPr/>
        </p:nvSpPr>
        <p:spPr>
          <a:xfrm>
            <a:off x="6026049" y="697832"/>
            <a:ext cx="6177826" cy="61601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F95E4002-511A-231C-7A52-24ED232EA2DB}"/>
              </a:ext>
            </a:extLst>
          </p:cNvPr>
          <p:cNvSpPr>
            <a:spLocks noGrp="1"/>
          </p:cNvSpPr>
          <p:nvPr>
            <p:ph type="ctrTitle"/>
          </p:nvPr>
        </p:nvSpPr>
        <p:spPr>
          <a:xfrm>
            <a:off x="700412" y="1474849"/>
            <a:ext cx="5173152" cy="924691"/>
          </a:xfrm>
        </p:spPr>
        <p:txBody>
          <a:bodyPr/>
          <a:lstStyle/>
          <a:p>
            <a:r>
              <a:rPr lang="da-DK" spc="300" dirty="0"/>
              <a:t>FOREBYG STROKE OG HJERTESTOP </a:t>
            </a:r>
          </a:p>
        </p:txBody>
      </p:sp>
      <p:sp>
        <p:nvSpPr>
          <p:cNvPr id="3" name="Undertitel 2">
            <a:extLst>
              <a:ext uri="{FF2B5EF4-FFF2-40B4-BE49-F238E27FC236}">
                <a16:creationId xmlns:a16="http://schemas.microsoft.com/office/drawing/2014/main" id="{F68747DA-9566-75CE-7B9A-1D0619572469}"/>
              </a:ext>
            </a:extLst>
          </p:cNvPr>
          <p:cNvSpPr>
            <a:spLocks noGrp="1"/>
          </p:cNvSpPr>
          <p:nvPr>
            <p:ph type="subTitle" idx="1"/>
          </p:nvPr>
        </p:nvSpPr>
        <p:spPr>
          <a:xfrm>
            <a:off x="793034" y="2542025"/>
            <a:ext cx="4240342" cy="2580194"/>
          </a:xfrm>
        </p:spPr>
        <p:txBody>
          <a:bodyPr/>
          <a:lstStyle/>
          <a:p>
            <a:pPr>
              <a:lnSpc>
                <a:spcPct val="100000"/>
              </a:lnSpc>
            </a:pPr>
            <a:r>
              <a:rPr lang="da-DK" b="1" dirty="0"/>
              <a:t>Lev sundt</a:t>
            </a:r>
            <a:endParaRPr lang="da-DK" dirty="0"/>
          </a:p>
          <a:p>
            <a:pPr marL="342900" indent="-342900">
              <a:lnSpc>
                <a:spcPct val="100000"/>
              </a:lnSpc>
              <a:buFont typeface="Arial" panose="020B0604020202020204" pitchFamily="34" charset="0"/>
              <a:buChar char="•"/>
            </a:pPr>
            <a:r>
              <a:rPr lang="da-DK" dirty="0"/>
              <a:t>Sund kost</a:t>
            </a:r>
          </a:p>
          <a:p>
            <a:pPr marL="342900" indent="-342900">
              <a:lnSpc>
                <a:spcPct val="100000"/>
              </a:lnSpc>
              <a:buFont typeface="Arial" panose="020B0604020202020204" pitchFamily="34" charset="0"/>
              <a:buChar char="•"/>
            </a:pPr>
            <a:r>
              <a:rPr lang="da-DK" dirty="0"/>
              <a:t>Fysisk træning</a:t>
            </a:r>
          </a:p>
          <a:p>
            <a:pPr marL="342900" indent="-342900">
              <a:lnSpc>
                <a:spcPct val="100000"/>
              </a:lnSpc>
              <a:buFont typeface="Arial" panose="020B0604020202020204" pitchFamily="34" charset="0"/>
              <a:buChar char="•"/>
            </a:pPr>
            <a:r>
              <a:rPr lang="da-DK" dirty="0"/>
              <a:t>Undgå overvægt</a:t>
            </a:r>
          </a:p>
          <a:p>
            <a:pPr marL="342900" indent="-342900">
              <a:lnSpc>
                <a:spcPct val="100000"/>
              </a:lnSpc>
              <a:buFont typeface="Arial" panose="020B0604020202020204" pitchFamily="34" charset="0"/>
              <a:buChar char="•"/>
            </a:pPr>
            <a:r>
              <a:rPr lang="da-DK" dirty="0"/>
              <a:t>Undgå rygning</a:t>
            </a:r>
          </a:p>
          <a:p>
            <a:pPr marL="342900" indent="-342900">
              <a:lnSpc>
                <a:spcPct val="100000"/>
              </a:lnSpc>
              <a:buFont typeface="Arial" panose="020B0604020202020204" pitchFamily="34" charset="0"/>
              <a:buChar char="•"/>
            </a:pPr>
            <a:r>
              <a:rPr lang="da-DK" dirty="0"/>
              <a:t>Begrænset alkohol</a:t>
            </a:r>
          </a:p>
        </p:txBody>
      </p:sp>
      <p:sp>
        <p:nvSpPr>
          <p:cNvPr id="5" name="Undertitel 2">
            <a:extLst>
              <a:ext uri="{FF2B5EF4-FFF2-40B4-BE49-F238E27FC236}">
                <a16:creationId xmlns:a16="http://schemas.microsoft.com/office/drawing/2014/main" id="{D402D4E0-52F3-3DA2-769B-ADA7D06FB39F}"/>
              </a:ext>
            </a:extLst>
          </p:cNvPr>
          <p:cNvSpPr txBox="1">
            <a:spLocks/>
          </p:cNvSpPr>
          <p:nvPr/>
        </p:nvSpPr>
        <p:spPr>
          <a:xfrm>
            <a:off x="7042598" y="1284598"/>
            <a:ext cx="4144728" cy="4652556"/>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dirty="0"/>
              <a:t>Kostråd</a:t>
            </a:r>
            <a:endParaRPr lang="da-DK" dirty="0"/>
          </a:p>
          <a:p>
            <a:pPr marL="342900" indent="-342900">
              <a:lnSpc>
                <a:spcPct val="100000"/>
              </a:lnSpc>
              <a:buFont typeface="Arial" panose="020B0604020202020204" pitchFamily="34" charset="0"/>
              <a:buChar char="•"/>
            </a:pPr>
            <a:r>
              <a:rPr lang="da-DK" dirty="0"/>
              <a:t>Spis </a:t>
            </a:r>
            <a:r>
              <a:rPr lang="da-DK" dirty="0" err="1"/>
              <a:t>planterigt</a:t>
            </a:r>
            <a:r>
              <a:rPr lang="da-DK" dirty="0"/>
              <a:t>, varieret og ikke for meget</a:t>
            </a:r>
          </a:p>
          <a:p>
            <a:pPr marL="342900" indent="-342900">
              <a:lnSpc>
                <a:spcPct val="100000"/>
              </a:lnSpc>
              <a:buFont typeface="Arial" panose="020B0604020202020204" pitchFamily="34" charset="0"/>
              <a:buChar char="•"/>
            </a:pPr>
            <a:r>
              <a:rPr lang="da-DK" dirty="0"/>
              <a:t>Spis flere grøntsager og frugter</a:t>
            </a:r>
          </a:p>
          <a:p>
            <a:pPr marL="342900" indent="-342900">
              <a:lnSpc>
                <a:spcPct val="100000"/>
              </a:lnSpc>
              <a:buFont typeface="Arial" panose="020B0604020202020204" pitchFamily="34" charset="0"/>
              <a:buChar char="•"/>
            </a:pPr>
            <a:r>
              <a:rPr lang="da-DK" dirty="0"/>
              <a:t>Spis mindre kød – vælg bælgfrugter og fisk</a:t>
            </a:r>
          </a:p>
          <a:p>
            <a:pPr marL="342900" indent="-342900">
              <a:lnSpc>
                <a:spcPct val="100000"/>
              </a:lnSpc>
              <a:buFont typeface="Arial" panose="020B0604020202020204" pitchFamily="34" charset="0"/>
              <a:buChar char="•"/>
            </a:pPr>
            <a:r>
              <a:rPr lang="da-DK" dirty="0"/>
              <a:t>Spis mad med fuldkorn</a:t>
            </a:r>
          </a:p>
          <a:p>
            <a:pPr marL="342900" indent="-342900">
              <a:lnSpc>
                <a:spcPct val="100000"/>
              </a:lnSpc>
              <a:buFont typeface="Arial" panose="020B0604020202020204" pitchFamily="34" charset="0"/>
              <a:buChar char="•"/>
            </a:pPr>
            <a:r>
              <a:rPr lang="da-DK" dirty="0"/>
              <a:t>Vælg planteolier og magre mejeriprodukter</a:t>
            </a:r>
          </a:p>
          <a:p>
            <a:pPr marL="342900" indent="-342900">
              <a:lnSpc>
                <a:spcPct val="100000"/>
              </a:lnSpc>
              <a:buFont typeface="Arial" panose="020B0604020202020204" pitchFamily="34" charset="0"/>
              <a:buChar char="•"/>
            </a:pPr>
            <a:r>
              <a:rPr lang="da-DK" dirty="0"/>
              <a:t>Spis mindre af det søde, salte og fede</a:t>
            </a:r>
          </a:p>
          <a:p>
            <a:pPr marL="342900" indent="-342900">
              <a:lnSpc>
                <a:spcPct val="100000"/>
              </a:lnSpc>
              <a:buFont typeface="Arial" panose="020B0604020202020204" pitchFamily="34" charset="0"/>
              <a:buChar char="•"/>
            </a:pPr>
            <a:r>
              <a:rPr lang="da-DK" dirty="0"/>
              <a:t>Sluk tørsten i vand</a:t>
            </a:r>
          </a:p>
        </p:txBody>
      </p:sp>
      <p:pic>
        <p:nvPicPr>
          <p:cNvPr id="7" name="Billede 6">
            <a:extLst>
              <a:ext uri="{FF2B5EF4-FFF2-40B4-BE49-F238E27FC236}">
                <a16:creationId xmlns:a16="http://schemas.microsoft.com/office/drawing/2014/main" id="{1DA491F8-09CF-36F5-987E-5B11EDA1457C}"/>
              </a:ext>
            </a:extLst>
          </p:cNvPr>
          <p:cNvPicPr>
            <a:picLocks noChangeAspect="1"/>
          </p:cNvPicPr>
          <p:nvPr/>
        </p:nvPicPr>
        <p:blipFill>
          <a:blip r:embed="rId3"/>
          <a:stretch>
            <a:fillRect/>
          </a:stretch>
        </p:blipFill>
        <p:spPr>
          <a:xfrm>
            <a:off x="9916577" y="248491"/>
            <a:ext cx="2045309" cy="197193"/>
          </a:xfrm>
          <a:prstGeom prst="rect">
            <a:avLst/>
          </a:prstGeom>
        </p:spPr>
      </p:pic>
      <p:pic>
        <p:nvPicPr>
          <p:cNvPr id="8" name="Grafik 18" descr="Præsentation med liggende søjlediagram med massiv udfyldning">
            <a:extLst>
              <a:ext uri="{FF2B5EF4-FFF2-40B4-BE49-F238E27FC236}">
                <a16:creationId xmlns:a16="http://schemas.microsoft.com/office/drawing/2014/main" id="{8955BC6D-AE70-FB5A-2644-1004C9EAFE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943" y="819869"/>
            <a:ext cx="583737" cy="583737"/>
          </a:xfrm>
          <a:prstGeom prst="rect">
            <a:avLst/>
          </a:prstGeom>
        </p:spPr>
      </p:pic>
      <p:sp>
        <p:nvSpPr>
          <p:cNvPr id="10" name="Title 1">
            <a:extLst>
              <a:ext uri="{FF2B5EF4-FFF2-40B4-BE49-F238E27FC236}">
                <a16:creationId xmlns:a16="http://schemas.microsoft.com/office/drawing/2014/main" id="{795F733E-511F-8F32-96BE-67C9D1E0D7DD}"/>
              </a:ext>
            </a:extLst>
          </p:cNvPr>
          <p:cNvSpPr txBox="1">
            <a:spLocks/>
          </p:cNvSpPr>
          <p:nvPr/>
        </p:nvSpPr>
        <p:spPr>
          <a:xfrm>
            <a:off x="1279680" y="957848"/>
            <a:ext cx="1931065" cy="3693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0" i="0" kern="1200" spc="600">
                <a:solidFill>
                  <a:schemeClr val="tx1"/>
                </a:solidFill>
                <a:latin typeface="Obvia Expanded" panose="02000503040000020004" pitchFamily="2" charset="77"/>
                <a:ea typeface="+mj-ea"/>
                <a:cs typeface="+mj-cs"/>
              </a:defRPr>
            </a:lvl1pPr>
          </a:lstStyle>
          <a:p>
            <a:r>
              <a:rPr lang="en-US" sz="2000" b="1" spc="0" dirty="0">
                <a:latin typeface="Helvetica" panose="020B0604020202020204" pitchFamily="34" charset="0"/>
                <a:cs typeface="Helvetica" panose="020B0604020202020204" pitchFamily="34" charset="0"/>
              </a:rPr>
              <a:t>FAKTA</a:t>
            </a:r>
          </a:p>
        </p:txBody>
      </p:sp>
      <p:pic>
        <p:nvPicPr>
          <p:cNvPr id="12" name="Graphic 11" descr="Ur med massiv udfyldning">
            <a:extLst>
              <a:ext uri="{FF2B5EF4-FFF2-40B4-BE49-F238E27FC236}">
                <a16:creationId xmlns:a16="http://schemas.microsoft.com/office/drawing/2014/main" id="{EE9717C8-5A59-0614-0BCF-1733252879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90619" y="891700"/>
            <a:ext cx="403781" cy="388071"/>
          </a:xfrm>
          <a:prstGeom prst="rect">
            <a:avLst/>
          </a:prstGeom>
        </p:spPr>
      </p:pic>
      <p:sp>
        <p:nvSpPr>
          <p:cNvPr id="14" name="TextBox 13">
            <a:extLst>
              <a:ext uri="{FF2B5EF4-FFF2-40B4-BE49-F238E27FC236}">
                <a16:creationId xmlns:a16="http://schemas.microsoft.com/office/drawing/2014/main" id="{41D1CE58-8D2B-2B4F-D5F8-25EE53924E81}"/>
              </a:ext>
            </a:extLst>
          </p:cNvPr>
          <p:cNvSpPr txBox="1"/>
          <p:nvPr/>
        </p:nvSpPr>
        <p:spPr>
          <a:xfrm>
            <a:off x="2694400" y="957848"/>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Helvetica"/>
                <a:cs typeface="Helvetica"/>
              </a:rPr>
              <a:t>3 min.</a:t>
            </a:r>
          </a:p>
        </p:txBody>
      </p:sp>
      <p:sp>
        <p:nvSpPr>
          <p:cNvPr id="4" name="TextBox 7">
            <a:extLst>
              <a:ext uri="{FF2B5EF4-FFF2-40B4-BE49-F238E27FC236}">
                <a16:creationId xmlns:a16="http://schemas.microsoft.com/office/drawing/2014/main" id="{BF186D8D-935C-5A86-F813-25FAB4D99B9D}"/>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a:t>
            </a:r>
            <a:r>
              <a:rPr lang="da-DK" dirty="0">
                <a:latin typeface="Obvia Expanded"/>
              </a:rPr>
              <a:t>P</a:t>
            </a:r>
            <a:endParaRPr lang="da-DK" noProof="0" dirty="0">
              <a:latin typeface="Obvia Expanded"/>
            </a:endParaRPr>
          </a:p>
        </p:txBody>
      </p:sp>
    </p:spTree>
    <p:extLst>
      <p:ext uri="{BB962C8B-B14F-4D97-AF65-F5344CB8AC3E}">
        <p14:creationId xmlns:p14="http://schemas.microsoft.com/office/powerpoint/2010/main" val="42964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E4002-511A-231C-7A52-24ED232EA2DB}"/>
              </a:ext>
            </a:extLst>
          </p:cNvPr>
          <p:cNvSpPr>
            <a:spLocks noGrp="1"/>
          </p:cNvSpPr>
          <p:nvPr>
            <p:ph type="ctrTitle"/>
          </p:nvPr>
        </p:nvSpPr>
        <p:spPr>
          <a:xfrm>
            <a:off x="777454" y="1670452"/>
            <a:ext cx="10509956" cy="507831"/>
          </a:xfrm>
        </p:spPr>
        <p:txBody>
          <a:bodyPr/>
          <a:lstStyle/>
          <a:p>
            <a:r>
              <a:rPr lang="da-DK" spc="300" dirty="0"/>
              <a:t>VÆR FYSISK AKTIV</a:t>
            </a:r>
          </a:p>
        </p:txBody>
      </p:sp>
      <p:sp>
        <p:nvSpPr>
          <p:cNvPr id="3" name="Undertitel 2">
            <a:extLst>
              <a:ext uri="{FF2B5EF4-FFF2-40B4-BE49-F238E27FC236}">
                <a16:creationId xmlns:a16="http://schemas.microsoft.com/office/drawing/2014/main" id="{F68747DA-9566-75CE-7B9A-1D0619572469}"/>
              </a:ext>
            </a:extLst>
          </p:cNvPr>
          <p:cNvSpPr>
            <a:spLocks noGrp="1"/>
          </p:cNvSpPr>
          <p:nvPr>
            <p:ph type="subTitle" idx="1"/>
          </p:nvPr>
        </p:nvSpPr>
        <p:spPr>
          <a:xfrm>
            <a:off x="841022" y="2332986"/>
            <a:ext cx="4626967" cy="2417521"/>
          </a:xfrm>
        </p:spPr>
        <p:txBody>
          <a:bodyPr/>
          <a:lstStyle/>
          <a:p>
            <a:pPr marL="342900" indent="-342900">
              <a:buFont typeface="Arial" panose="020B0604020202020204" pitchFamily="34" charset="0"/>
              <a:buChar char="•"/>
            </a:pPr>
            <a:r>
              <a:rPr lang="da-DK" dirty="0"/>
              <a:t>Vær aktiv 60 minutter om dagen</a:t>
            </a:r>
          </a:p>
          <a:p>
            <a:pPr marL="342900" indent="-342900">
              <a:lnSpc>
                <a:spcPct val="100000"/>
              </a:lnSpc>
              <a:buFont typeface="Arial" panose="020B0604020202020204" pitchFamily="34" charset="0"/>
              <a:buChar char="•"/>
            </a:pPr>
            <a:r>
              <a:rPr lang="da-DK" dirty="0"/>
              <a:t>Styrk dine muskler tre gange om ugen</a:t>
            </a:r>
          </a:p>
          <a:p>
            <a:pPr marL="342900" indent="-342900">
              <a:buFont typeface="Arial" panose="020B0604020202020204" pitchFamily="34" charset="0"/>
              <a:buChar char="•"/>
            </a:pPr>
            <a:r>
              <a:rPr lang="da-DK" dirty="0"/>
              <a:t>Skab variation i din dag: </a:t>
            </a:r>
          </a:p>
          <a:p>
            <a:pPr marL="800100" lvl="1" indent="-342900" algn="l">
              <a:buFont typeface="Arial" panose="020B0604020202020204" pitchFamily="34" charset="0"/>
              <a:buChar char="•"/>
            </a:pPr>
            <a:r>
              <a:rPr lang="da-DK" dirty="0"/>
              <a:t>Skift mellem at sidde stille og bevæge dig forskellige tempi - fx gå, løbe og spurte</a:t>
            </a:r>
          </a:p>
        </p:txBody>
      </p:sp>
      <p:pic>
        <p:nvPicPr>
          <p:cNvPr id="6" name="Pladsholder til billede 5">
            <a:extLst>
              <a:ext uri="{FF2B5EF4-FFF2-40B4-BE49-F238E27FC236}">
                <a16:creationId xmlns:a16="http://schemas.microsoft.com/office/drawing/2014/main" id="{F0ADEB84-50A4-0BCA-B151-8CC91EBC87B4}"/>
              </a:ext>
            </a:extLst>
          </p:cNvPr>
          <p:cNvPicPr>
            <a:picLocks noChangeAspect="1"/>
          </p:cNvPicPr>
          <p:nvPr/>
        </p:nvPicPr>
        <p:blipFill rotWithShape="1">
          <a:blip r:embed="rId3"/>
          <a:srcRect l="5279" t="245" r="23917" b="709"/>
          <a:stretch/>
        </p:blipFill>
        <p:spPr>
          <a:xfrm>
            <a:off x="6603318" y="1368532"/>
            <a:ext cx="5351388" cy="4970899"/>
          </a:xfrm>
          <a:prstGeom prst="rect">
            <a:avLst/>
          </a:prstGeom>
        </p:spPr>
      </p:pic>
      <p:pic>
        <p:nvPicPr>
          <p:cNvPr id="5" name="Grafik 18" descr="Præsentation med liggende søjlediagram med massiv udfyldning">
            <a:extLst>
              <a:ext uri="{FF2B5EF4-FFF2-40B4-BE49-F238E27FC236}">
                <a16:creationId xmlns:a16="http://schemas.microsoft.com/office/drawing/2014/main" id="{482484F0-31AD-6C52-F54C-0ECEA7BCA7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454" y="920638"/>
            <a:ext cx="583737" cy="583737"/>
          </a:xfrm>
          <a:prstGeom prst="rect">
            <a:avLst/>
          </a:prstGeom>
        </p:spPr>
      </p:pic>
      <p:pic>
        <p:nvPicPr>
          <p:cNvPr id="9" name="Graphic 8" descr="Ur med massiv udfyldning">
            <a:extLst>
              <a:ext uri="{FF2B5EF4-FFF2-40B4-BE49-F238E27FC236}">
                <a16:creationId xmlns:a16="http://schemas.microsoft.com/office/drawing/2014/main" id="{E879DEA1-4EA5-CE65-077A-91E9318679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6520" y="996545"/>
            <a:ext cx="403781" cy="388071"/>
          </a:xfrm>
          <a:prstGeom prst="rect">
            <a:avLst/>
          </a:prstGeom>
        </p:spPr>
      </p:pic>
      <p:sp>
        <p:nvSpPr>
          <p:cNvPr id="11" name="TextBox 10">
            <a:extLst>
              <a:ext uri="{FF2B5EF4-FFF2-40B4-BE49-F238E27FC236}">
                <a16:creationId xmlns:a16="http://schemas.microsoft.com/office/drawing/2014/main" id="{82A43FDC-D6FE-4BC4-6015-946CCAE5A7C6}"/>
              </a:ext>
            </a:extLst>
          </p:cNvPr>
          <p:cNvSpPr txBox="1"/>
          <p:nvPr/>
        </p:nvSpPr>
        <p:spPr>
          <a:xfrm>
            <a:off x="2900301" y="1029706"/>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Helvetica"/>
                <a:cs typeface="Helvetica"/>
              </a:rPr>
              <a:t>3 min.</a:t>
            </a:r>
          </a:p>
        </p:txBody>
      </p:sp>
      <p:sp>
        <p:nvSpPr>
          <p:cNvPr id="4" name="TextBox 7">
            <a:extLst>
              <a:ext uri="{FF2B5EF4-FFF2-40B4-BE49-F238E27FC236}">
                <a16:creationId xmlns:a16="http://schemas.microsoft.com/office/drawing/2014/main" id="{771D0A61-7480-23C1-7019-3A1885645EF2}"/>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a:t>
            </a:r>
            <a:r>
              <a:rPr lang="da-DK" dirty="0">
                <a:latin typeface="Obvia Expanded"/>
              </a:rPr>
              <a:t>P</a:t>
            </a:r>
            <a:endParaRPr lang="da-DK" noProof="0" dirty="0">
              <a:latin typeface="Obvia Expanded"/>
            </a:endParaRPr>
          </a:p>
        </p:txBody>
      </p:sp>
      <p:sp>
        <p:nvSpPr>
          <p:cNvPr id="10" name="TextBox 12">
            <a:extLst>
              <a:ext uri="{FF2B5EF4-FFF2-40B4-BE49-F238E27FC236}">
                <a16:creationId xmlns:a16="http://schemas.microsoft.com/office/drawing/2014/main" id="{B2499CFB-C36B-22E7-92F0-31DAF99EA9B3}"/>
              </a:ext>
            </a:extLst>
          </p:cNvPr>
          <p:cNvSpPr txBox="1"/>
          <p:nvPr/>
        </p:nvSpPr>
        <p:spPr>
          <a:xfrm>
            <a:off x="8826339" y="2467940"/>
            <a:ext cx="30254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dirty="0">
                <a:latin typeface="Helvetica" panose="020B0604020202020204" pitchFamily="34" charset="0"/>
                <a:cs typeface="Helvetica" panose="020B0604020202020204" pitchFamily="34" charset="0"/>
              </a:rPr>
              <a:t>TRYK OG FIND TEMPO 1 og 2</a:t>
            </a:r>
          </a:p>
        </p:txBody>
      </p:sp>
      <p:sp>
        <p:nvSpPr>
          <p:cNvPr id="12" name="Title 1">
            <a:extLst>
              <a:ext uri="{FF2B5EF4-FFF2-40B4-BE49-F238E27FC236}">
                <a16:creationId xmlns:a16="http://schemas.microsoft.com/office/drawing/2014/main" id="{AA584016-BEFD-E879-937D-610283D47252}"/>
              </a:ext>
            </a:extLst>
          </p:cNvPr>
          <p:cNvSpPr txBox="1">
            <a:spLocks/>
          </p:cNvSpPr>
          <p:nvPr/>
        </p:nvSpPr>
        <p:spPr>
          <a:xfrm>
            <a:off x="1361191" y="1022645"/>
            <a:ext cx="1135329" cy="3693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0" i="0" kern="1200" spc="600">
                <a:solidFill>
                  <a:schemeClr val="tx1"/>
                </a:solidFill>
                <a:latin typeface="Obvia Expanded" panose="02000503040000020004" pitchFamily="2" charset="77"/>
                <a:ea typeface="+mj-ea"/>
                <a:cs typeface="+mj-cs"/>
              </a:defRPr>
            </a:lvl1pPr>
          </a:lstStyle>
          <a:p>
            <a:r>
              <a:rPr lang="en-US" sz="2000" b="1" spc="0" dirty="0">
                <a:latin typeface="Helvetica" panose="020B0604020202020204" pitchFamily="34" charset="0"/>
                <a:cs typeface="Helvetica" panose="020B0604020202020204" pitchFamily="34" charset="0"/>
              </a:rPr>
              <a:t>FAKTA</a:t>
            </a:r>
          </a:p>
        </p:txBody>
      </p:sp>
    </p:spTree>
    <p:extLst>
      <p:ext uri="{BB962C8B-B14F-4D97-AF65-F5344CB8AC3E}">
        <p14:creationId xmlns:p14="http://schemas.microsoft.com/office/powerpoint/2010/main" val="416195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D765-4980-2C22-F058-7104BD318D49}"/>
              </a:ext>
            </a:extLst>
          </p:cNvPr>
          <p:cNvSpPr>
            <a:spLocks noGrp="1"/>
          </p:cNvSpPr>
          <p:nvPr>
            <p:ph type="ctrTitle"/>
          </p:nvPr>
        </p:nvSpPr>
        <p:spPr>
          <a:xfrm>
            <a:off x="1043168" y="1453515"/>
            <a:ext cx="10509956" cy="507831"/>
          </a:xfrm>
        </p:spPr>
        <p:txBody>
          <a:bodyPr/>
          <a:lstStyle/>
          <a:p>
            <a:r>
              <a:rPr lang="en-US" spc="300" dirty="0">
                <a:latin typeface="Obvia Expanded"/>
              </a:rPr>
              <a:t>QUIZ OM STROKE</a:t>
            </a:r>
            <a:endParaRPr lang="en-US" spc="300" dirty="0"/>
          </a:p>
        </p:txBody>
      </p:sp>
      <p:pic>
        <p:nvPicPr>
          <p:cNvPr id="5" name="Graphic 4" descr="Ur med massiv udfyldning">
            <a:extLst>
              <a:ext uri="{FF2B5EF4-FFF2-40B4-BE49-F238E27FC236}">
                <a16:creationId xmlns:a16="http://schemas.microsoft.com/office/drawing/2014/main" id="{C81535FB-8351-4AA0-63FB-D448AE28C9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6219" y="854006"/>
            <a:ext cx="403781" cy="388071"/>
          </a:xfrm>
          <a:prstGeom prst="rect">
            <a:avLst/>
          </a:prstGeom>
        </p:spPr>
      </p:pic>
      <p:sp>
        <p:nvSpPr>
          <p:cNvPr id="7" name="TextBox 6">
            <a:extLst>
              <a:ext uri="{FF2B5EF4-FFF2-40B4-BE49-F238E27FC236}">
                <a16:creationId xmlns:a16="http://schemas.microsoft.com/office/drawing/2014/main" id="{A534067A-C699-37B1-83BA-46DBAB6CF334}"/>
              </a:ext>
            </a:extLst>
          </p:cNvPr>
          <p:cNvSpPr txBox="1"/>
          <p:nvPr/>
        </p:nvSpPr>
        <p:spPr>
          <a:xfrm>
            <a:off x="3817768" y="914251"/>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Helvetica"/>
                <a:cs typeface="Helvetica"/>
              </a:rPr>
              <a:t>10 min.</a:t>
            </a:r>
          </a:p>
        </p:txBody>
      </p:sp>
      <p:pic>
        <p:nvPicPr>
          <p:cNvPr id="6" name="Picture Placeholder 4" descr="Møde med massiv udfyldning">
            <a:extLst>
              <a:ext uri="{FF2B5EF4-FFF2-40B4-BE49-F238E27FC236}">
                <a16:creationId xmlns:a16="http://schemas.microsoft.com/office/drawing/2014/main" id="{46013DF3-7144-5C1A-870C-4773F20B813A}"/>
              </a:ext>
            </a:extLst>
          </p:cNvPr>
          <p:cNvPicPr>
            <a:picLocks noChangeAspect="1"/>
          </p:cNvPicPr>
          <p:nvPr/>
        </p:nvPicPr>
        <p:blipFill>
          <a:blip r:embed="rId5">
            <a:extLst>
              <a:ext uri="{96DAC541-7B7A-43D3-8B79-37D633B846F1}">
                <asvg:svgBlip xmlns:asvg="http://schemas.microsoft.com/office/drawing/2016/SVG/main" r:embed="rId6"/>
              </a:ext>
            </a:extLst>
          </a:blip>
          <a:srcRect l="983" r="983"/>
          <a:stretch/>
        </p:blipFill>
        <p:spPr>
          <a:xfrm>
            <a:off x="1043168" y="775172"/>
            <a:ext cx="553216" cy="545740"/>
          </a:xfrm>
          <a:prstGeom prst="rect">
            <a:avLst/>
          </a:prstGeom>
        </p:spPr>
      </p:pic>
      <p:sp>
        <p:nvSpPr>
          <p:cNvPr id="4" name="TextBox 7">
            <a:extLst>
              <a:ext uri="{FF2B5EF4-FFF2-40B4-BE49-F238E27FC236}">
                <a16:creationId xmlns:a16="http://schemas.microsoft.com/office/drawing/2014/main" id="{BF5C93F2-B3CC-250F-F23E-164B571D5E22}"/>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dirty="0">
                <a:latin typeface="Obvia Expanded"/>
              </a:rPr>
              <a:t>LEKTION</a:t>
            </a:r>
            <a:r>
              <a:rPr lang="da-DK" noProof="0" dirty="0">
                <a:latin typeface="Obvia Expanded"/>
              </a:rPr>
              <a:t> </a:t>
            </a:r>
            <a:r>
              <a:rPr lang="da-DK" dirty="0">
                <a:latin typeface="Obvia Expanded"/>
              </a:rPr>
              <a:t>P</a:t>
            </a:r>
            <a:endParaRPr lang="da-DK" noProof="0" dirty="0">
              <a:latin typeface="Obvia Expanded"/>
            </a:endParaRPr>
          </a:p>
        </p:txBody>
      </p:sp>
      <p:sp>
        <p:nvSpPr>
          <p:cNvPr id="10" name="Rektangel 9">
            <a:extLst>
              <a:ext uri="{FF2B5EF4-FFF2-40B4-BE49-F238E27FC236}">
                <a16:creationId xmlns:a16="http://schemas.microsoft.com/office/drawing/2014/main" id="{345F68DB-9CC5-C6D7-A7A8-E54EDF0FF493}"/>
              </a:ext>
            </a:extLst>
          </p:cNvPr>
          <p:cNvSpPr/>
          <p:nvPr/>
        </p:nvSpPr>
        <p:spPr>
          <a:xfrm>
            <a:off x="1043168" y="2272798"/>
            <a:ext cx="7315544" cy="13575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2" name="Tekstfelt 11">
            <a:extLst>
              <a:ext uri="{FF2B5EF4-FFF2-40B4-BE49-F238E27FC236}">
                <a16:creationId xmlns:a16="http://schemas.microsoft.com/office/drawing/2014/main" id="{ECC7148E-D091-772C-A2A0-06CF82B9486C}"/>
              </a:ext>
            </a:extLst>
          </p:cNvPr>
          <p:cNvSpPr txBox="1"/>
          <p:nvPr/>
        </p:nvSpPr>
        <p:spPr>
          <a:xfrm>
            <a:off x="1215711" y="2535142"/>
            <a:ext cx="6097604" cy="646331"/>
          </a:xfrm>
          <a:prstGeom prst="rect">
            <a:avLst/>
          </a:prstGeom>
          <a:noFill/>
        </p:spPr>
        <p:txBody>
          <a:bodyPr wrap="square">
            <a:spAutoFit/>
          </a:bodyPr>
          <a:lstStyle/>
          <a:p>
            <a:r>
              <a:rPr lang="da-DK" sz="1800" b="1" dirty="0"/>
              <a:t>Alene: </a:t>
            </a:r>
            <a:r>
              <a:rPr lang="da-DK" sz="1800" dirty="0"/>
              <a:t>Som opsamling på forløbet skal </a:t>
            </a:r>
            <a:r>
              <a:rPr lang="da-DK" dirty="0"/>
              <a:t>I</a:t>
            </a:r>
            <a:r>
              <a:rPr lang="da-DK" sz="1800" dirty="0"/>
              <a:t> nu lave en quiz om </a:t>
            </a:r>
            <a:r>
              <a:rPr lang="da-DK" dirty="0"/>
              <a:t>stroke</a:t>
            </a:r>
            <a:r>
              <a:rPr lang="da-DK" sz="1800" dirty="0"/>
              <a:t>.</a:t>
            </a:r>
          </a:p>
        </p:txBody>
      </p:sp>
      <p:pic>
        <p:nvPicPr>
          <p:cNvPr id="13" name="Graphic 8" descr="Dokument med massiv udfyldning">
            <a:extLst>
              <a:ext uri="{FF2B5EF4-FFF2-40B4-BE49-F238E27FC236}">
                <a16:creationId xmlns:a16="http://schemas.microsoft.com/office/drawing/2014/main" id="{3671A62D-A556-767F-554B-0CA39E152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3123" y="2236192"/>
            <a:ext cx="474483" cy="443061"/>
          </a:xfrm>
          <a:prstGeom prst="rect">
            <a:avLst/>
          </a:prstGeom>
        </p:spPr>
      </p:pic>
      <p:sp>
        <p:nvSpPr>
          <p:cNvPr id="14" name="TextBox 10">
            <a:extLst>
              <a:ext uri="{FF2B5EF4-FFF2-40B4-BE49-F238E27FC236}">
                <a16:creationId xmlns:a16="http://schemas.microsoft.com/office/drawing/2014/main" id="{1435D857-2F41-9CC3-8802-26B072396628}"/>
              </a:ext>
            </a:extLst>
          </p:cNvPr>
          <p:cNvSpPr txBox="1"/>
          <p:nvPr/>
        </p:nvSpPr>
        <p:spPr>
          <a:xfrm>
            <a:off x="9187606" y="227279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dirty="0">
                <a:latin typeface="Helvetica"/>
              </a:rPr>
              <a:t>ELEVARK </a:t>
            </a:r>
            <a:endParaRPr lang="da-DK" sz="2000" noProof="0" dirty="0"/>
          </a:p>
        </p:txBody>
      </p:sp>
      <p:sp>
        <p:nvSpPr>
          <p:cNvPr id="15" name="TextBox 12">
            <a:extLst>
              <a:ext uri="{FF2B5EF4-FFF2-40B4-BE49-F238E27FC236}">
                <a16:creationId xmlns:a16="http://schemas.microsoft.com/office/drawing/2014/main" id="{AB814B9E-5625-8207-FE2F-4E5B110CDF84}"/>
              </a:ext>
            </a:extLst>
          </p:cNvPr>
          <p:cNvSpPr txBox="1"/>
          <p:nvPr/>
        </p:nvSpPr>
        <p:spPr>
          <a:xfrm>
            <a:off x="8778714" y="2689031"/>
            <a:ext cx="30254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dirty="0">
                <a:latin typeface="Helvetica" panose="020B0604020202020204" pitchFamily="34" charset="0"/>
                <a:cs typeface="Helvetica" panose="020B0604020202020204" pitchFamily="34" charset="0"/>
              </a:rPr>
              <a:t>QUIZ OM STROKE</a:t>
            </a:r>
          </a:p>
        </p:txBody>
      </p:sp>
      <p:sp>
        <p:nvSpPr>
          <p:cNvPr id="16" name="TextBox 4">
            <a:extLst>
              <a:ext uri="{FF2B5EF4-FFF2-40B4-BE49-F238E27FC236}">
                <a16:creationId xmlns:a16="http://schemas.microsoft.com/office/drawing/2014/main" id="{8B1E463A-B1C8-1073-C178-BE6BE332FB1D}"/>
              </a:ext>
            </a:extLst>
          </p:cNvPr>
          <p:cNvSpPr txBox="1"/>
          <p:nvPr/>
        </p:nvSpPr>
        <p:spPr>
          <a:xfrm>
            <a:off x="1614667" y="847987"/>
            <a:ext cx="15975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dirty="0">
                <a:latin typeface="Helvetica" panose="020B0604020202020204" pitchFamily="34" charset="0"/>
                <a:cs typeface="Helvetica" panose="020B0604020202020204" pitchFamily="34" charset="0"/>
              </a:rPr>
              <a:t>AKTIVITET</a:t>
            </a:r>
          </a:p>
        </p:txBody>
      </p:sp>
    </p:spTree>
    <p:extLst>
      <p:ext uri="{BB962C8B-B14F-4D97-AF65-F5344CB8AC3E}">
        <p14:creationId xmlns:p14="http://schemas.microsoft.com/office/powerpoint/2010/main" val="162747622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HHH_Hjertestop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HH_Stroke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HHH_Stroke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HHH_Tom_Mast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9e9e5a-62a8-43de-a8a6-d008723657e9" xsi:nil="true"/>
    <lcf76f155ced4ddcb4097134ff3c332f xmlns="86e0130d-f5f6-47a6-8c90-8a8ffaaefe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ED96234D237F04BBEE5DBBBEF34F50C" ma:contentTypeVersion="14" ma:contentTypeDescription="Opret et nyt dokument." ma:contentTypeScope="" ma:versionID="093cfe57a9be6de3fdd957892dd360bf">
  <xsd:schema xmlns:xsd="http://www.w3.org/2001/XMLSchema" xmlns:xs="http://www.w3.org/2001/XMLSchema" xmlns:p="http://schemas.microsoft.com/office/2006/metadata/properties" xmlns:ns2="86e0130d-f5f6-47a6-8c90-8a8ffaaefeba" xmlns:ns3="029e9e5a-62a8-43de-a8a6-d008723657e9" targetNamespace="http://schemas.microsoft.com/office/2006/metadata/properties" ma:root="true" ma:fieldsID="c29be3805bee02dd4bfb4ad80f00296c" ns2:_="" ns3:_="">
    <xsd:import namespace="86e0130d-f5f6-47a6-8c90-8a8ffaaefeba"/>
    <xsd:import namespace="029e9e5a-62a8-43de-a8a6-d008723657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0130d-f5f6-47a6-8c90-8a8ffaaef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93514909-8382-47f4-82b5-c483a11e7db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9e9e5a-62a8-43de-a8a6-d008723657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75dd5e-2dfe-4b02-9073-2c00de17b684}" ma:internalName="TaxCatchAll" ma:showField="CatchAllData" ma:web="029e9e5a-62a8-43de-a8a6-d00872365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5B679-57BA-48FC-AA96-5B3B58CD929A}">
  <ds:schemaRefs>
    <ds:schemaRef ds:uri="029e9e5a-62a8-43de-a8a6-d008723657e9"/>
    <ds:schemaRef ds:uri="86e0130d-f5f6-47a6-8c90-8a8ffaaefeb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F6A5DD9-3743-46C6-9508-3967F8A45230}">
  <ds:schemaRefs>
    <ds:schemaRef ds:uri="029e9e5a-62a8-43de-a8a6-d008723657e9"/>
    <ds:schemaRef ds:uri="86e0130d-f5f6-47a6-8c90-8a8ffaaef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36B268-2E03-4860-AF37-C50681618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526</TotalTime>
  <Words>896</Words>
  <Application>Microsoft Office PowerPoint</Application>
  <PresentationFormat>Widescreen</PresentationFormat>
  <Paragraphs>100</Paragraphs>
  <Slides>8</Slides>
  <Notes>5</Notes>
  <HiddenSlides>0</HiddenSlides>
  <MMClips>1</MMClips>
  <ScaleCrop>false</ScaleCrop>
  <HeadingPairs>
    <vt:vector size="6" baseType="variant">
      <vt:variant>
        <vt:lpstr>Benyttede skrifttyper</vt:lpstr>
      </vt:variant>
      <vt:variant>
        <vt:i4>5</vt:i4>
      </vt:variant>
      <vt:variant>
        <vt:lpstr>Tema</vt:lpstr>
      </vt:variant>
      <vt:variant>
        <vt:i4>4</vt:i4>
      </vt:variant>
      <vt:variant>
        <vt:lpstr>Slidetitler</vt:lpstr>
      </vt:variant>
      <vt:variant>
        <vt:i4>8</vt:i4>
      </vt:variant>
    </vt:vector>
  </HeadingPairs>
  <TitlesOfParts>
    <vt:vector size="17" baseType="lpstr">
      <vt:lpstr>Calibri</vt:lpstr>
      <vt:lpstr>Aptos</vt:lpstr>
      <vt:lpstr>Helvetica</vt:lpstr>
      <vt:lpstr>Obvia Expanded</vt:lpstr>
      <vt:lpstr>Arial</vt:lpstr>
      <vt:lpstr>HHH_Hjertestop_Master</vt:lpstr>
      <vt:lpstr>HHH_Stroke_Master</vt:lpstr>
      <vt:lpstr>1_HHH_Stroke_Master</vt:lpstr>
      <vt:lpstr>HHH_Tom_Master</vt:lpstr>
      <vt:lpstr>Lektion P:  Stroke og forebyggelse</vt:lpstr>
      <vt:lpstr>PowerPoint-præsentation</vt:lpstr>
      <vt:lpstr>FILM </vt:lpstr>
      <vt:lpstr>PowerPoint-præsentation</vt:lpstr>
      <vt:lpstr>HVAD VED DU ALLEREDE OM STROKE?</vt:lpstr>
      <vt:lpstr>FOREBYG STROKE OG HJERTESTOP </vt:lpstr>
      <vt:lpstr>VÆR FYSISK AKTIV</vt:lpstr>
      <vt:lpstr>QUIZ OM STROKE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Jacobsen</dc:creator>
  <cp:lastModifiedBy>Celine Ankjær Jeppesen</cp:lastModifiedBy>
  <cp:revision>1704</cp:revision>
  <dcterms:created xsi:type="dcterms:W3CDTF">2024-04-08T09:09:07Z</dcterms:created>
  <dcterms:modified xsi:type="dcterms:W3CDTF">2025-05-21T10:10:17Z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0x010100BED96234D237F04BBEE5DBBBEF34F50C</vt:lpwstr>
  </property>
  <property fmtid="{D5CDD505-2E9C-101B-9397-08002B2CF9AE}" pid="3" name="MediaServiceImageTags">
    <vt:lpwstr/>
  </property>
</Properties>
</file>