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  <p:sldMasterId id="2147483670" r:id="rId5"/>
    <p:sldMasterId id="2147483679" r:id="rId6"/>
    <p:sldMasterId id="2147483674" r:id="rId7"/>
  </p:sldMasterIdLst>
  <p:notesMasterIdLst>
    <p:notesMasterId r:id="rId17"/>
  </p:notesMasterIdLst>
  <p:sldIdLst>
    <p:sldId id="492" r:id="rId8"/>
    <p:sldId id="455" r:id="rId9"/>
    <p:sldId id="345" r:id="rId10"/>
    <p:sldId id="342" r:id="rId11"/>
    <p:sldId id="483" r:id="rId12"/>
    <p:sldId id="484" r:id="rId13"/>
    <p:sldId id="489" r:id="rId14"/>
    <p:sldId id="343" r:id="rId15"/>
    <p:sldId id="371" r:id="rId16"/>
  </p:sldIdLst>
  <p:sldSz cx="12192000" cy="6858000"/>
  <p:notesSz cx="6858000" cy="9144000"/>
  <p:embeddedFontLst>
    <p:embeddedFont>
      <p:font typeface="Helvetica" panose="020B060402020202020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B1663C-D270-895D-8FA0-D053807B7BA6}" name="Celine Ankjær Jeppesen" initials="CA" userId="S::Celine@genoplivning.dk::d1cb0c86-be62-46c5-b167-e90933f71c53" providerId="AD"/>
  <p188:author id="{B87E21F1-8E31-5707-2923-3598736D1778}" name="Pia Maria Lie" initials="PL" userId="S::pml_piamarialie.dk#ext#@genoplivningdk.onmicrosoft.com::6d714648-4122-428d-830c-a22f7d49ec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B0B0"/>
    <a:srgbClr val="BCBCBC"/>
    <a:srgbClr val="EFFBC8"/>
    <a:srgbClr val="FF7E79"/>
    <a:srgbClr val="EBEBEB"/>
    <a:srgbClr val="22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AF0F2D-5AD9-4630-A96E-881E50AD8C92}" v="2" dt="2025-05-20T14:44:49.6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30" autoAdjust="0"/>
  </p:normalViewPr>
  <p:slideViewPr>
    <p:cSldViewPr snapToGrid="0">
      <p:cViewPr varScale="1">
        <p:scale>
          <a:sx n="58" d="100"/>
          <a:sy n="58" d="100"/>
        </p:scale>
        <p:origin x="9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font" Target="fonts/font1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line Ankjær Jeppesen" userId="d1cb0c86-be62-46c5-b167-e90933f71c53" providerId="ADAL" clId="{BCAF0F2D-5AD9-4630-A96E-881E50AD8C92}"/>
    <pc:docChg chg="custSel addSld delSld modSld">
      <pc:chgData name="Celine Ankjær Jeppesen" userId="d1cb0c86-be62-46c5-b167-e90933f71c53" providerId="ADAL" clId="{BCAF0F2D-5AD9-4630-A96E-881E50AD8C92}" dt="2025-05-20T14:44:49.601" v="6"/>
      <pc:docMkLst>
        <pc:docMk/>
      </pc:docMkLst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997121326" sldId="256"/>
        </pc:sldMkLst>
      </pc:sldChg>
      <pc:sldChg chg="del">
        <pc:chgData name="Celine Ankjær Jeppesen" userId="d1cb0c86-be62-46c5-b167-e90933f71c53" providerId="ADAL" clId="{BCAF0F2D-5AD9-4630-A96E-881E50AD8C92}" dt="2025-05-15T08:53:34.954" v="1" actId="47"/>
        <pc:sldMkLst>
          <pc:docMk/>
          <pc:sldMk cId="1962427804" sldId="261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1548735599" sldId="272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1996372536" sldId="274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2230256086" sldId="275"/>
        </pc:sldMkLst>
      </pc:sldChg>
      <pc:sldChg chg="del">
        <pc:chgData name="Celine Ankjær Jeppesen" userId="d1cb0c86-be62-46c5-b167-e90933f71c53" providerId="ADAL" clId="{BCAF0F2D-5AD9-4630-A96E-881E50AD8C92}" dt="2025-05-15T08:53:34.954" v="1" actId="47"/>
        <pc:sldMkLst>
          <pc:docMk/>
          <pc:sldMk cId="3301717330" sldId="288"/>
        </pc:sldMkLst>
      </pc:sldChg>
      <pc:sldChg chg="del">
        <pc:chgData name="Celine Ankjær Jeppesen" userId="d1cb0c86-be62-46c5-b167-e90933f71c53" providerId="ADAL" clId="{BCAF0F2D-5AD9-4630-A96E-881E50AD8C92}" dt="2025-05-15T08:53:34.954" v="1" actId="47"/>
        <pc:sldMkLst>
          <pc:docMk/>
          <pc:sldMk cId="429647657" sldId="298"/>
        </pc:sldMkLst>
      </pc:sldChg>
      <pc:sldChg chg="del">
        <pc:chgData name="Celine Ankjær Jeppesen" userId="d1cb0c86-be62-46c5-b167-e90933f71c53" providerId="ADAL" clId="{BCAF0F2D-5AD9-4630-A96E-881E50AD8C92}" dt="2025-05-15T08:53:34.954" v="1" actId="47"/>
        <pc:sldMkLst>
          <pc:docMk/>
          <pc:sldMk cId="4161954244" sldId="299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3578055575" sldId="300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2238695209" sldId="310"/>
        </pc:sldMkLst>
      </pc:sldChg>
      <pc:sldChg chg="addSp modSp add">
        <pc:chgData name="Celine Ankjær Jeppesen" userId="d1cb0c86-be62-46c5-b167-e90933f71c53" providerId="ADAL" clId="{BCAF0F2D-5AD9-4630-A96E-881E50AD8C92}" dt="2025-05-20T14:44:49.601" v="6"/>
        <pc:sldMkLst>
          <pc:docMk/>
          <pc:sldMk cId="1436622368" sldId="343"/>
        </pc:sldMkLst>
        <pc:picChg chg="add mod">
          <ac:chgData name="Celine Ankjær Jeppesen" userId="d1cb0c86-be62-46c5-b167-e90933f71c53" providerId="ADAL" clId="{BCAF0F2D-5AD9-4630-A96E-881E50AD8C92}" dt="2025-05-20T14:44:49.601" v="6"/>
          <ac:picMkLst>
            <pc:docMk/>
            <pc:sldMk cId="1436622368" sldId="343"/>
            <ac:picMk id="3" creationId="{E6D45569-025A-DF63-2A8C-0A2F1F435990}"/>
          </ac:picMkLst>
        </pc:picChg>
      </pc:sldChg>
      <pc:sldChg chg="del">
        <pc:chgData name="Celine Ankjær Jeppesen" userId="d1cb0c86-be62-46c5-b167-e90933f71c53" providerId="ADAL" clId="{BCAF0F2D-5AD9-4630-A96E-881E50AD8C92}" dt="2025-05-15T08:53:34.954" v="1" actId="47"/>
        <pc:sldMkLst>
          <pc:docMk/>
          <pc:sldMk cId="1627476229" sldId="417"/>
        </pc:sldMkLst>
      </pc:sldChg>
      <pc:sldChg chg="del">
        <pc:chgData name="Celine Ankjær Jeppesen" userId="d1cb0c86-be62-46c5-b167-e90933f71c53" providerId="ADAL" clId="{BCAF0F2D-5AD9-4630-A96E-881E50AD8C92}" dt="2025-05-15T08:53:34.954" v="1" actId="47"/>
        <pc:sldMkLst>
          <pc:docMk/>
          <pc:sldMk cId="2769728985" sldId="439"/>
        </pc:sldMkLst>
      </pc:sldChg>
      <pc:sldChg chg="del">
        <pc:chgData name="Celine Ankjær Jeppesen" userId="d1cb0c86-be62-46c5-b167-e90933f71c53" providerId="ADAL" clId="{BCAF0F2D-5AD9-4630-A96E-881E50AD8C92}" dt="2025-05-15T08:53:34.954" v="1" actId="47"/>
        <pc:sldMkLst>
          <pc:docMk/>
          <pc:sldMk cId="1996421593" sldId="458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1908876442" sldId="465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3234077917" sldId="466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3536408174" sldId="467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2121323061" sldId="468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4189213992" sldId="470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2483573016" sldId="471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1035073239" sldId="473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105484763" sldId="474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3005380571" sldId="475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2855151222" sldId="476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976054069" sldId="477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1269433236" sldId="478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519211875" sldId="480"/>
        </pc:sldMkLst>
      </pc:sldChg>
      <pc:sldChg chg="del">
        <pc:chgData name="Celine Ankjær Jeppesen" userId="d1cb0c86-be62-46c5-b167-e90933f71c53" providerId="ADAL" clId="{BCAF0F2D-5AD9-4630-A96E-881E50AD8C92}" dt="2025-05-15T08:53:34.954" v="1" actId="47"/>
        <pc:sldMkLst>
          <pc:docMk/>
          <pc:sldMk cId="2806032992" sldId="486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3921340320" sldId="487"/>
        </pc:sldMkLst>
      </pc:sldChg>
      <pc:sldChg chg="del">
        <pc:chgData name="Celine Ankjær Jeppesen" userId="d1cb0c86-be62-46c5-b167-e90933f71c53" providerId="ADAL" clId="{BCAF0F2D-5AD9-4630-A96E-881E50AD8C92}" dt="2025-05-20T14:38:32.645" v="5" actId="47"/>
        <pc:sldMkLst>
          <pc:docMk/>
          <pc:sldMk cId="557696734" sldId="488"/>
        </pc:sldMkLst>
      </pc:sldChg>
      <pc:sldChg chg="addSp delSp mod">
        <pc:chgData name="Celine Ankjær Jeppesen" userId="d1cb0c86-be62-46c5-b167-e90933f71c53" providerId="ADAL" clId="{BCAF0F2D-5AD9-4630-A96E-881E50AD8C92}" dt="2025-05-20T14:38:01.678" v="3" actId="478"/>
        <pc:sldMkLst>
          <pc:docMk/>
          <pc:sldMk cId="2219608562" sldId="489"/>
        </pc:sldMkLst>
        <pc:spChg chg="add del">
          <ac:chgData name="Celine Ankjær Jeppesen" userId="d1cb0c86-be62-46c5-b167-e90933f71c53" providerId="ADAL" clId="{BCAF0F2D-5AD9-4630-A96E-881E50AD8C92}" dt="2025-05-20T14:38:01.678" v="3" actId="478"/>
          <ac:spMkLst>
            <pc:docMk/>
            <pc:sldMk cId="2219608562" sldId="489"/>
            <ac:spMk id="6" creationId="{C6DC9BC9-403E-A477-F339-DDC6DC3EA879}"/>
          </ac:spMkLst>
        </pc:spChg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3969174951" sldId="490"/>
        </pc:sldMkLst>
      </pc:sldChg>
      <pc:sldChg chg="del">
        <pc:chgData name="Celine Ankjær Jeppesen" userId="d1cb0c86-be62-46c5-b167-e90933f71c53" providerId="ADAL" clId="{BCAF0F2D-5AD9-4630-A96E-881E50AD8C92}" dt="2025-05-15T08:53:24.766" v="0" actId="47"/>
        <pc:sldMkLst>
          <pc:docMk/>
          <pc:sldMk cId="2176165570" sldId="4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022C4-2977-B14C-9D23-B8F528C50E17}" type="datetimeFigureOut">
              <a:rPr lang="da-DK" smtClean="0"/>
              <a:t>20-05-2025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2175B-0167-B340-A3BF-614878EE910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7677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787DB-04B5-D016-2B24-691638ADB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3864536-3C25-42F9-D74E-D0379C4EA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88B06C7-1E31-2B79-F344-40289C3DA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0DEE8B1-F5D9-A49E-76AC-BF5689952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9223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C9A87-88C4-5500-40B5-264071771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4EE8A0-9C0A-BD6F-5179-F4959F1A1D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0D6D09E-C0A2-304F-C00F-9F73C3A2C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b="1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A5F9097-3E46-D200-0E82-542031E1F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235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884EC-5A21-71B6-C7E1-8D629233B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B58D51C-5FA7-F116-9EC1-91550080A4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8FC4628-216B-0E36-95F3-3150C22F2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da-DK" sz="1800" b="0">
              <a:effectLst/>
              <a:latin typeface="Arial"/>
              <a:cs typeface="Arial"/>
            </a:endParaRPr>
          </a:p>
          <a:p>
            <a:br>
              <a:rPr lang="da-DK"/>
            </a:br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6A7DF78-0C45-9B9E-4FB1-DE0D57733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9160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1EC78-8FD8-11D4-2593-053DC1E71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0A6B076-0D7B-4E8A-187B-0ACD63122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6C96B99-0308-9DD5-B1F1-1FD8BB16E0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Baggrundsviden</a:t>
            </a:r>
            <a:endParaRPr lang="en-US"/>
          </a:p>
          <a:p>
            <a:r>
              <a:rPr lang="da-DK" dirty="0"/>
              <a:t>I filmen bliver eleverne introduceret til, hvordan de bruger en hjertestarter.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08DBB48-7192-1744-77EC-B8C33911AF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9135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800">
                <a:solidFill>
                  <a:srgbClr val="000000"/>
                </a:solidFill>
                <a:latin typeface="Arial"/>
                <a:cs typeface="Arial"/>
              </a:rPr>
              <a:t>Praktisk information:</a:t>
            </a:r>
            <a:endParaRPr lang="da-DK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da-DK" sz="1800">
                <a:solidFill>
                  <a:srgbClr val="000000"/>
                </a:solidFill>
                <a:latin typeface="Arial"/>
                <a:cs typeface="Arial"/>
              </a:rPr>
              <a:t>Demonstrer for eleverne, hvordan de skal bruge en hjertestarter. </a:t>
            </a:r>
            <a:endParaRPr lang="da-DK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da-DK" sz="1800">
                <a:solidFill>
                  <a:srgbClr val="000000"/>
                </a:solidFill>
                <a:latin typeface="Arial"/>
                <a:cs typeface="Arial"/>
              </a:rPr>
              <a:t>Alle</a:t>
            </a: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hjertestartere virker på samme måde.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Det er nemt at bruge en hjertestarter. Den fortæller dig, hvad du skal gøre.</a:t>
            </a:r>
            <a:endParaRPr lang="da-DK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Der findes mange forskellige hjertestartere, kaldet AED, men fælles for dem er:</a:t>
            </a:r>
            <a:endParaRPr lang="da-DK" b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1800" b="0" i="0" u="none" strike="noStrike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At de har en tænd/sluk knap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1800" b="0" i="0" u="none" strike="noStrike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At de har en knap til at støde med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1800" b="0" i="0" u="none" strike="noStrike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At de guider dig i hvad du skal gøre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Vagtcentralen har et system, der bringer hjerterstartere ud, når du har ringet 1-1-2.</a:t>
            </a:r>
            <a:endParaRPr lang="da-DK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da-DK" b="0">
                <a:effectLst/>
              </a:rPr>
            </a:b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Sikkerhed er vigtigt, når du bruger en hjertestarter, fordi den giver stød. Derfor skal du:</a:t>
            </a:r>
            <a:endParaRPr lang="da-DK" b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Tørre brystet af, hvis det er vådt af fx sved, vand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Sørge for, at der ikke er vådt omkring jer fx må ikke sidde i en vandpyt eller i vandkanten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Sørge for, at ingen rører ved personen, når der stødes. Råb højt ‘Alle væk, der </a:t>
            </a:r>
            <a:r>
              <a:rPr lang="da-DK" sz="18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stødes’</a:t>
            </a:r>
            <a:endParaRPr lang="da-DK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br>
              <a:rPr lang="da-DK" b="0">
                <a:effectLst/>
              </a:rPr>
            </a:br>
            <a:br>
              <a:rPr lang="da-DK" b="0">
                <a:effectLst/>
              </a:rPr>
            </a:b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3334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800">
                <a:solidFill>
                  <a:srgbClr val="000000"/>
                </a:solidFill>
                <a:latin typeface="Arial"/>
                <a:cs typeface="Arial"/>
              </a:rPr>
              <a:t>Praktisk information:</a:t>
            </a:r>
            <a:endParaRPr lang="da-DK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da-DK" sz="1800">
                <a:solidFill>
                  <a:srgbClr val="000000"/>
                </a:solidFill>
                <a:latin typeface="Arial"/>
                <a:cs typeface="Arial"/>
              </a:rPr>
              <a:t>Hjertestarter</a:t>
            </a: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kaldes også en AED.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Hjertestarter findes mange steder og kan flyttes og tages med.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Hjertestarter bruges, når personen er bevidstløs og ikke har normal vejrtrækning.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Alle hjertestartere virker på samme måde.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Det er nemt at bruge en hjertestarter - den fortæller dig hvad du skal gøre.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For at hjertestarteren kan virke skal den registrere, at hjertet pumper.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Ved hjertestop pumper hjertet på en forkert måde, det kaldes kaos i hjertet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Hjertestarteren hjælper hjertet med at finde tilbage til den normale rytme. Den genstarter ikke hjertet.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Hjertestarteren får hjertet til at pumpe rigtigt.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Hvis hjertestarterne ikke vil støde, skal du fortsat give HLR.</a:t>
            </a:r>
            <a:endParaRPr lang="da-DK" b="0">
              <a:effectLst/>
              <a:latin typeface="Arial"/>
              <a:cs typeface="Arial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Håbet er, at HLR kan får hjertet i gang og så kan hjertestarteren få hjertet tilbage til normal rytme.</a:t>
            </a:r>
            <a:endParaRPr lang="da-DK" b="0">
              <a:effectLst/>
              <a:latin typeface="Arial"/>
              <a:cs typeface="Arial"/>
            </a:endParaRPr>
          </a:p>
          <a:p>
            <a:br>
              <a:rPr lang="da-DK" b="0">
                <a:effectLst/>
                <a:cs typeface="+mn-lt"/>
              </a:rPr>
            </a:b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2812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8E6CC-4791-ADB6-CE32-412E40C00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054B97-27AB-42A0-4132-B16EB19BD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8C4C3B-9154-98A7-5233-B91D14354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Praktisk information</a:t>
            </a:r>
          </a:p>
          <a:p>
            <a:r>
              <a:rPr lang="da-DK" dirty="0"/>
              <a:t>Gennemgå </a:t>
            </a:r>
            <a:r>
              <a:rPr lang="da-DK" dirty="0" err="1"/>
              <a:t>slidet</a:t>
            </a:r>
            <a:r>
              <a:rPr lang="da-DK" dirty="0"/>
              <a:t>.</a:t>
            </a:r>
          </a:p>
          <a:p>
            <a:r>
              <a:rPr lang="da-DK" dirty="0"/>
              <a:t>Pust en af dukkerne op, så gruppe 1 ved, hvad de skal gøre efterfølgende. Husk gruppe 2 på, at de skal rydde dukkerne op.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94E64-5017-8698-DC90-B034CF27A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393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CD454-7D1C-5EB3-4282-503FBF95F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635463-1373-4F1A-FCE2-7A10F3DA74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AFBC90-18F0-BF9F-63E8-08D1C7E3A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Praktisk</a:t>
            </a:r>
            <a:r>
              <a:rPr lang="en-US" dirty="0"/>
              <a:t> information:</a:t>
            </a:r>
          </a:p>
          <a:p>
            <a:r>
              <a:rPr lang="en-US" dirty="0"/>
              <a:t>Del </a:t>
            </a:r>
            <a:r>
              <a:rPr lang="en-US" dirty="0" err="1"/>
              <a:t>klassen</a:t>
            </a:r>
            <a:r>
              <a:rPr lang="en-US" dirty="0"/>
              <a:t> </a:t>
            </a:r>
            <a:r>
              <a:rPr lang="da-DK" dirty="0"/>
              <a:t>i to og lade dem arbejde i grupper af tre.</a:t>
            </a:r>
          </a:p>
          <a:p>
            <a:r>
              <a:rPr lang="da-DK" dirty="0"/>
              <a:t>I øvelse 1 skal de være en gruppe om en dukke.</a:t>
            </a:r>
          </a:p>
          <a:p>
            <a:r>
              <a:rPr lang="da-DK" dirty="0"/>
              <a:t>Start med at demonstrer for gruppen, hvordan de bruger hjertestarteren. </a:t>
            </a:r>
          </a:p>
          <a:p>
            <a:endParaRPr lang="da-DK" dirty="0"/>
          </a:p>
          <a:p>
            <a:r>
              <a:rPr lang="en-US" dirty="0"/>
              <a:t>I </a:t>
            </a:r>
            <a:r>
              <a:rPr lang="en-US" dirty="0" err="1"/>
              <a:t>øvelse</a:t>
            </a:r>
            <a:r>
              <a:rPr lang="en-US" dirty="0"/>
              <a:t> 2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halvdelen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grupperne</a:t>
            </a:r>
            <a:r>
              <a:rPr lang="en-US" dirty="0"/>
              <a:t> </a:t>
            </a:r>
            <a:r>
              <a:rPr lang="en-US" dirty="0" err="1"/>
              <a:t>starte</a:t>
            </a:r>
            <a:r>
              <a:rPr lang="en-US" dirty="0"/>
              <a:t> med at google </a:t>
            </a:r>
            <a:r>
              <a:rPr lang="en-US" dirty="0" err="1"/>
              <a:t>hjertestartere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den </a:t>
            </a:r>
            <a:r>
              <a:rPr lang="en-US" dirty="0" err="1"/>
              <a:t>anden</a:t>
            </a:r>
            <a:r>
              <a:rPr lang="en-US" dirty="0"/>
              <a:t> </a:t>
            </a:r>
            <a:r>
              <a:rPr lang="en-US" dirty="0" err="1"/>
              <a:t>halvdel</a:t>
            </a:r>
            <a:r>
              <a:rPr lang="en-US" dirty="0"/>
              <a:t> </a:t>
            </a:r>
            <a:r>
              <a:rPr lang="en-US" dirty="0" err="1"/>
              <a:t>starte</a:t>
            </a:r>
            <a:r>
              <a:rPr lang="en-US" dirty="0"/>
              <a:t> med at </a:t>
            </a: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ud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skolen</a:t>
            </a:r>
            <a:r>
              <a:rPr lang="en-US" dirty="0"/>
              <a:t>. </a:t>
            </a:r>
          </a:p>
          <a:p>
            <a:r>
              <a:rPr lang="en-US" dirty="0"/>
              <a:t>Tal om, at </a:t>
            </a:r>
            <a:r>
              <a:rPr lang="en-US" dirty="0" err="1"/>
              <a:t>hjertestartere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er </a:t>
            </a:r>
            <a:r>
              <a:rPr lang="en-US" dirty="0" err="1"/>
              <a:t>legetøj</a:t>
            </a:r>
            <a:r>
              <a:rPr lang="en-US" dirty="0"/>
              <a:t>, </a:t>
            </a:r>
            <a:r>
              <a:rPr lang="en-US" dirty="0" err="1"/>
              <a:t>og</a:t>
            </a:r>
            <a:r>
              <a:rPr lang="en-US" dirty="0"/>
              <a:t> det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betyde</a:t>
            </a:r>
            <a:r>
              <a:rPr lang="en-US" dirty="0"/>
              <a:t> liv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død</a:t>
            </a:r>
            <a:r>
              <a:rPr lang="en-US" dirty="0"/>
              <a:t>, </a:t>
            </a:r>
            <a:r>
              <a:rPr lang="en-US" dirty="0" err="1"/>
              <a:t>hvis</a:t>
            </a:r>
            <a:r>
              <a:rPr lang="en-US" dirty="0"/>
              <a:t> man </a:t>
            </a:r>
            <a:r>
              <a:rPr lang="en-US" dirty="0" err="1"/>
              <a:t>ødelægger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hjertestarter</a:t>
            </a:r>
            <a:r>
              <a:rPr lang="en-US" dirty="0"/>
              <a:t>.</a:t>
            </a:r>
            <a:r>
              <a:rPr lang="da-DK" dirty="0"/>
              <a:t> </a:t>
            </a:r>
          </a:p>
          <a:p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Ekstra info: </a:t>
            </a:r>
            <a:r>
              <a:rPr lang="da-DK" sz="1200" b="0" i="0" u="none" strike="noStrike" baseline="0" dirty="0">
                <a:solidFill>
                  <a:srgbClr val="211D1E"/>
                </a:solidFill>
                <a:latin typeface="Helvetica" panose="020B0604020202020204" pitchFamily="34" charset="0"/>
              </a:rPr>
              <a:t>Tip: Hvis I ser en hjertestarter, der blinker rødt, ser ud til at være i stykker eller siger høje lyde, så kan I angive det på ”Tip os” på </a:t>
            </a:r>
            <a:r>
              <a:rPr lang="da-DK" sz="1200" b="0" i="0" u="sng" strike="noStrike" baseline="0" dirty="0">
                <a:solidFill>
                  <a:srgbClr val="1F5D9F"/>
                </a:solidFill>
                <a:latin typeface="Helvetica" panose="020B0604020202020204" pitchFamily="34" charset="0"/>
              </a:rPr>
              <a:t>Hjertestarter.dk</a:t>
            </a:r>
            <a:r>
              <a:rPr lang="da-DK" sz="1200" b="0" i="0" u="none" strike="noStrike" baseline="0" dirty="0">
                <a:solidFill>
                  <a:srgbClr val="211D1E"/>
                </a:solidFill>
                <a:latin typeface="Helvetica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0" i="0" u="none" strike="noStrike" baseline="0" dirty="0">
              <a:solidFill>
                <a:srgbClr val="211D1E"/>
              </a:solidFill>
              <a:latin typeface="Helvetica" panose="020B0604020202020204" pitchFamily="34" charset="0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baseline="0" dirty="0">
                <a:solidFill>
                  <a:srgbClr val="211D1E"/>
                </a:solidFill>
                <a:latin typeface="Helvetica" panose="020B0604020202020204" pitchFamily="34" charset="0"/>
                <a:cs typeface="Helvetica"/>
              </a:rPr>
              <a:t>Lyd fra </a:t>
            </a:r>
            <a:r>
              <a:rPr lang="da-DK" sz="1200" b="0" i="0" u="none" strike="noStrike" baseline="0">
                <a:solidFill>
                  <a:srgbClr val="211D1E"/>
                </a:solidFill>
                <a:latin typeface="Helvetica" panose="020B0604020202020204" pitchFamily="34" charset="0"/>
                <a:cs typeface="Helvetica"/>
              </a:rPr>
              <a:t>en hjertestarter: https://www.youtube.com/watch?v=Upw63vz631o</a:t>
            </a:r>
            <a:endParaRPr lang="da-DK" sz="1200" dirty="0">
              <a:cs typeface="Helvetica"/>
            </a:endParaRPr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CC5E5-3A7D-94B2-434F-4B86198084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75B-0167-B340-A3BF-614878EE910E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7264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1022" y="1284598"/>
            <a:ext cx="10509956" cy="507831"/>
          </a:xfrm>
        </p:spPr>
        <p:txBody>
          <a:bodyPr anchor="t" anchorCtr="0">
            <a:spAutoFit/>
          </a:bodyPr>
          <a:lstStyle>
            <a:lvl1pPr algn="l">
              <a:defRPr sz="3000" spc="600"/>
            </a:lvl1pPr>
          </a:lstStyle>
          <a:p>
            <a:r>
              <a:rPr lang="da-DK"/>
              <a:t>KLIK FOR AT REDIGERE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022" y="2332986"/>
            <a:ext cx="10509956" cy="370807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33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3BDCB-8697-6DF3-1F98-C878F79FD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8ED68E-B183-EAD6-D54D-144A579CF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2672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1226725"/>
            <a:ext cx="4583112" cy="535531"/>
          </a:xfrm>
        </p:spPr>
        <p:txBody>
          <a:bodyPr anchor="t" anchorCtr="0">
            <a:spAutoFit/>
          </a:bodyPr>
          <a:lstStyle>
            <a:lvl1pPr>
              <a:defRPr sz="3200"/>
            </a:lvl1pPr>
          </a:lstStyle>
          <a:p>
            <a:r>
              <a:rPr lang="da-DK"/>
              <a:t>HER TITEL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684918"/>
            <a:ext cx="6096000" cy="621753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14138"/>
            <a:ext cx="4583112" cy="647806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9680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93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1022" y="1284598"/>
            <a:ext cx="10509956" cy="507831"/>
          </a:xfrm>
        </p:spPr>
        <p:txBody>
          <a:bodyPr anchor="t" anchorCtr="0">
            <a:spAutoFit/>
          </a:bodyPr>
          <a:lstStyle>
            <a:lvl1pPr algn="l">
              <a:defRPr sz="3000" spc="600"/>
            </a:lvl1pPr>
          </a:lstStyle>
          <a:p>
            <a:r>
              <a:rPr lang="da-DK"/>
              <a:t>KLIK FOR AT REDIGERE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022" y="2332986"/>
            <a:ext cx="10509956" cy="370807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8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1226725"/>
            <a:ext cx="4583112" cy="535531"/>
          </a:xfrm>
        </p:spPr>
        <p:txBody>
          <a:bodyPr anchor="t" anchorCtr="0">
            <a:spAutoFit/>
          </a:bodyPr>
          <a:lstStyle>
            <a:lvl1pPr>
              <a:defRPr sz="3200"/>
            </a:lvl1pPr>
          </a:lstStyle>
          <a:p>
            <a:r>
              <a:rPr lang="da-DK"/>
              <a:t>HER TITEL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684918"/>
            <a:ext cx="6096000" cy="621753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14138"/>
            <a:ext cx="4583112" cy="647806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269499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9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1022" y="1284598"/>
            <a:ext cx="10509956" cy="507831"/>
          </a:xfrm>
        </p:spPr>
        <p:txBody>
          <a:bodyPr anchor="t" anchorCtr="0">
            <a:spAutoFit/>
          </a:bodyPr>
          <a:lstStyle>
            <a:lvl1pPr algn="l">
              <a:defRPr sz="3000" spc="600"/>
            </a:lvl1pPr>
          </a:lstStyle>
          <a:p>
            <a:r>
              <a:rPr lang="da-DK"/>
              <a:t>KLIK FOR AT REDIGERE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022" y="2332986"/>
            <a:ext cx="10509956" cy="370807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1226725"/>
            <a:ext cx="4583112" cy="535531"/>
          </a:xfrm>
        </p:spPr>
        <p:txBody>
          <a:bodyPr anchor="t" anchorCtr="0">
            <a:spAutoFit/>
          </a:bodyPr>
          <a:lstStyle>
            <a:lvl1pPr>
              <a:defRPr sz="3200"/>
            </a:lvl1pPr>
          </a:lstStyle>
          <a:p>
            <a:r>
              <a:rPr lang="da-DK"/>
              <a:t>HER TITEL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684918"/>
            <a:ext cx="6096000" cy="621753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14138"/>
            <a:ext cx="4583112" cy="647806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0453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940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FE8F97AC-5365-1CC7-296A-887583956B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84286"/>
            <a:ext cx="12192000" cy="617371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68699"/>
            <a:ext cx="10515600" cy="5078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da-DK"/>
              <a:t>KLIK FOR AT REDIGERE TITELTYPOGRAFIEN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24776"/>
            <a:ext cx="10515600" cy="148553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F1AA171-01E2-91CD-6980-3CB5893B216B}"/>
              </a:ext>
            </a:extLst>
          </p:cNvPr>
          <p:cNvSpPr/>
          <p:nvPr userDrawn="1"/>
        </p:nvSpPr>
        <p:spPr>
          <a:xfrm>
            <a:off x="0" y="0"/>
            <a:ext cx="12192000" cy="684286"/>
          </a:xfrm>
          <a:prstGeom prst="rect">
            <a:avLst/>
          </a:prstGeom>
          <a:solidFill>
            <a:srgbClr val="FF7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35576AF-AEE9-E840-CAE8-0CDF353FD155}"/>
              </a:ext>
            </a:extLst>
          </p:cNvPr>
          <p:cNvSpPr txBox="1"/>
          <p:nvPr userDrawn="1"/>
        </p:nvSpPr>
        <p:spPr>
          <a:xfrm>
            <a:off x="230114" y="157477"/>
            <a:ext cx="204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kern="0" cap="all" spc="300" dirty="0">
                <a:solidFill>
                  <a:srgbClr val="222020"/>
                </a:solidFill>
                <a:effectLst/>
                <a:latin typeface="Obvia Expanded" panose="02000503040000020004" pitchFamily="2" charset="77"/>
              </a:rPr>
              <a:t>Hjertestop</a:t>
            </a:r>
            <a:endParaRPr lang="da-DK" spc="30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AEA7D46-A451-E923-2DDD-8451AC1548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16577" y="248491"/>
            <a:ext cx="2045309" cy="19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0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 spc="300">
          <a:solidFill>
            <a:schemeClr val="tx1"/>
          </a:solidFill>
          <a:latin typeface="Obvia Expanded" panose="0200050304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FE8F97AC-5365-1CC7-296A-887583956B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84286"/>
            <a:ext cx="12192000" cy="617371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419876"/>
            <a:ext cx="10515600" cy="9233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873021"/>
            <a:ext cx="10515600" cy="156876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F1AA171-01E2-91CD-6980-3CB5893B216B}"/>
              </a:ext>
            </a:extLst>
          </p:cNvPr>
          <p:cNvSpPr/>
          <p:nvPr userDrawn="1"/>
        </p:nvSpPr>
        <p:spPr>
          <a:xfrm>
            <a:off x="0" y="0"/>
            <a:ext cx="12192000" cy="684286"/>
          </a:xfrm>
          <a:prstGeom prst="rect">
            <a:avLst/>
          </a:prstGeom>
          <a:solidFill>
            <a:srgbClr val="EFFB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35576AF-AEE9-E840-CAE8-0CDF353FD155}"/>
              </a:ext>
            </a:extLst>
          </p:cNvPr>
          <p:cNvSpPr txBox="1"/>
          <p:nvPr userDrawn="1"/>
        </p:nvSpPr>
        <p:spPr>
          <a:xfrm>
            <a:off x="230114" y="157477"/>
            <a:ext cx="605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kern="0" cap="all" spc="300" dirty="0">
                <a:solidFill>
                  <a:srgbClr val="222020"/>
                </a:solidFill>
                <a:effectLst/>
                <a:latin typeface="Obvia Expanded" panose="02000503040000020004" pitchFamily="2" charset="77"/>
              </a:rPr>
              <a:t>stroke</a:t>
            </a:r>
            <a:endParaRPr lang="da-DK" spc="30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AEA7D46-A451-E923-2DDD-8451AC1548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16577" y="248491"/>
            <a:ext cx="2045309" cy="19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0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 spc="300">
          <a:solidFill>
            <a:schemeClr val="tx1"/>
          </a:solidFill>
          <a:latin typeface="Obvia Expanded" panose="0200050304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62E3C9F-19FD-004E-3DFB-2056DE78EBEF}"/>
              </a:ext>
            </a:extLst>
          </p:cNvPr>
          <p:cNvSpPr/>
          <p:nvPr userDrawn="1"/>
        </p:nvSpPr>
        <p:spPr>
          <a:xfrm>
            <a:off x="0" y="0"/>
            <a:ext cx="12192000" cy="717630"/>
          </a:xfrm>
          <a:prstGeom prst="rect">
            <a:avLst/>
          </a:prstGeom>
          <a:solidFill>
            <a:srgbClr val="B0B0B0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E8F97AC-5365-1CC7-296A-887583956B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84286"/>
            <a:ext cx="12192000" cy="617371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419876"/>
            <a:ext cx="10515600" cy="9233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873021"/>
            <a:ext cx="10515600" cy="156876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35576AF-AEE9-E840-CAE8-0CDF353FD155}"/>
              </a:ext>
            </a:extLst>
          </p:cNvPr>
          <p:cNvSpPr txBox="1"/>
          <p:nvPr userDrawn="1"/>
        </p:nvSpPr>
        <p:spPr>
          <a:xfrm>
            <a:off x="230114" y="157477"/>
            <a:ext cx="605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kern="0" cap="all" spc="300">
                <a:solidFill>
                  <a:srgbClr val="222020"/>
                </a:solidFill>
                <a:effectLst/>
                <a:latin typeface="Obvia Expanded" panose="02000503040000020004" pitchFamily="2" charset="77"/>
              </a:rPr>
              <a:t>forebyggelse</a:t>
            </a:r>
            <a:endParaRPr lang="da-DK" spc="30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AEA7D46-A451-E923-2DDD-8451AC1548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16577" y="248491"/>
            <a:ext cx="2045309" cy="19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0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 spc="300">
          <a:solidFill>
            <a:schemeClr val="tx1"/>
          </a:solidFill>
          <a:latin typeface="Obvia Expanded" panose="0200050304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77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XYrt2SKr3g?feature=oembed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hjertestarter.dk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youtu.be/Upw63vz631o" TargetMode="External"/><Relationship Id="rId4" Type="http://schemas.openxmlformats.org/officeDocument/2006/relationships/image" Target="../media/image6.sv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A16D4-F0F2-1C70-9836-667D54CCD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A51EFD3-BDF3-3083-34D6-C85412871D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7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23FA90-52C6-CB7F-48A9-E94C796EA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27395"/>
            <a:ext cx="12192000" cy="3203209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br>
              <a:rPr lang="en-US" sz="4400" spc="300" dirty="0">
                <a:latin typeface="Obvia Expanded"/>
                <a:cs typeface="Helvetica"/>
              </a:rPr>
            </a:br>
            <a:r>
              <a:rPr lang="en-US" sz="4400" spc="300" dirty="0">
                <a:latin typeface="Obvia Expanded"/>
                <a:cs typeface="Helvetica"/>
              </a:rPr>
              <a:t>LEKTION O: </a:t>
            </a:r>
            <a:br>
              <a:rPr lang="en-US" sz="4400" spc="300" dirty="0">
                <a:latin typeface="Obvia Expanded"/>
                <a:cs typeface="Helvetica"/>
              </a:rPr>
            </a:br>
            <a:r>
              <a:rPr lang="en-US" sz="4400" spc="300" dirty="0">
                <a:latin typeface="Obvia Expanded"/>
                <a:cs typeface="Helvetica"/>
              </a:rPr>
              <a:t>GIV STØD</a:t>
            </a:r>
            <a:endParaRPr lang="en-US" sz="2800" spc="300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CF29373-33FA-E916-2970-2FDB4025C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4487" y="307240"/>
            <a:ext cx="1306286" cy="1211126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986915D-157D-887C-A56C-B4F1F68F1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66181"/>
            <a:ext cx="12192000" cy="391819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E10E3986-6431-C5F9-2FF6-CA2C3E211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26" y="506636"/>
            <a:ext cx="2626821" cy="14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84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34729-0EC8-367D-6597-F1584004F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8BD779-C63D-5628-D5A4-95B563793DD3}"/>
              </a:ext>
            </a:extLst>
          </p:cNvPr>
          <p:cNvSpPr txBox="1"/>
          <p:nvPr/>
        </p:nvSpPr>
        <p:spPr>
          <a:xfrm>
            <a:off x="5259705" y="1072506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45 min.</a:t>
            </a:r>
          </a:p>
        </p:txBody>
      </p:sp>
      <p:pic>
        <p:nvPicPr>
          <p:cNvPr id="6" name="Graphic 5" descr="Ur med massiv udfyldning">
            <a:extLst>
              <a:ext uri="{FF2B5EF4-FFF2-40B4-BE49-F238E27FC236}">
                <a16:creationId xmlns:a16="http://schemas.microsoft.com/office/drawing/2014/main" id="{B3F550B5-E2E8-821F-4706-F975ED287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1887" y="1067954"/>
            <a:ext cx="345846" cy="320491"/>
          </a:xfrm>
          <a:prstGeom prst="rect">
            <a:avLst/>
          </a:prstGeom>
        </p:spPr>
      </p:pic>
      <p:pic>
        <p:nvPicPr>
          <p:cNvPr id="10" name="Graphic 9" descr="Liste med massiv udfyldning">
            <a:extLst>
              <a:ext uri="{FF2B5EF4-FFF2-40B4-BE49-F238E27FC236}">
                <a16:creationId xmlns:a16="http://schemas.microsoft.com/office/drawing/2014/main" id="{4E39A617-7D9A-3CA7-601E-B810594217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2742" y="1437850"/>
            <a:ext cx="701040" cy="70104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C7E92F5-B077-7597-5411-9CEEC9530264}"/>
              </a:ext>
            </a:extLst>
          </p:cNvPr>
          <p:cNvSpPr txBox="1"/>
          <p:nvPr/>
        </p:nvSpPr>
        <p:spPr>
          <a:xfrm>
            <a:off x="1099185" y="1618795"/>
            <a:ext cx="4160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PROGRAM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9E85D3-3881-3FCB-8269-BFACBCE33A4D}"/>
              </a:ext>
            </a:extLst>
          </p:cNvPr>
          <p:cNvSpPr txBox="1"/>
          <p:nvPr/>
        </p:nvSpPr>
        <p:spPr>
          <a:xfrm>
            <a:off x="1203782" y="2257417"/>
            <a:ext cx="10277967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Helvetica"/>
                <a:cs typeface="Helvetica"/>
              </a:rPr>
              <a:t>Giv </a:t>
            </a:r>
            <a:r>
              <a:rPr lang="en-US" sz="2000" b="1" dirty="0" err="1">
                <a:latin typeface="Helvetica"/>
                <a:cs typeface="Helvetica"/>
              </a:rPr>
              <a:t>stød</a:t>
            </a:r>
            <a:r>
              <a:rPr lang="en-US" sz="2000" b="1" dirty="0">
                <a:latin typeface="Helvetica"/>
                <a:cs typeface="Helvetica"/>
              </a:rPr>
              <a:t> (ca. 5 min)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Helvetica"/>
                <a:ea typeface="+mn-lt"/>
                <a:cs typeface="+mn-lt"/>
              </a:rPr>
              <a:t>Fakta</a:t>
            </a:r>
            <a:endParaRPr lang="en-US" dirty="0">
              <a:latin typeface="Helvetica"/>
              <a:cs typeface="Helvetica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Helvetica"/>
                <a:ea typeface="+mn-lt"/>
                <a:cs typeface="+mn-lt"/>
              </a:rPr>
              <a:t>Film</a:t>
            </a:r>
            <a:endParaRPr lang="en-US" dirty="0">
              <a:latin typeface="Helvetica"/>
              <a:cs typeface="Helvetica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Helvetica"/>
                <a:cs typeface="Helvetica"/>
              </a:rPr>
              <a:t>Fakta</a:t>
            </a:r>
          </a:p>
          <a:p>
            <a:pPr lvl="1"/>
            <a:endParaRPr lang="en-US" dirty="0">
              <a:latin typeface="Aptos" panose="02110004020202020204"/>
              <a:cs typeface="Helvetica"/>
            </a:endParaRPr>
          </a:p>
          <a:p>
            <a:r>
              <a:rPr lang="en-US" sz="2000" b="1" dirty="0" err="1">
                <a:latin typeface="Helvetica"/>
                <a:cs typeface="Helvetica"/>
              </a:rPr>
              <a:t>Stationsøvelser</a:t>
            </a:r>
            <a:r>
              <a:rPr lang="en-US" sz="2000" b="1" dirty="0">
                <a:latin typeface="Helvetica"/>
                <a:cs typeface="Helvetica"/>
              </a:rPr>
              <a:t> (ca. 32 min)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err="1">
                <a:latin typeface="Helvetica"/>
                <a:cs typeface="Helvetica"/>
              </a:rPr>
              <a:t>Introduktion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til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stationsøvelser</a:t>
            </a:r>
            <a:endParaRPr lang="da-DK" dirty="0">
              <a:latin typeface="Helvetica"/>
              <a:cs typeface="Helvetica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Helvetica"/>
                <a:cs typeface="Helvetica"/>
              </a:rPr>
              <a:t>Giv </a:t>
            </a:r>
            <a:r>
              <a:rPr lang="en-US" dirty="0" err="1">
                <a:latin typeface="Helvetica"/>
                <a:cs typeface="Helvetica"/>
              </a:rPr>
              <a:t>stød</a:t>
            </a:r>
            <a:r>
              <a:rPr lang="en-US" dirty="0">
                <a:latin typeface="Helvetica"/>
                <a:cs typeface="Helvetica"/>
              </a:rPr>
              <a:t> </a:t>
            </a:r>
            <a:endParaRPr lang="da-DK" dirty="0">
              <a:latin typeface="Helvetica"/>
              <a:cs typeface="Helvetica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 err="1">
                <a:latin typeface="Helvetica"/>
                <a:cs typeface="Helvetica"/>
              </a:rPr>
              <a:t>Læg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da-DK" dirty="0">
                <a:latin typeface="Helvetica"/>
                <a:cs typeface="Helvetica"/>
              </a:rPr>
              <a:t>i stabilt sideleje</a:t>
            </a:r>
          </a:p>
          <a:p>
            <a:pPr lvl="1"/>
            <a:endParaRPr lang="da-DK" dirty="0"/>
          </a:p>
          <a:p>
            <a:r>
              <a:rPr lang="en-US" sz="2000" b="1" dirty="0">
                <a:latin typeface="Helvetica"/>
                <a:cs typeface="Helvetica"/>
              </a:rPr>
              <a:t>QUIZ (ca. 8 min)</a:t>
            </a:r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101C5-53FE-A0E5-6538-32B5A5415691}"/>
              </a:ext>
            </a:extLst>
          </p:cNvPr>
          <p:cNvSpPr txBox="1"/>
          <p:nvPr/>
        </p:nvSpPr>
        <p:spPr>
          <a:xfrm>
            <a:off x="502742" y="989503"/>
            <a:ext cx="4512068" cy="509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000" spc="300" dirty="0">
                <a:latin typeface="Obvia Expanded"/>
                <a:cs typeface="Helvetica"/>
              </a:rPr>
              <a:t>LEKTION O: GIV STØD</a:t>
            </a:r>
            <a:endParaRPr lang="en-US" spc="300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82B05045-46FB-F52F-4440-0A6B61D48701}"/>
              </a:ext>
            </a:extLst>
          </p:cNvPr>
          <p:cNvSpPr txBox="1"/>
          <p:nvPr/>
        </p:nvSpPr>
        <p:spPr>
          <a:xfrm>
            <a:off x="3780000" y="158400"/>
            <a:ext cx="38220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</a:t>
            </a:r>
            <a:r>
              <a:rPr lang="da-DK" noProof="0" dirty="0">
                <a:latin typeface="Obvia Expanded"/>
              </a:rPr>
              <a:t> </a:t>
            </a:r>
            <a:r>
              <a:rPr lang="da-DK" dirty="0">
                <a:latin typeface="Obvia Expanded"/>
              </a:rPr>
              <a:t>O</a:t>
            </a:r>
            <a:endParaRPr lang="da-DK" noProof="0" dirty="0">
              <a:latin typeface="Obvia Expanded"/>
            </a:endParaRPr>
          </a:p>
        </p:txBody>
      </p:sp>
    </p:spTree>
    <p:extLst>
      <p:ext uri="{BB962C8B-B14F-4D97-AF65-F5344CB8AC3E}">
        <p14:creationId xmlns:p14="http://schemas.microsoft.com/office/powerpoint/2010/main" val="541174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A841-ACDE-22A9-D52E-7C30CAA35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9B6610-1B7D-7F9D-6211-79CDCDCE2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282" y="1580435"/>
            <a:ext cx="11066472" cy="507831"/>
          </a:xfrm>
        </p:spPr>
        <p:txBody>
          <a:bodyPr/>
          <a:lstStyle/>
          <a:p>
            <a:r>
              <a:rPr lang="da-DK" dirty="0">
                <a:latin typeface="Obvia Expanded"/>
              </a:rPr>
              <a:t>SÅDAN </a:t>
            </a:r>
            <a:r>
              <a:rPr lang="da-DK" spc="300" dirty="0">
                <a:latin typeface="Obvia Expanded"/>
              </a:rPr>
              <a:t>HJÆLPER</a:t>
            </a:r>
            <a:r>
              <a:rPr lang="da-DK" dirty="0">
                <a:latin typeface="Obvia Expanded"/>
              </a:rPr>
              <a:t> EN HJERTESTARTER 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E59D2A4-4078-B2F0-0A1D-B2B0FF49A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774" y="2256943"/>
            <a:ext cx="10134176" cy="418576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da-DK" dirty="0">
                <a:latin typeface="Helvetica"/>
                <a:cs typeface="Helvetica"/>
              </a:rPr>
              <a:t>En hjertestarter kan hjælpe med at få hjertet ind i en normal hjerterytme og genoprette hjertets normale pumpefunktion igen. </a:t>
            </a:r>
            <a:endParaRPr lang="en-US" dirty="0">
              <a:latin typeface="Helvetica"/>
              <a:cs typeface="Helvetica"/>
            </a:endParaRPr>
          </a:p>
          <a:p>
            <a:pPr>
              <a:lnSpc>
                <a:spcPct val="100000"/>
              </a:lnSpc>
            </a:pPr>
            <a:r>
              <a:rPr lang="da-DK" dirty="0">
                <a:latin typeface="Helvetica"/>
                <a:cs typeface="Helvetica"/>
              </a:rPr>
              <a:t>Sikkerhed er vigtigt, når man bruger en hjertestarter, fordi den giver stød. </a:t>
            </a:r>
            <a:endParaRPr lang="en-US" dirty="0">
              <a:latin typeface="Helvetica"/>
              <a:cs typeface="Helvetica"/>
            </a:endParaRP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da-DK" dirty="0">
                <a:latin typeface="Helvetica"/>
                <a:cs typeface="Helvetica"/>
              </a:rPr>
              <a:t>Sørg for at der ikke er vådt omkring jer. Fx må I ikke sidde i en vandpyt eller i vandkanten </a:t>
            </a:r>
            <a:endParaRPr lang="en-US" dirty="0">
              <a:latin typeface="Helvetica"/>
              <a:cs typeface="Helvetica"/>
            </a:endParaRP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da-DK" dirty="0">
                <a:latin typeface="Helvetica"/>
                <a:cs typeface="Helvetica"/>
              </a:rPr>
              <a:t>Sørg for at ingen rører ved personen, når der analyseres og stødes. </a:t>
            </a:r>
            <a:endParaRPr lang="en-US" dirty="0">
              <a:latin typeface="Helvetica"/>
              <a:cs typeface="Helvetica"/>
            </a:endParaRP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da-DK" dirty="0">
                <a:latin typeface="Helvetica"/>
                <a:cs typeface="Helvetica"/>
              </a:rPr>
              <a:t>Sig højt: ”Alle væk - der analyseres” og ”Alle væk, der stødes”</a:t>
            </a:r>
            <a:endParaRPr lang="da-DK" dirty="0">
              <a:cs typeface="Helvetica"/>
            </a:endParaRP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da-DK" dirty="0">
                <a:latin typeface="Helvetica"/>
                <a:cs typeface="Helvetica"/>
              </a:rPr>
              <a:t>Det er sikkert at røre personen efter stødet er afgivet, og hjertemassage påbegyndes straks igen.</a:t>
            </a:r>
          </a:p>
          <a:p>
            <a:br>
              <a:rPr lang="da-DK" dirty="0"/>
            </a:br>
            <a:endParaRPr lang="da-DK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85EA47-38B7-8F22-8951-5A2CD39ECE6B}"/>
              </a:ext>
            </a:extLst>
          </p:cNvPr>
          <p:cNvSpPr txBox="1"/>
          <p:nvPr/>
        </p:nvSpPr>
        <p:spPr>
          <a:xfrm>
            <a:off x="944774" y="895932"/>
            <a:ext cx="113167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FAKTA</a:t>
            </a:r>
          </a:p>
        </p:txBody>
      </p:sp>
      <p:pic>
        <p:nvPicPr>
          <p:cNvPr id="6" name="Grafik 18" descr="Præsentation med liggende søjlediagram med massiv udfyldning">
            <a:extLst>
              <a:ext uri="{FF2B5EF4-FFF2-40B4-BE49-F238E27FC236}">
                <a16:creationId xmlns:a16="http://schemas.microsoft.com/office/drawing/2014/main" id="{24489EE3-26FC-2BC8-825B-2CEDC8F56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203" y="828021"/>
            <a:ext cx="583737" cy="583737"/>
          </a:xfrm>
          <a:prstGeom prst="rect">
            <a:avLst/>
          </a:prstGeom>
        </p:spPr>
      </p:pic>
      <p:pic>
        <p:nvPicPr>
          <p:cNvPr id="7" name="Graphic 6" descr="Ur med massiv udfyldning">
            <a:extLst>
              <a:ext uri="{FF2B5EF4-FFF2-40B4-BE49-F238E27FC236}">
                <a16:creationId xmlns:a16="http://schemas.microsoft.com/office/drawing/2014/main" id="{9DF754A6-2F6D-6E74-2CB7-86AE9DDFE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74879" y="915229"/>
            <a:ext cx="403781" cy="3880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83D97A-CA96-5A05-A054-411630C2C1CF}"/>
              </a:ext>
            </a:extLst>
          </p:cNvPr>
          <p:cNvSpPr txBox="1"/>
          <p:nvPr/>
        </p:nvSpPr>
        <p:spPr>
          <a:xfrm>
            <a:off x="2578660" y="955375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1 min.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EFC0043-8191-0FB9-8F83-6221AC7FCE74}"/>
              </a:ext>
            </a:extLst>
          </p:cNvPr>
          <p:cNvSpPr txBox="1"/>
          <p:nvPr/>
        </p:nvSpPr>
        <p:spPr>
          <a:xfrm>
            <a:off x="3780000" y="158400"/>
            <a:ext cx="38220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</a:t>
            </a:r>
            <a:r>
              <a:rPr lang="da-DK" noProof="0" dirty="0">
                <a:latin typeface="Obvia Expanded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890683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136FE-BB79-4C17-9C4C-36BA6C5F9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7C11C56-00E1-8A21-63B2-470FD03C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811" y="1077822"/>
            <a:ext cx="7521208" cy="507831"/>
          </a:xfrm>
        </p:spPr>
        <p:txBody>
          <a:bodyPr/>
          <a:lstStyle/>
          <a:p>
            <a:r>
              <a:rPr lang="en-US" sz="3000" dirty="0">
                <a:solidFill>
                  <a:srgbClr val="000000"/>
                </a:solidFill>
                <a:latin typeface="Obvia Expanded"/>
              </a:rPr>
              <a:t>SÅDAN BRUGER DU EN HJERTESTARTER</a:t>
            </a:r>
          </a:p>
        </p:txBody>
      </p:sp>
      <p:pic>
        <p:nvPicPr>
          <p:cNvPr id="2" name="Graphic 1" descr="Videokamera med massiv udfyldning">
            <a:extLst>
              <a:ext uri="{FF2B5EF4-FFF2-40B4-BE49-F238E27FC236}">
                <a16:creationId xmlns:a16="http://schemas.microsoft.com/office/drawing/2014/main" id="{F51E7E00-CBA1-7E64-59E8-0397AAD07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152" y="791585"/>
            <a:ext cx="811659" cy="811659"/>
          </a:xfrm>
          <a:prstGeom prst="rect">
            <a:avLst/>
          </a:prstGeom>
        </p:spPr>
      </p:pic>
      <p:pic>
        <p:nvPicPr>
          <p:cNvPr id="4" name="Online Media 3" title="Sådan bruger du en hjertestarter – instruktion med hjertestartertræneren i undervisningsmaterial">
            <a:hlinkClick r:id="" action="ppaction://media"/>
            <a:extLst>
              <a:ext uri="{FF2B5EF4-FFF2-40B4-BE49-F238E27FC236}">
                <a16:creationId xmlns:a16="http://schemas.microsoft.com/office/drawing/2014/main" id="{3426AE90-EFAC-651D-3CF7-DB52E0580E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539071" y="1720861"/>
            <a:ext cx="8303930" cy="4701860"/>
          </a:xfrm>
          <a:prstGeom prst="rect">
            <a:avLst/>
          </a:prstGeom>
        </p:spPr>
      </p:pic>
      <p:pic>
        <p:nvPicPr>
          <p:cNvPr id="5" name="Graphic 4" descr="Ur med massiv udfyldning">
            <a:extLst>
              <a:ext uri="{FF2B5EF4-FFF2-40B4-BE49-F238E27FC236}">
                <a16:creationId xmlns:a16="http://schemas.microsoft.com/office/drawing/2014/main" id="{A03688B6-3018-B26C-A619-807649278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22008" y="1137701"/>
            <a:ext cx="403781" cy="388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C9AE65-3060-378D-E111-83161230092F}"/>
              </a:ext>
            </a:extLst>
          </p:cNvPr>
          <p:cNvSpPr txBox="1"/>
          <p:nvPr/>
        </p:nvSpPr>
        <p:spPr>
          <a:xfrm>
            <a:off x="9625789" y="1177850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2 min.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09D00C3-35F4-5EC5-BA67-E666A0ED0006}"/>
              </a:ext>
            </a:extLst>
          </p:cNvPr>
          <p:cNvSpPr txBox="1"/>
          <p:nvPr/>
        </p:nvSpPr>
        <p:spPr>
          <a:xfrm>
            <a:off x="3780000" y="158400"/>
            <a:ext cx="38220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</a:t>
            </a:r>
            <a:r>
              <a:rPr lang="da-DK" noProof="0" dirty="0">
                <a:latin typeface="Obvia Expanded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208704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1AD8E-386D-0AE7-2C5D-9CCCF3214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423" y="1375151"/>
            <a:ext cx="3360127" cy="50783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a-DK" spc="300" noProof="0" dirty="0"/>
              <a:t>GIV STØD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6BF22ED-B807-6189-04BC-1002AE07A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423" y="1902630"/>
            <a:ext cx="5390634" cy="50424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noProof="0" dirty="0"/>
              <a:t>Det er nemt at bruge en hjertestarter. Hjertestarteren fortæller dig, hvad du skal gøre. Når hjertestarteren ikke analyserer eller giver stød, så skal du fortsætte med hjertelungeredning.</a:t>
            </a:r>
          </a:p>
          <a:p>
            <a:pPr>
              <a:lnSpc>
                <a:spcPct val="100000"/>
              </a:lnSpc>
            </a:pPr>
            <a:r>
              <a:rPr lang="da-DK" b="1" noProof="0" dirty="0"/>
              <a:t>Sådan bruger du en hjertestarter: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noProof="0" dirty="0"/>
              <a:t>Luk hjertestarteren op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noProof="0" dirty="0"/>
              <a:t>Tænd den (hvis den ikke gør det automatisk, når du åbner den)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noProof="0" dirty="0"/>
              <a:t>Følg derefter instruktionerne fra hjertestarteren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noProof="0" dirty="0"/>
              <a:t>Fjern tøjet fra den tilskadekomnes overkrop</a:t>
            </a:r>
            <a:br>
              <a:rPr lang="da-DK" noProof="0" dirty="0"/>
            </a:br>
            <a:endParaRPr lang="da-DK" b="1" noProof="0" dirty="0"/>
          </a:p>
        </p:txBody>
      </p:sp>
      <p:pic>
        <p:nvPicPr>
          <p:cNvPr id="7" name="Pladsholder til billede 5">
            <a:extLst>
              <a:ext uri="{FF2B5EF4-FFF2-40B4-BE49-F238E27FC236}">
                <a16:creationId xmlns:a16="http://schemas.microsoft.com/office/drawing/2014/main" id="{31323631-BFDA-5902-7DE0-FD7B6C56D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5" r="19681"/>
          <a:stretch/>
        </p:blipFill>
        <p:spPr>
          <a:xfrm>
            <a:off x="6096000" y="687518"/>
            <a:ext cx="6096000" cy="6214931"/>
          </a:xfrm>
          <a:prstGeom prst="rect">
            <a:avLst/>
          </a:prstGeom>
        </p:spPr>
      </p:pic>
      <p:pic>
        <p:nvPicPr>
          <p:cNvPr id="5" name="Graphic 4" descr="Ur med massiv udfyldning">
            <a:extLst>
              <a:ext uri="{FF2B5EF4-FFF2-40B4-BE49-F238E27FC236}">
                <a16:creationId xmlns:a16="http://schemas.microsoft.com/office/drawing/2014/main" id="{88DDE9F0-0745-2CDE-94DB-E52F1E637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06019" y="819888"/>
            <a:ext cx="403781" cy="388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89663E-F303-27D1-9F84-36544D9B3018}"/>
              </a:ext>
            </a:extLst>
          </p:cNvPr>
          <p:cNvSpPr txBox="1"/>
          <p:nvPr/>
        </p:nvSpPr>
        <p:spPr>
          <a:xfrm>
            <a:off x="2855743" y="860034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400" b="1" noProof="0" dirty="0">
                <a:latin typeface="Helvetica"/>
                <a:cs typeface="Helvetica"/>
              </a:rPr>
              <a:t>2 min.</a:t>
            </a:r>
          </a:p>
        </p:txBody>
      </p:sp>
      <p:pic>
        <p:nvPicPr>
          <p:cNvPr id="9" name="Grafik 18" descr="Præsentation med liggende søjlediagram med massiv udfyldning">
            <a:extLst>
              <a:ext uri="{FF2B5EF4-FFF2-40B4-BE49-F238E27FC236}">
                <a16:creationId xmlns:a16="http://schemas.microsoft.com/office/drawing/2014/main" id="{FA93B89C-E9A3-0185-6541-FFB328CDE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423" y="771766"/>
            <a:ext cx="583737" cy="583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6D4E23-F6FD-57DD-1F15-39D18C0CE8B1}"/>
              </a:ext>
            </a:extLst>
          </p:cNvPr>
          <p:cNvSpPr txBox="1"/>
          <p:nvPr/>
        </p:nvSpPr>
        <p:spPr>
          <a:xfrm>
            <a:off x="1243160" y="822789"/>
            <a:ext cx="136475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a-DK" sz="2000" b="1" noProof="0" dirty="0">
                <a:latin typeface="Helvetica" panose="020B0604020202020204" pitchFamily="34" charset="0"/>
                <a:cs typeface="Helvetica" panose="020B0604020202020204" pitchFamily="34" charset="0"/>
              </a:rPr>
              <a:t>FAKTA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34DE9D7D-1AF9-0A9B-CA1D-91102B4E4D5A}"/>
              </a:ext>
            </a:extLst>
          </p:cNvPr>
          <p:cNvSpPr txBox="1"/>
          <p:nvPr/>
        </p:nvSpPr>
        <p:spPr>
          <a:xfrm>
            <a:off x="3780000" y="158400"/>
            <a:ext cx="38220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</a:t>
            </a:r>
            <a:r>
              <a:rPr lang="da-DK" noProof="0" dirty="0">
                <a:latin typeface="Obvia Expanded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3363876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el 2">
            <a:extLst>
              <a:ext uri="{FF2B5EF4-FFF2-40B4-BE49-F238E27FC236}">
                <a16:creationId xmlns:a16="http://schemas.microsoft.com/office/drawing/2014/main" id="{592E3781-3329-163D-578B-4DCFFDF332DC}"/>
              </a:ext>
            </a:extLst>
          </p:cNvPr>
          <p:cNvSpPr txBox="1">
            <a:spLocks/>
          </p:cNvSpPr>
          <p:nvPr/>
        </p:nvSpPr>
        <p:spPr>
          <a:xfrm>
            <a:off x="833659" y="1055771"/>
            <a:ext cx="4798802" cy="547842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a-DK" b="1" noProof="0" dirty="0"/>
              <a:t>Sådan bruger du en hjertestarter (fortsat):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noProof="0" dirty="0"/>
              <a:t>Find de to elektroder, og pak dem ud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noProof="0" dirty="0"/>
              <a:t>Sæt dem nøjagtigt på brystkassen en ad gangen, som vist på elektroderne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noProof="0" dirty="0"/>
              <a:t>Lad hjertestarteren analysere hjerterytmen – ingen må røre personen imens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noProof="0" dirty="0"/>
              <a:t>Sig og vis ”Alle væk – der analyseres”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noProof="0" dirty="0"/>
              <a:t>Hvis hjertestarteren anbefaler stød, siger du højt og viser: ”Alle væk – der stødes”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noProof="0" dirty="0"/>
              <a:t>Tryk på den blinkende knap, eller vent til maskinen</a:t>
            </a:r>
            <a:br>
              <a:rPr lang="da-DK" noProof="0" dirty="0"/>
            </a:br>
            <a:endParaRPr lang="da-DK" b="1" noProof="0" dirty="0"/>
          </a:p>
        </p:txBody>
      </p:sp>
      <p:pic>
        <p:nvPicPr>
          <p:cNvPr id="9" name="Pladsholder til billede 5">
            <a:extLst>
              <a:ext uri="{FF2B5EF4-FFF2-40B4-BE49-F238E27FC236}">
                <a16:creationId xmlns:a16="http://schemas.microsoft.com/office/drawing/2014/main" id="{3B0E10C3-46AE-D251-2207-84EE2FE8D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0" t="243" r="29074" b="12491"/>
          <a:stretch/>
        </p:blipFill>
        <p:spPr>
          <a:xfrm>
            <a:off x="6096000" y="687518"/>
            <a:ext cx="6096000" cy="6214931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8C71FF20-83AD-8859-6675-CBDD868E903D}"/>
              </a:ext>
            </a:extLst>
          </p:cNvPr>
          <p:cNvSpPr txBox="1"/>
          <p:nvPr/>
        </p:nvSpPr>
        <p:spPr>
          <a:xfrm>
            <a:off x="3780000" y="158400"/>
            <a:ext cx="38220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</a:t>
            </a:r>
            <a:r>
              <a:rPr lang="da-DK" noProof="0" dirty="0">
                <a:latin typeface="Obvia Expanded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180497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0025F-0008-8276-8744-137F1D800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A1D1D-F389-0337-2123-7E7E31C2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283" y="886299"/>
            <a:ext cx="6142837" cy="499594"/>
          </a:xfrm>
        </p:spPr>
        <p:txBody>
          <a:bodyPr/>
          <a:lstStyle/>
          <a:p>
            <a:r>
              <a:rPr lang="da-DK" sz="3000" dirty="0">
                <a:latin typeface="Obvia Expanded"/>
              </a:rPr>
              <a:t>INTRODUKTION TIL ØVELSERNE</a:t>
            </a:r>
            <a:r>
              <a:rPr lang="da-DK" sz="3000" noProof="0" dirty="0">
                <a:latin typeface="Obvia Expanded"/>
              </a:rPr>
              <a:t> </a:t>
            </a:r>
            <a:endParaRPr lang="da-DK" sz="3000" noProof="0" dirty="0"/>
          </a:p>
        </p:txBody>
      </p:sp>
      <p:pic>
        <p:nvPicPr>
          <p:cNvPr id="7" name="Graphic 6" descr="Ur med massiv udfyldning">
            <a:extLst>
              <a:ext uri="{FF2B5EF4-FFF2-40B4-BE49-F238E27FC236}">
                <a16:creationId xmlns:a16="http://schemas.microsoft.com/office/drawing/2014/main" id="{C6F06E94-4C65-974B-824F-F843E0D08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7746" y="975851"/>
            <a:ext cx="345846" cy="320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FA6108-895A-5AA8-3219-9C4B114CB6B1}"/>
              </a:ext>
            </a:extLst>
          </p:cNvPr>
          <p:cNvSpPr txBox="1"/>
          <p:nvPr/>
        </p:nvSpPr>
        <p:spPr>
          <a:xfrm>
            <a:off x="8633592" y="975851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400" b="1" dirty="0">
                <a:latin typeface="Helvetica"/>
                <a:cs typeface="Helvetica"/>
              </a:rPr>
              <a:t>4</a:t>
            </a:r>
            <a:r>
              <a:rPr lang="da-DK" sz="1400" b="1" noProof="0" dirty="0">
                <a:latin typeface="Helvetica"/>
                <a:cs typeface="Helvetica"/>
              </a:rPr>
              <a:t> min.</a:t>
            </a:r>
          </a:p>
        </p:txBody>
      </p:sp>
      <p:pic>
        <p:nvPicPr>
          <p:cNvPr id="10" name="Graphic 9" descr="Hoved med tandhjul med massiv udfyldning">
            <a:extLst>
              <a:ext uri="{FF2B5EF4-FFF2-40B4-BE49-F238E27FC236}">
                <a16:creationId xmlns:a16="http://schemas.microsoft.com/office/drawing/2014/main" id="{168F1526-A13C-EB1B-CDFB-2E281B724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105" y="770988"/>
            <a:ext cx="601251" cy="705633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2381316D-35AF-D750-2D24-193FFA6AAECF}"/>
              </a:ext>
            </a:extLst>
          </p:cNvPr>
          <p:cNvSpPr txBox="1"/>
          <p:nvPr/>
        </p:nvSpPr>
        <p:spPr>
          <a:xfrm>
            <a:off x="3780000" y="158400"/>
            <a:ext cx="43891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 O</a:t>
            </a:r>
            <a:endParaRPr lang="da-DK" spc="300" noProof="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A69EAA3-E0D4-393C-97BD-D0FD807CECCA}"/>
              </a:ext>
            </a:extLst>
          </p:cNvPr>
          <p:cNvSpPr txBox="1"/>
          <p:nvPr/>
        </p:nvSpPr>
        <p:spPr>
          <a:xfrm>
            <a:off x="1160105" y="1567350"/>
            <a:ext cx="96289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Helvetica" panose="020B0604020202020204" pitchFamily="34" charset="0"/>
                <a:cs typeface="Helvetica" panose="020B0604020202020204" pitchFamily="34" charset="0"/>
              </a:rPr>
              <a:t>Om lidt skal I ud på stationsøvelser for at øve jer i, hvordan man giver stød med en hjertestarter, og hvordan man kan finde hjertestartere.</a:t>
            </a:r>
          </a:p>
          <a:p>
            <a:endParaRPr lang="da-DK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Helvetica" panose="020B0604020202020204" pitchFamily="34" charset="0"/>
                <a:cs typeface="Helvetica" panose="020B0604020202020204" pitchFamily="34" charset="0"/>
              </a:rPr>
              <a:t>Halvdelen af klassen starter på station 1: Giv stød.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Helvetica" panose="020B0604020202020204" pitchFamily="34" charset="0"/>
                <a:cs typeface="Helvetica" panose="020B0604020202020204" pitchFamily="34" charset="0"/>
              </a:rPr>
              <a:t>Den anden halvdel af klassen starter på station 2: Find hjertestartere.</a:t>
            </a:r>
          </a:p>
          <a:p>
            <a:endParaRPr lang="da-DK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a-DK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Efter 15 minutter bytter I.</a:t>
            </a:r>
          </a:p>
          <a:p>
            <a:endParaRPr lang="da-DK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a-DK" sz="2000" dirty="0">
                <a:latin typeface="Helvetica" panose="020B0604020202020204" pitchFamily="34" charset="0"/>
                <a:cs typeface="Helvetica" panose="020B0604020202020204" pitchFamily="34" charset="0"/>
              </a:rPr>
              <a:t>Jeres lærer vil hjælpe til ude på stationerne. </a:t>
            </a:r>
          </a:p>
          <a:p>
            <a:pPr lvl="0">
              <a:buNone/>
            </a:pPr>
            <a:endParaRPr lang="da-DK" sz="2000" b="0" i="0" u="none" strike="noStrike" noProof="0" dirty="0">
              <a:solidFill>
                <a:srgbClr val="222020"/>
              </a:solidFill>
              <a:latin typeface="Helvetica"/>
            </a:endParaRPr>
          </a:p>
          <a:p>
            <a:pPr lvl="0">
              <a:buNone/>
            </a:pPr>
            <a:r>
              <a:rPr lang="da-DK" sz="2000" b="1" dirty="0">
                <a:solidFill>
                  <a:srgbClr val="222020"/>
                </a:solidFill>
                <a:latin typeface="Helvetica"/>
              </a:rPr>
              <a:t>Vær opmærksom på: </a:t>
            </a:r>
            <a:endParaRPr lang="da-DK" sz="2000" b="1" i="0" u="none" strike="noStrike" noProof="0" dirty="0">
              <a:solidFill>
                <a:srgbClr val="222020"/>
              </a:solidFill>
              <a:latin typeface="Helvetica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b="0" i="0" u="none" strike="noStrike" noProof="0" dirty="0">
                <a:solidFill>
                  <a:srgbClr val="222020"/>
                </a:solidFill>
                <a:latin typeface="Helvetica"/>
              </a:rPr>
              <a:t>Første gruppe på station 1 sørger for at få luft i genoplivningsdukkerne.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b="0" i="0" u="none" strike="noStrike" noProof="0" dirty="0">
                <a:solidFill>
                  <a:srgbClr val="222020"/>
                </a:solidFill>
                <a:latin typeface="Helvetica"/>
              </a:rPr>
              <a:t>Sidste gruppe på station 1 rydder dukkerne op efter øvelsen.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222020"/>
                </a:solidFill>
                <a:latin typeface="Helvetica"/>
              </a:rPr>
              <a:t>Måske I skal sætte bordene ud til siden for at få nok gulvplads.</a:t>
            </a:r>
            <a:endParaRPr lang="da-DK" sz="2000" b="0" i="0" u="none" strike="noStrike" noProof="0" dirty="0">
              <a:solidFill>
                <a:srgbClr val="222020"/>
              </a:solidFill>
              <a:latin typeface="Helvetica"/>
            </a:endParaRPr>
          </a:p>
          <a:p>
            <a:pPr lvl="0">
              <a:buNone/>
            </a:pPr>
            <a:endParaRPr lang="da-DK" sz="2000" b="0" i="0" u="none" strike="noStrike" noProof="0" dirty="0">
              <a:solidFill>
                <a:srgbClr val="22202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19608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5AF83-9E2C-8565-5774-04885E429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DBAC0B9-1B10-3CC7-FF6F-1B6577E6D585}"/>
              </a:ext>
            </a:extLst>
          </p:cNvPr>
          <p:cNvSpPr/>
          <p:nvPr/>
        </p:nvSpPr>
        <p:spPr>
          <a:xfrm>
            <a:off x="513308" y="1428970"/>
            <a:ext cx="10893665" cy="17654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E750A-5258-7A27-BB3C-43E7D0D78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12" y="798753"/>
            <a:ext cx="2286672" cy="497393"/>
          </a:xfrm>
        </p:spPr>
        <p:txBody>
          <a:bodyPr/>
          <a:lstStyle/>
          <a:p>
            <a:r>
              <a:rPr lang="da-DK" sz="3000" dirty="0">
                <a:latin typeface="Obvia Expanded"/>
              </a:rPr>
              <a:t>ØVELSER</a:t>
            </a:r>
            <a:r>
              <a:rPr lang="da-DK" sz="3000" noProof="0" dirty="0">
                <a:latin typeface="Obvia Expanded"/>
              </a:rPr>
              <a:t> </a:t>
            </a:r>
            <a:endParaRPr lang="da-DK" sz="3000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794EA-8AF6-6239-59A1-583841A84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912" y="1602167"/>
            <a:ext cx="3487663" cy="369332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a-DK" b="1" noProof="0" dirty="0"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STATION 1: GIV STØD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38419D-852D-C160-C222-6623EA30A0FC}"/>
              </a:ext>
            </a:extLst>
          </p:cNvPr>
          <p:cNvSpPr txBox="1"/>
          <p:nvPr/>
        </p:nvSpPr>
        <p:spPr>
          <a:xfrm>
            <a:off x="3169300" y="882569"/>
            <a:ext cx="292921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400" b="1"/>
              <a:t>30 min</a:t>
            </a:r>
            <a:r>
              <a:rPr lang="da-DK" sz="1400" b="1" noProof="0"/>
              <a:t>.</a:t>
            </a:r>
          </a:p>
        </p:txBody>
      </p:sp>
      <p:pic>
        <p:nvPicPr>
          <p:cNvPr id="16" name="Graphic 15" descr="Ur med massiv udfyldning">
            <a:extLst>
              <a:ext uri="{FF2B5EF4-FFF2-40B4-BE49-F238E27FC236}">
                <a16:creationId xmlns:a16="http://schemas.microsoft.com/office/drawing/2014/main" id="{556ABFC6-BDC1-0043-6683-FE63CFDBE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1578" y="842161"/>
            <a:ext cx="403781" cy="3880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E94EFC-A2C5-550A-E0C9-CB922CD13CF6}"/>
              </a:ext>
            </a:extLst>
          </p:cNvPr>
          <p:cNvSpPr txBox="1"/>
          <p:nvPr/>
        </p:nvSpPr>
        <p:spPr>
          <a:xfrm>
            <a:off x="785027" y="2001991"/>
            <a:ext cx="922021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2000" b="1" dirty="0">
                <a:latin typeface="Helvetica"/>
                <a:ea typeface="+mn-lt"/>
                <a:cs typeface="+mn-lt"/>
              </a:rPr>
              <a:t>Tre og tre</a:t>
            </a:r>
            <a:r>
              <a:rPr lang="da-DK" sz="2000" b="1" noProof="0" dirty="0">
                <a:latin typeface="Helvetica"/>
                <a:ea typeface="+mn-lt"/>
                <a:cs typeface="+mn-lt"/>
              </a:rPr>
              <a:t>:</a:t>
            </a:r>
            <a:r>
              <a:rPr lang="da-DK" sz="2000" noProof="0" dirty="0">
                <a:latin typeface="Helvetica"/>
                <a:ea typeface="+mn-lt"/>
                <a:cs typeface="+mn-lt"/>
              </a:rPr>
              <a:t> I grupper på tre skal I følge anvisningen i </a:t>
            </a:r>
            <a:r>
              <a:rPr lang="da-DK" sz="2000" dirty="0">
                <a:latin typeface="Helvetica"/>
                <a:ea typeface="+mn-lt"/>
                <a:cs typeface="+mn-lt"/>
              </a:rPr>
              <a:t>lydindspilningen</a:t>
            </a:r>
            <a:r>
              <a:rPr lang="da-DK" sz="2000" noProof="0" dirty="0">
                <a:latin typeface="Helvetica"/>
                <a:ea typeface="+mn-lt"/>
                <a:cs typeface="+mn-lt"/>
              </a:rPr>
              <a:t> </a:t>
            </a:r>
            <a:r>
              <a:rPr lang="da-DK" sz="2000" dirty="0">
                <a:latin typeface="Helvetica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Lyd fra en hjertestarter</a:t>
            </a:r>
            <a:r>
              <a:rPr lang="da-DK" sz="2000" dirty="0">
                <a:latin typeface="Helvetica"/>
                <a:ea typeface="+mn-lt"/>
                <a:cs typeface="+mn-lt"/>
              </a:rPr>
              <a:t>. </a:t>
            </a:r>
            <a:r>
              <a:rPr lang="da-DK" sz="2000" noProof="0" dirty="0">
                <a:latin typeface="Helvetica"/>
                <a:ea typeface="+mn-lt"/>
                <a:cs typeface="+mn-lt"/>
              </a:rPr>
              <a:t>Skift så alle får prøvet.</a:t>
            </a:r>
            <a:endParaRPr lang="da-DK" sz="2000" noProof="0" dirty="0">
              <a:latin typeface="Helvetica"/>
            </a:endParaRPr>
          </a:p>
          <a:p>
            <a:endParaRPr lang="da-DK" sz="2000" noProof="0" dirty="0">
              <a:latin typeface="Helvetica"/>
            </a:endParaRPr>
          </a:p>
        </p:txBody>
      </p:sp>
      <p:pic>
        <p:nvPicPr>
          <p:cNvPr id="6" name="Graphic 5" descr="Møde med massiv udfyldning">
            <a:extLst>
              <a:ext uri="{FF2B5EF4-FFF2-40B4-BE49-F238E27FC236}">
                <a16:creationId xmlns:a16="http://schemas.microsoft.com/office/drawing/2014/main" id="{9A614B14-4A3E-A721-E39C-79AE5DBCA165}"/>
              </a:ext>
            </a:extLst>
          </p:cNvPr>
          <p:cNvPicPr>
            <a:picLocks noGrp="1"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83" r="983"/>
          <a:stretch/>
        </p:blipFill>
        <p:spPr>
          <a:xfrm>
            <a:off x="187298" y="791467"/>
            <a:ext cx="652021" cy="494371"/>
          </a:xfrm>
          <a:prstGeom prst="rect">
            <a:avLst/>
          </a:prstGeom>
        </p:spPr>
      </p:pic>
      <p:sp>
        <p:nvSpPr>
          <p:cNvPr id="12" name="Rektangel 4">
            <a:extLst>
              <a:ext uri="{FF2B5EF4-FFF2-40B4-BE49-F238E27FC236}">
                <a16:creationId xmlns:a16="http://schemas.microsoft.com/office/drawing/2014/main" id="{80BF8C75-A056-4EDA-55D7-92D8DF4FE8D9}"/>
              </a:ext>
            </a:extLst>
          </p:cNvPr>
          <p:cNvSpPr/>
          <p:nvPr/>
        </p:nvSpPr>
        <p:spPr>
          <a:xfrm>
            <a:off x="513308" y="3429000"/>
            <a:ext cx="10893665" cy="3080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71536BC-7E31-F7D8-BFDB-67210A0CBA5E}"/>
              </a:ext>
            </a:extLst>
          </p:cNvPr>
          <p:cNvSpPr txBox="1">
            <a:spLocks/>
          </p:cNvSpPr>
          <p:nvPr/>
        </p:nvSpPr>
        <p:spPr>
          <a:xfrm>
            <a:off x="818912" y="4049165"/>
            <a:ext cx="9546627" cy="232371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a-DK" b="1" dirty="0">
                <a:latin typeface="Helvetica"/>
                <a:cs typeface="Helvetica"/>
              </a:rPr>
              <a:t>Alene eller tre og tre: </a:t>
            </a:r>
            <a:r>
              <a:rPr lang="da-DK" b="0" i="0" u="none" strike="noStrike" baseline="0" dirty="0">
                <a:latin typeface="Helvetica" panose="020B0604020202020204" pitchFamily="34" charset="0"/>
              </a:rPr>
              <a:t>Gå ind på </a:t>
            </a:r>
            <a:r>
              <a:rPr lang="da-DK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Hjertestarter.dk</a:t>
            </a:r>
            <a:r>
              <a:rPr lang="da-DK" b="0" i="0" u="none" strike="noStrike" baseline="0" dirty="0">
                <a:latin typeface="Helvetica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a-DK" b="0" i="0" strike="noStrike" baseline="0" dirty="0">
                <a:latin typeface="Helvetica" panose="020B0604020202020204" pitchFamily="34" charset="0"/>
              </a:rPr>
              <a:t>og undersøg, hvor </a:t>
            </a:r>
            <a:r>
              <a:rPr lang="da-DK" b="0" i="0" u="none" strike="noStrike" baseline="0" dirty="0">
                <a:solidFill>
                  <a:srgbClr val="211D1E"/>
                </a:solidFill>
                <a:latin typeface="Helvetica" panose="020B0604020202020204" pitchFamily="34" charset="0"/>
              </a:rPr>
              <a:t>der er placeret hjertestartere: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da-DK" b="0" i="0" u="none" strike="noStrike" baseline="0" dirty="0">
                <a:solidFill>
                  <a:srgbClr val="211D1E"/>
                </a:solidFill>
                <a:latin typeface="Helvetica" panose="020B0604020202020204" pitchFamily="34" charset="0"/>
              </a:rPr>
              <a:t>på/i nærheden af skolen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da-DK" dirty="0">
                <a:solidFill>
                  <a:srgbClr val="211D1E"/>
                </a:solidFill>
                <a:latin typeface="Helvetica" panose="020B0604020202020204" pitchFamily="34" charset="0"/>
              </a:rPr>
              <a:t>i nærheden af jeres</a:t>
            </a:r>
            <a:r>
              <a:rPr lang="da-DK" b="0" i="0" u="none" strike="noStrike" baseline="0" dirty="0">
                <a:solidFill>
                  <a:srgbClr val="211D1E"/>
                </a:solidFill>
                <a:latin typeface="Helvetica" panose="020B0604020202020204" pitchFamily="34" charset="0"/>
              </a:rPr>
              <a:t> hjem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da-DK" dirty="0">
                <a:solidFill>
                  <a:srgbClr val="211D1E"/>
                </a:solidFill>
                <a:latin typeface="Helvetica" panose="020B0604020202020204" pitchFamily="34" charset="0"/>
              </a:rPr>
              <a:t>i nærheden af evt. </a:t>
            </a:r>
            <a:r>
              <a:rPr lang="da-DK" b="0" i="0" u="none" strike="noStrike" baseline="0" dirty="0">
                <a:solidFill>
                  <a:srgbClr val="211D1E"/>
                </a:solidFill>
                <a:latin typeface="Helvetica" panose="020B0604020202020204" pitchFamily="34" charset="0"/>
              </a:rPr>
              <a:t>jeres bedsteforældres hjem, eller andre steder, hvor I kommer.</a:t>
            </a:r>
            <a:endParaRPr lang="da-DK" dirty="0">
              <a:solidFill>
                <a:srgbClr val="211D1E"/>
              </a:solidFill>
              <a:latin typeface="Helvetica" panose="020B0604020202020204" pitchFamily="34" charset="0"/>
              <a:cs typeface="Helvetica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B46C2EAB-32D6-D00C-A8C3-C711BCFE0754}"/>
              </a:ext>
            </a:extLst>
          </p:cNvPr>
          <p:cNvSpPr txBox="1"/>
          <p:nvPr/>
        </p:nvSpPr>
        <p:spPr>
          <a:xfrm>
            <a:off x="3780000" y="158400"/>
            <a:ext cx="43891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 D</a:t>
            </a:r>
            <a:endParaRPr lang="da-DK" spc="3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EFA480F-4689-582E-1D1B-6B47D8C3D434}"/>
              </a:ext>
            </a:extLst>
          </p:cNvPr>
          <p:cNvSpPr txBox="1">
            <a:spLocks/>
          </p:cNvSpPr>
          <p:nvPr/>
        </p:nvSpPr>
        <p:spPr>
          <a:xfrm>
            <a:off x="818912" y="3612429"/>
            <a:ext cx="709340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noProof="0" dirty="0">
                <a:latin typeface="Helvetica" panose="020B0604020202020204" pitchFamily="34" charset="0"/>
                <a:cs typeface="Helvetica" panose="020B0604020202020204" pitchFamily="34" charset="0"/>
              </a:rPr>
              <a:t>STATION 2: FIND HJERTESTARTERE</a:t>
            </a:r>
          </a:p>
        </p:txBody>
      </p:sp>
      <p:pic>
        <p:nvPicPr>
          <p:cNvPr id="3" name="Billede 2" descr="Et billede, der indeholder mønster, kvadratisk, pixel, krydsogtværs&#10;&#10;AI-genereret indhold kan være ukorrekt.">
            <a:extLst>
              <a:ext uri="{FF2B5EF4-FFF2-40B4-BE49-F238E27FC236}">
                <a16:creationId xmlns:a16="http://schemas.microsoft.com/office/drawing/2014/main" id="{E6D45569-025A-DF63-2A8C-0A2F1F4359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1221" y="2333983"/>
            <a:ext cx="683671" cy="6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22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523FC-E461-102C-D5D8-AEB51C167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33" y="1603444"/>
            <a:ext cx="5904555" cy="507831"/>
          </a:xfrm>
        </p:spPr>
        <p:txBody>
          <a:bodyPr/>
          <a:lstStyle/>
          <a:p>
            <a:r>
              <a:rPr lang="en-US" sz="3000" dirty="0">
                <a:latin typeface="Obvia Expanded"/>
              </a:rPr>
              <a:t>QUIZ OM HJERTESTOP</a:t>
            </a:r>
            <a:endParaRPr lang="en-US" sz="3000" dirty="0"/>
          </a:p>
        </p:txBody>
      </p:sp>
      <p:pic>
        <p:nvPicPr>
          <p:cNvPr id="6" name="Graphic 5" descr="Ur med massiv udfyldning">
            <a:extLst>
              <a:ext uri="{FF2B5EF4-FFF2-40B4-BE49-F238E27FC236}">
                <a16:creationId xmlns:a16="http://schemas.microsoft.com/office/drawing/2014/main" id="{FEACA88C-4299-5F0C-AB2F-04E304698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1171" y="880118"/>
            <a:ext cx="403781" cy="388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50A034-5682-E437-7EE9-1FFC369CA703}"/>
              </a:ext>
            </a:extLst>
          </p:cNvPr>
          <p:cNvSpPr txBox="1"/>
          <p:nvPr/>
        </p:nvSpPr>
        <p:spPr>
          <a:xfrm>
            <a:off x="3284950" y="930854"/>
            <a:ext cx="200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10 min.</a:t>
            </a:r>
          </a:p>
        </p:txBody>
      </p:sp>
      <p:pic>
        <p:nvPicPr>
          <p:cNvPr id="4" name="Picture Placeholder 4" descr="Møde med massiv udfyldning">
            <a:extLst>
              <a:ext uri="{FF2B5EF4-FFF2-40B4-BE49-F238E27FC236}">
                <a16:creationId xmlns:a16="http://schemas.microsoft.com/office/drawing/2014/main" id="{D9E8AFCD-0B6F-5476-7C8B-28A6F9D09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83" r="983"/>
          <a:stretch/>
        </p:blipFill>
        <p:spPr>
          <a:xfrm>
            <a:off x="760412" y="796445"/>
            <a:ext cx="535364" cy="545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FD213A-0137-DF75-F6BC-8330B0786313}"/>
              </a:ext>
            </a:extLst>
          </p:cNvPr>
          <p:cNvSpPr txBox="1"/>
          <p:nvPr/>
        </p:nvSpPr>
        <p:spPr>
          <a:xfrm>
            <a:off x="1283654" y="906769"/>
            <a:ext cx="159751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AKTIVITET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F72D03C-1825-ADFD-11A7-C0F1178CFE40}"/>
              </a:ext>
            </a:extLst>
          </p:cNvPr>
          <p:cNvSpPr txBox="1"/>
          <p:nvPr/>
        </p:nvSpPr>
        <p:spPr>
          <a:xfrm>
            <a:off x="3780000" y="158400"/>
            <a:ext cx="38220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pc="300" noProof="0" dirty="0">
                <a:latin typeface="Obvia Expanded"/>
              </a:rPr>
              <a:t>LEKTION</a:t>
            </a:r>
            <a:r>
              <a:rPr lang="da-DK" noProof="0" dirty="0">
                <a:latin typeface="Obvia Expanded"/>
              </a:rPr>
              <a:t> O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8998A56-92E0-6E7B-6918-C951B4B8C43A}"/>
              </a:ext>
            </a:extLst>
          </p:cNvPr>
          <p:cNvSpPr/>
          <p:nvPr/>
        </p:nvSpPr>
        <p:spPr>
          <a:xfrm>
            <a:off x="937747" y="2382592"/>
            <a:ext cx="7315544" cy="1357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27AE5C5A-304A-3198-A7C6-2861D9EA6F01}"/>
              </a:ext>
            </a:extLst>
          </p:cNvPr>
          <p:cNvSpPr txBox="1"/>
          <p:nvPr/>
        </p:nvSpPr>
        <p:spPr>
          <a:xfrm>
            <a:off x="1295776" y="2525969"/>
            <a:ext cx="6306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Alene: </a:t>
            </a:r>
            <a:r>
              <a:rPr lang="da-DK" sz="2000" dirty="0"/>
              <a:t>Som opsamling på forløbet skal I nu lave en quiz om hjertestop.</a:t>
            </a:r>
          </a:p>
        </p:txBody>
      </p:sp>
      <p:pic>
        <p:nvPicPr>
          <p:cNvPr id="12" name="Graphic 8" descr="Dokument med massiv udfyldning">
            <a:extLst>
              <a:ext uri="{FF2B5EF4-FFF2-40B4-BE49-F238E27FC236}">
                <a16:creationId xmlns:a16="http://schemas.microsoft.com/office/drawing/2014/main" id="{FD032256-961F-C0A6-6EAD-75B09827E3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74078" y="2304438"/>
            <a:ext cx="474483" cy="443061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CC326B22-EBAB-ADCF-01F0-48A081E491F4}"/>
              </a:ext>
            </a:extLst>
          </p:cNvPr>
          <p:cNvSpPr txBox="1"/>
          <p:nvPr/>
        </p:nvSpPr>
        <p:spPr>
          <a:xfrm>
            <a:off x="8848561" y="2325913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2000" b="1" noProof="0" dirty="0">
                <a:latin typeface="Helvetica"/>
              </a:rPr>
              <a:t>ELEVARK </a:t>
            </a:r>
            <a:endParaRPr lang="da-DK" sz="2000" noProof="0" dirty="0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235D77C1-AF3E-7B08-5EC9-03CDAF2DA7AC}"/>
              </a:ext>
            </a:extLst>
          </p:cNvPr>
          <p:cNvSpPr txBox="1"/>
          <p:nvPr/>
        </p:nvSpPr>
        <p:spPr>
          <a:xfrm>
            <a:off x="8778714" y="2689031"/>
            <a:ext cx="302543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600" noProof="0" dirty="0">
                <a:latin typeface="Helvetica" panose="020B0604020202020204" pitchFamily="34" charset="0"/>
                <a:cs typeface="Helvetica" panose="020B0604020202020204" pitchFamily="34" charset="0"/>
              </a:rPr>
              <a:t>QUIZ OM HJERTESTOP</a:t>
            </a:r>
          </a:p>
        </p:txBody>
      </p:sp>
    </p:spTree>
    <p:extLst>
      <p:ext uri="{BB962C8B-B14F-4D97-AF65-F5344CB8AC3E}">
        <p14:creationId xmlns:p14="http://schemas.microsoft.com/office/powerpoint/2010/main" val="1151930791"/>
      </p:ext>
    </p:extLst>
  </p:cSld>
  <p:clrMapOvr>
    <a:masterClrMapping/>
  </p:clrMapOvr>
</p:sld>
</file>

<file path=ppt/theme/theme1.xml><?xml version="1.0" encoding="utf-8"?>
<a:theme xmlns:a="http://schemas.openxmlformats.org/drawingml/2006/main" name="HHH_Hjertestop_Master">
  <a:themeElements>
    <a:clrScheme name="HHH">
      <a:dk1>
        <a:srgbClr val="222020"/>
      </a:dk1>
      <a:lt1>
        <a:srgbClr val="FFFFFF"/>
      </a:lt1>
      <a:dk2>
        <a:srgbClr val="222020"/>
      </a:dk2>
      <a:lt2>
        <a:srgbClr val="EBEBEB"/>
      </a:lt2>
      <a:accent1>
        <a:srgbClr val="EFFBC8"/>
      </a:accent1>
      <a:accent2>
        <a:srgbClr val="FF7E79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7E79"/>
      </a:hlink>
      <a:folHlink>
        <a:srgbClr val="FF7E79"/>
      </a:folHlink>
    </a:clrScheme>
    <a:fontScheme name="Office-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HH_Stroke_Master">
  <a:themeElements>
    <a:clrScheme name="HHH">
      <a:dk1>
        <a:srgbClr val="222020"/>
      </a:dk1>
      <a:lt1>
        <a:srgbClr val="FFFFFF"/>
      </a:lt1>
      <a:dk2>
        <a:srgbClr val="222020"/>
      </a:dk2>
      <a:lt2>
        <a:srgbClr val="EBEBEB"/>
      </a:lt2>
      <a:accent1>
        <a:srgbClr val="EFFBC8"/>
      </a:accent1>
      <a:accent2>
        <a:srgbClr val="FF7E79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7E79"/>
      </a:hlink>
      <a:folHlink>
        <a:srgbClr val="FF7E79"/>
      </a:folHlink>
    </a:clrScheme>
    <a:fontScheme name="Office-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HHH_Stroke_Master">
  <a:themeElements>
    <a:clrScheme name="HHH">
      <a:dk1>
        <a:srgbClr val="222020"/>
      </a:dk1>
      <a:lt1>
        <a:srgbClr val="FFFFFF"/>
      </a:lt1>
      <a:dk2>
        <a:srgbClr val="222020"/>
      </a:dk2>
      <a:lt2>
        <a:srgbClr val="EBEBEB"/>
      </a:lt2>
      <a:accent1>
        <a:srgbClr val="EFFBC8"/>
      </a:accent1>
      <a:accent2>
        <a:srgbClr val="FF7E79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7E79"/>
      </a:hlink>
      <a:folHlink>
        <a:srgbClr val="FF7E79"/>
      </a:folHlink>
    </a:clrScheme>
    <a:fontScheme name="Office-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HHH_Tom_Master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29e9e5a-62a8-43de-a8a6-d008723657e9" xsi:nil="true"/>
    <lcf76f155ced4ddcb4097134ff3c332f xmlns="86e0130d-f5f6-47a6-8c90-8a8ffaaefeb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D96234D237F04BBEE5DBBBEF34F50C" ma:contentTypeVersion="14" ma:contentTypeDescription="Opret et nyt dokument." ma:contentTypeScope="" ma:versionID="093cfe57a9be6de3fdd957892dd360bf">
  <xsd:schema xmlns:xsd="http://www.w3.org/2001/XMLSchema" xmlns:xs="http://www.w3.org/2001/XMLSchema" xmlns:p="http://schemas.microsoft.com/office/2006/metadata/properties" xmlns:ns2="86e0130d-f5f6-47a6-8c90-8a8ffaaefeba" xmlns:ns3="029e9e5a-62a8-43de-a8a6-d008723657e9" targetNamespace="http://schemas.microsoft.com/office/2006/metadata/properties" ma:root="true" ma:fieldsID="c29be3805bee02dd4bfb4ad80f00296c" ns2:_="" ns3:_="">
    <xsd:import namespace="86e0130d-f5f6-47a6-8c90-8a8ffaaefeba"/>
    <xsd:import namespace="029e9e5a-62a8-43de-a8a6-d008723657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0130d-f5f6-47a6-8c90-8a8ffaaefe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93514909-8382-47f4-82b5-c483a11e7d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e9e5a-62a8-43de-a8a6-d008723657e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875dd5e-2dfe-4b02-9073-2c00de17b684}" ma:internalName="TaxCatchAll" ma:showField="CatchAllData" ma:web="029e9e5a-62a8-43de-a8a6-d008723657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36B268-2E03-4860-AF37-C506816185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D5B679-57BA-48FC-AA96-5B3B58CD929A}">
  <ds:schemaRefs>
    <ds:schemaRef ds:uri="029e9e5a-62a8-43de-a8a6-d008723657e9"/>
    <ds:schemaRef ds:uri="86e0130d-f5f6-47a6-8c90-8a8ffaaefeb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F6A5DD9-3743-46C6-9508-3967F8A45230}">
  <ds:schemaRefs>
    <ds:schemaRef ds:uri="029e9e5a-62a8-43de-a8a6-d008723657e9"/>
    <ds:schemaRef ds:uri="86e0130d-f5f6-47a6-8c90-8a8ffaaefe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532</TotalTime>
  <Words>1088</Words>
  <Application>Microsoft Office PowerPoint</Application>
  <PresentationFormat>Widescreen</PresentationFormat>
  <Paragraphs>136</Paragraphs>
  <Slides>9</Slides>
  <Notes>8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4</vt:i4>
      </vt:variant>
      <vt:variant>
        <vt:lpstr>Slidetitler</vt:lpstr>
      </vt:variant>
      <vt:variant>
        <vt:i4>9</vt:i4>
      </vt:variant>
    </vt:vector>
  </HeadingPairs>
  <TitlesOfParts>
    <vt:vector size="17" baseType="lpstr">
      <vt:lpstr>Aptos</vt:lpstr>
      <vt:lpstr>Helvetica</vt:lpstr>
      <vt:lpstr>Obvia Expanded</vt:lpstr>
      <vt:lpstr>Arial</vt:lpstr>
      <vt:lpstr>HHH_Hjertestop_Master</vt:lpstr>
      <vt:lpstr>HHH_Stroke_Master</vt:lpstr>
      <vt:lpstr>1_HHH_Stroke_Master</vt:lpstr>
      <vt:lpstr>HHH_Tom_Master</vt:lpstr>
      <vt:lpstr> LEKTION O:  GIV STØD</vt:lpstr>
      <vt:lpstr>PowerPoint-præsentation</vt:lpstr>
      <vt:lpstr>SÅDAN HJÆLPER EN HJERTESTARTER </vt:lpstr>
      <vt:lpstr>SÅDAN BRUGER DU EN HJERTESTARTER</vt:lpstr>
      <vt:lpstr>GIV STØD</vt:lpstr>
      <vt:lpstr>PowerPoint-præsentation</vt:lpstr>
      <vt:lpstr>INTRODUKTION TIL ØVELSERNE </vt:lpstr>
      <vt:lpstr>ØVELSER </vt:lpstr>
      <vt:lpstr>QUIZ OM HJERTESTOP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Maria Jacobsen</dc:creator>
  <cp:lastModifiedBy>Celine Ankjær Jeppesen</cp:lastModifiedBy>
  <cp:revision>1704</cp:revision>
  <dcterms:created xsi:type="dcterms:W3CDTF">2024-04-08T09:09:07Z</dcterms:created>
  <dcterms:modified xsi:type="dcterms:W3CDTF">2025-05-20T14:44:58Z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0x010100BED96234D237F04BBEE5DBBBEF34F50C</vt:lpwstr>
  </property>
  <property fmtid="{D5CDD505-2E9C-101B-9397-08002B2CF9AE}" pid="3" name="MediaServiceImageTags">
    <vt:lpwstr/>
  </property>
</Properties>
</file>