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4"/>
    <p:sldMasterId id="2147483670" r:id="rId5"/>
    <p:sldMasterId id="2147483679" r:id="rId6"/>
    <p:sldMasterId id="2147483674" r:id="rId7"/>
  </p:sldMasterIdLst>
  <p:notesMasterIdLst>
    <p:notesMasterId r:id="rId18"/>
  </p:notesMasterIdLst>
  <p:sldIdLst>
    <p:sldId id="256" r:id="rId8"/>
    <p:sldId id="300" r:id="rId9"/>
    <p:sldId id="490" r:id="rId10"/>
    <p:sldId id="466" r:id="rId11"/>
    <p:sldId id="491" r:id="rId12"/>
    <p:sldId id="471" r:id="rId13"/>
    <p:sldId id="470" r:id="rId14"/>
    <p:sldId id="480" r:id="rId15"/>
    <p:sldId id="473" r:id="rId16"/>
    <p:sldId id="474" r:id="rId17"/>
  </p:sldIdLst>
  <p:sldSz cx="12192000" cy="6858000"/>
  <p:notesSz cx="6858000" cy="9144000"/>
  <p:embeddedFontLst>
    <p:embeddedFont>
      <p:font typeface="Helvetica" panose="020B060402020202020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B1663C-D270-895D-8FA0-D053807B7BA6}" name="Celine Ankjær Jeppesen" initials="CA" userId="S::Celine@genoplivning.dk::d1cb0c86-be62-46c5-b167-e90933f71c53" providerId="AD"/>
  <p188:author id="{B87E21F1-8E31-5707-2923-3598736D1778}" name="Pia Maria Lie" initials="PL" userId="S::pml_piamarialie.dk#ext#@genoplivningdk.onmicrosoft.com::6d714648-4122-428d-830c-a22f7d49ecb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B0B0"/>
    <a:srgbClr val="BCBCBC"/>
    <a:srgbClr val="EFFBC8"/>
    <a:srgbClr val="FF7E79"/>
    <a:srgbClr val="EBEBEB"/>
    <a:srgbClr val="22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49D694-4FA3-4E81-ACBE-77AFA7C02420}" v="3" dt="2025-05-21T10:09:38.8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emlayou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Ingen typografi, intet git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ema til typografi 1 - Markerin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Ingen typografi, tabelgit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430" autoAdjust="0"/>
  </p:normalViewPr>
  <p:slideViewPr>
    <p:cSldViewPr snapToGrid="0">
      <p:cViewPr varScale="1">
        <p:scale>
          <a:sx n="89" d="100"/>
          <a:sy n="89" d="100"/>
        </p:scale>
        <p:origin x="139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font" Target="fonts/font2.fntdata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4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line Ankjær Jeppesen" userId="d1cb0c86-be62-46c5-b167-e90933f71c53" providerId="ADAL" clId="{6849D694-4FA3-4E81-ACBE-77AFA7C02420}"/>
    <pc:docChg chg="custSel addSld delSld modSld">
      <pc:chgData name="Celine Ankjær Jeppesen" userId="d1cb0c86-be62-46c5-b167-e90933f71c53" providerId="ADAL" clId="{6849D694-4FA3-4E81-ACBE-77AFA7C02420}" dt="2025-05-21T10:09:42.789" v="10" actId="2696"/>
      <pc:docMkLst>
        <pc:docMk/>
      </pc:docMkLst>
      <pc:sldChg chg="addSp delSp modSp mod">
        <pc:chgData name="Celine Ankjær Jeppesen" userId="d1cb0c86-be62-46c5-b167-e90933f71c53" providerId="ADAL" clId="{6849D694-4FA3-4E81-ACBE-77AFA7C02420}" dt="2025-05-21T07:26:44.499" v="8" actId="478"/>
        <pc:sldMkLst>
          <pc:docMk/>
          <pc:sldMk cId="997121326" sldId="256"/>
        </pc:sldMkLst>
        <pc:spChg chg="mod">
          <ac:chgData name="Celine Ankjær Jeppesen" userId="d1cb0c86-be62-46c5-b167-e90933f71c53" providerId="ADAL" clId="{6849D694-4FA3-4E81-ACBE-77AFA7C02420}" dt="2025-05-21T07:26:28.290" v="6" actId="20577"/>
          <ac:spMkLst>
            <pc:docMk/>
            <pc:sldMk cId="997121326" sldId="256"/>
            <ac:spMk id="2" creationId="{06A1CF72-A158-9D3B-C658-036F5B5318C0}"/>
          </ac:spMkLst>
        </pc:spChg>
        <pc:spChg chg="add mod">
          <ac:chgData name="Celine Ankjær Jeppesen" userId="d1cb0c86-be62-46c5-b167-e90933f71c53" providerId="ADAL" clId="{6849D694-4FA3-4E81-ACBE-77AFA7C02420}" dt="2025-05-21T07:26:36.785" v="7"/>
          <ac:spMkLst>
            <pc:docMk/>
            <pc:sldMk cId="997121326" sldId="256"/>
            <ac:spMk id="7" creationId="{82B1C6B6-AB3D-9AF8-5DA4-0227DECE7C40}"/>
          </ac:spMkLst>
        </pc:spChg>
        <pc:picChg chg="del">
          <ac:chgData name="Celine Ankjær Jeppesen" userId="d1cb0c86-be62-46c5-b167-e90933f71c53" providerId="ADAL" clId="{6849D694-4FA3-4E81-ACBE-77AFA7C02420}" dt="2025-05-21T07:26:44.499" v="8" actId="478"/>
          <ac:picMkLst>
            <pc:docMk/>
            <pc:sldMk cId="997121326" sldId="256"/>
            <ac:picMk id="3" creationId="{66C8D13B-A460-4717-4FF3-339A5F033F9D}"/>
          </ac:picMkLst>
        </pc:picChg>
        <pc:picChg chg="add mod">
          <ac:chgData name="Celine Ankjær Jeppesen" userId="d1cb0c86-be62-46c5-b167-e90933f71c53" providerId="ADAL" clId="{6849D694-4FA3-4E81-ACBE-77AFA7C02420}" dt="2025-05-21T07:26:36.785" v="7"/>
          <ac:picMkLst>
            <pc:docMk/>
            <pc:sldMk cId="997121326" sldId="256"/>
            <ac:picMk id="5" creationId="{16B63F46-5F8E-A3CB-3456-FAB0C1BDF04D}"/>
          </ac:picMkLst>
        </pc:picChg>
      </pc:sldChg>
      <pc:sldChg chg="del">
        <pc:chgData name="Celine Ankjær Jeppesen" userId="d1cb0c86-be62-46c5-b167-e90933f71c53" providerId="ADAL" clId="{6849D694-4FA3-4E81-ACBE-77AFA7C02420}" dt="2025-05-15T08:51:15.194" v="0" actId="47"/>
        <pc:sldMkLst>
          <pc:docMk/>
          <pc:sldMk cId="1962427804" sldId="261"/>
        </pc:sldMkLst>
      </pc:sldChg>
      <pc:sldChg chg="del">
        <pc:chgData name="Celine Ankjær Jeppesen" userId="d1cb0c86-be62-46c5-b167-e90933f71c53" providerId="ADAL" clId="{6849D694-4FA3-4E81-ACBE-77AFA7C02420}" dt="2025-05-15T08:51:15.194" v="0" actId="47"/>
        <pc:sldMkLst>
          <pc:docMk/>
          <pc:sldMk cId="1548735599" sldId="272"/>
        </pc:sldMkLst>
      </pc:sldChg>
      <pc:sldChg chg="del">
        <pc:chgData name="Celine Ankjær Jeppesen" userId="d1cb0c86-be62-46c5-b167-e90933f71c53" providerId="ADAL" clId="{6849D694-4FA3-4E81-ACBE-77AFA7C02420}" dt="2025-05-15T08:51:15.194" v="0" actId="47"/>
        <pc:sldMkLst>
          <pc:docMk/>
          <pc:sldMk cId="1996372536" sldId="274"/>
        </pc:sldMkLst>
      </pc:sldChg>
      <pc:sldChg chg="del">
        <pc:chgData name="Celine Ankjær Jeppesen" userId="d1cb0c86-be62-46c5-b167-e90933f71c53" providerId="ADAL" clId="{6849D694-4FA3-4E81-ACBE-77AFA7C02420}" dt="2025-05-15T08:51:15.194" v="0" actId="47"/>
        <pc:sldMkLst>
          <pc:docMk/>
          <pc:sldMk cId="2230256086" sldId="275"/>
        </pc:sldMkLst>
      </pc:sldChg>
      <pc:sldChg chg="del">
        <pc:chgData name="Celine Ankjær Jeppesen" userId="d1cb0c86-be62-46c5-b167-e90933f71c53" providerId="ADAL" clId="{6849D694-4FA3-4E81-ACBE-77AFA7C02420}" dt="2025-05-15T08:51:15.194" v="0" actId="47"/>
        <pc:sldMkLst>
          <pc:docMk/>
          <pc:sldMk cId="3301717330" sldId="288"/>
        </pc:sldMkLst>
      </pc:sldChg>
      <pc:sldChg chg="del">
        <pc:chgData name="Celine Ankjær Jeppesen" userId="d1cb0c86-be62-46c5-b167-e90933f71c53" providerId="ADAL" clId="{6849D694-4FA3-4E81-ACBE-77AFA7C02420}" dt="2025-05-15T08:51:15.194" v="0" actId="47"/>
        <pc:sldMkLst>
          <pc:docMk/>
          <pc:sldMk cId="429647657" sldId="298"/>
        </pc:sldMkLst>
      </pc:sldChg>
      <pc:sldChg chg="del">
        <pc:chgData name="Celine Ankjær Jeppesen" userId="d1cb0c86-be62-46c5-b167-e90933f71c53" providerId="ADAL" clId="{6849D694-4FA3-4E81-ACBE-77AFA7C02420}" dt="2025-05-15T08:51:15.194" v="0" actId="47"/>
        <pc:sldMkLst>
          <pc:docMk/>
          <pc:sldMk cId="4161954244" sldId="299"/>
        </pc:sldMkLst>
      </pc:sldChg>
      <pc:sldChg chg="del">
        <pc:chgData name="Celine Ankjær Jeppesen" userId="d1cb0c86-be62-46c5-b167-e90933f71c53" providerId="ADAL" clId="{6849D694-4FA3-4E81-ACBE-77AFA7C02420}" dt="2025-05-21T10:09:42.789" v="10" actId="2696"/>
        <pc:sldMkLst>
          <pc:docMk/>
          <pc:sldMk cId="2238695209" sldId="310"/>
        </pc:sldMkLst>
      </pc:sldChg>
      <pc:sldChg chg="del">
        <pc:chgData name="Celine Ankjær Jeppesen" userId="d1cb0c86-be62-46c5-b167-e90933f71c53" providerId="ADAL" clId="{6849D694-4FA3-4E81-ACBE-77AFA7C02420}" dt="2025-05-15T08:51:15.194" v="0" actId="47"/>
        <pc:sldMkLst>
          <pc:docMk/>
          <pc:sldMk cId="2087042416" sldId="342"/>
        </pc:sldMkLst>
      </pc:sldChg>
      <pc:sldChg chg="del">
        <pc:chgData name="Celine Ankjær Jeppesen" userId="d1cb0c86-be62-46c5-b167-e90933f71c53" providerId="ADAL" clId="{6849D694-4FA3-4E81-ACBE-77AFA7C02420}" dt="2025-05-15T08:51:15.194" v="0" actId="47"/>
        <pc:sldMkLst>
          <pc:docMk/>
          <pc:sldMk cId="890683431" sldId="345"/>
        </pc:sldMkLst>
      </pc:sldChg>
      <pc:sldChg chg="del">
        <pc:chgData name="Celine Ankjær Jeppesen" userId="d1cb0c86-be62-46c5-b167-e90933f71c53" providerId="ADAL" clId="{6849D694-4FA3-4E81-ACBE-77AFA7C02420}" dt="2025-05-15T08:51:15.194" v="0" actId="47"/>
        <pc:sldMkLst>
          <pc:docMk/>
          <pc:sldMk cId="1151930791" sldId="371"/>
        </pc:sldMkLst>
      </pc:sldChg>
      <pc:sldChg chg="del">
        <pc:chgData name="Celine Ankjær Jeppesen" userId="d1cb0c86-be62-46c5-b167-e90933f71c53" providerId="ADAL" clId="{6849D694-4FA3-4E81-ACBE-77AFA7C02420}" dt="2025-05-15T08:51:15.194" v="0" actId="47"/>
        <pc:sldMkLst>
          <pc:docMk/>
          <pc:sldMk cId="1627476229" sldId="417"/>
        </pc:sldMkLst>
      </pc:sldChg>
      <pc:sldChg chg="del">
        <pc:chgData name="Celine Ankjær Jeppesen" userId="d1cb0c86-be62-46c5-b167-e90933f71c53" providerId="ADAL" clId="{6849D694-4FA3-4E81-ACBE-77AFA7C02420}" dt="2025-05-15T08:51:15.194" v="0" actId="47"/>
        <pc:sldMkLst>
          <pc:docMk/>
          <pc:sldMk cId="2769728985" sldId="439"/>
        </pc:sldMkLst>
      </pc:sldChg>
      <pc:sldChg chg="del">
        <pc:chgData name="Celine Ankjær Jeppesen" userId="d1cb0c86-be62-46c5-b167-e90933f71c53" providerId="ADAL" clId="{6849D694-4FA3-4E81-ACBE-77AFA7C02420}" dt="2025-05-15T08:51:15.194" v="0" actId="47"/>
        <pc:sldMkLst>
          <pc:docMk/>
          <pc:sldMk cId="541174136" sldId="455"/>
        </pc:sldMkLst>
      </pc:sldChg>
      <pc:sldChg chg="del">
        <pc:chgData name="Celine Ankjær Jeppesen" userId="d1cb0c86-be62-46c5-b167-e90933f71c53" providerId="ADAL" clId="{6849D694-4FA3-4E81-ACBE-77AFA7C02420}" dt="2025-05-15T08:51:15.194" v="0" actId="47"/>
        <pc:sldMkLst>
          <pc:docMk/>
          <pc:sldMk cId="1996421593" sldId="458"/>
        </pc:sldMkLst>
      </pc:sldChg>
      <pc:sldChg chg="del">
        <pc:chgData name="Celine Ankjær Jeppesen" userId="d1cb0c86-be62-46c5-b167-e90933f71c53" providerId="ADAL" clId="{6849D694-4FA3-4E81-ACBE-77AFA7C02420}" dt="2025-05-15T08:51:15.194" v="0" actId="47"/>
        <pc:sldMkLst>
          <pc:docMk/>
          <pc:sldMk cId="1908876442" sldId="465"/>
        </pc:sldMkLst>
      </pc:sldChg>
      <pc:sldChg chg="del">
        <pc:chgData name="Celine Ankjær Jeppesen" userId="d1cb0c86-be62-46c5-b167-e90933f71c53" providerId="ADAL" clId="{6849D694-4FA3-4E81-ACBE-77AFA7C02420}" dt="2025-05-15T08:51:15.194" v="0" actId="47"/>
        <pc:sldMkLst>
          <pc:docMk/>
          <pc:sldMk cId="3536408174" sldId="467"/>
        </pc:sldMkLst>
      </pc:sldChg>
      <pc:sldChg chg="del">
        <pc:chgData name="Celine Ankjær Jeppesen" userId="d1cb0c86-be62-46c5-b167-e90933f71c53" providerId="ADAL" clId="{6849D694-4FA3-4E81-ACBE-77AFA7C02420}" dt="2025-05-15T08:51:15.194" v="0" actId="47"/>
        <pc:sldMkLst>
          <pc:docMk/>
          <pc:sldMk cId="2121323061" sldId="468"/>
        </pc:sldMkLst>
      </pc:sldChg>
      <pc:sldChg chg="del">
        <pc:chgData name="Celine Ankjær Jeppesen" userId="d1cb0c86-be62-46c5-b167-e90933f71c53" providerId="ADAL" clId="{6849D694-4FA3-4E81-ACBE-77AFA7C02420}" dt="2025-05-15T08:51:15.194" v="0" actId="47"/>
        <pc:sldMkLst>
          <pc:docMk/>
          <pc:sldMk cId="3005380571" sldId="475"/>
        </pc:sldMkLst>
      </pc:sldChg>
      <pc:sldChg chg="del">
        <pc:chgData name="Celine Ankjær Jeppesen" userId="d1cb0c86-be62-46c5-b167-e90933f71c53" providerId="ADAL" clId="{6849D694-4FA3-4E81-ACBE-77AFA7C02420}" dt="2025-05-15T08:51:15.194" v="0" actId="47"/>
        <pc:sldMkLst>
          <pc:docMk/>
          <pc:sldMk cId="2855151222" sldId="476"/>
        </pc:sldMkLst>
      </pc:sldChg>
      <pc:sldChg chg="del">
        <pc:chgData name="Celine Ankjær Jeppesen" userId="d1cb0c86-be62-46c5-b167-e90933f71c53" providerId="ADAL" clId="{6849D694-4FA3-4E81-ACBE-77AFA7C02420}" dt="2025-05-15T08:51:15.194" v="0" actId="47"/>
        <pc:sldMkLst>
          <pc:docMk/>
          <pc:sldMk cId="976054069" sldId="477"/>
        </pc:sldMkLst>
      </pc:sldChg>
      <pc:sldChg chg="del">
        <pc:chgData name="Celine Ankjær Jeppesen" userId="d1cb0c86-be62-46c5-b167-e90933f71c53" providerId="ADAL" clId="{6849D694-4FA3-4E81-ACBE-77AFA7C02420}" dt="2025-05-15T08:51:15.194" v="0" actId="47"/>
        <pc:sldMkLst>
          <pc:docMk/>
          <pc:sldMk cId="1269433236" sldId="478"/>
        </pc:sldMkLst>
      </pc:sldChg>
      <pc:sldChg chg="del">
        <pc:chgData name="Celine Ankjær Jeppesen" userId="d1cb0c86-be62-46c5-b167-e90933f71c53" providerId="ADAL" clId="{6849D694-4FA3-4E81-ACBE-77AFA7C02420}" dt="2025-05-15T08:51:15.194" v="0" actId="47"/>
        <pc:sldMkLst>
          <pc:docMk/>
          <pc:sldMk cId="3363876099" sldId="483"/>
        </pc:sldMkLst>
      </pc:sldChg>
      <pc:sldChg chg="del">
        <pc:chgData name="Celine Ankjær Jeppesen" userId="d1cb0c86-be62-46c5-b167-e90933f71c53" providerId="ADAL" clId="{6849D694-4FA3-4E81-ACBE-77AFA7C02420}" dt="2025-05-15T08:51:15.194" v="0" actId="47"/>
        <pc:sldMkLst>
          <pc:docMk/>
          <pc:sldMk cId="180497653" sldId="484"/>
        </pc:sldMkLst>
      </pc:sldChg>
      <pc:sldChg chg="del">
        <pc:chgData name="Celine Ankjær Jeppesen" userId="d1cb0c86-be62-46c5-b167-e90933f71c53" providerId="ADAL" clId="{6849D694-4FA3-4E81-ACBE-77AFA7C02420}" dt="2025-05-15T08:51:15.194" v="0" actId="47"/>
        <pc:sldMkLst>
          <pc:docMk/>
          <pc:sldMk cId="2806032992" sldId="486"/>
        </pc:sldMkLst>
      </pc:sldChg>
      <pc:sldChg chg="del">
        <pc:chgData name="Celine Ankjær Jeppesen" userId="d1cb0c86-be62-46c5-b167-e90933f71c53" providerId="ADAL" clId="{6849D694-4FA3-4E81-ACBE-77AFA7C02420}" dt="2025-05-15T08:51:15.194" v="0" actId="47"/>
        <pc:sldMkLst>
          <pc:docMk/>
          <pc:sldMk cId="3921340320" sldId="487"/>
        </pc:sldMkLst>
      </pc:sldChg>
      <pc:sldChg chg="del">
        <pc:chgData name="Celine Ankjær Jeppesen" userId="d1cb0c86-be62-46c5-b167-e90933f71c53" providerId="ADAL" clId="{6849D694-4FA3-4E81-ACBE-77AFA7C02420}" dt="2025-05-15T08:51:15.194" v="0" actId="47"/>
        <pc:sldMkLst>
          <pc:docMk/>
          <pc:sldMk cId="557696734" sldId="488"/>
        </pc:sldMkLst>
      </pc:sldChg>
      <pc:sldChg chg="del">
        <pc:chgData name="Celine Ankjær Jeppesen" userId="d1cb0c86-be62-46c5-b167-e90933f71c53" providerId="ADAL" clId="{6849D694-4FA3-4E81-ACBE-77AFA7C02420}" dt="2025-05-15T08:51:15.194" v="0" actId="47"/>
        <pc:sldMkLst>
          <pc:docMk/>
          <pc:sldMk cId="2219608562" sldId="489"/>
        </pc:sldMkLst>
      </pc:sldChg>
      <pc:sldChg chg="add">
        <pc:chgData name="Celine Ankjær Jeppesen" userId="d1cb0c86-be62-46c5-b167-e90933f71c53" providerId="ADAL" clId="{6849D694-4FA3-4E81-ACBE-77AFA7C02420}" dt="2025-05-21T10:09:38.874" v="9"/>
        <pc:sldMkLst>
          <pc:docMk/>
          <pc:sldMk cId="1108512591" sldId="491"/>
        </pc:sldMkLst>
      </pc:sldChg>
      <pc:sldChg chg="del">
        <pc:chgData name="Celine Ankjær Jeppesen" userId="d1cb0c86-be62-46c5-b167-e90933f71c53" providerId="ADAL" clId="{6849D694-4FA3-4E81-ACBE-77AFA7C02420}" dt="2025-05-15T08:51:15.194" v="0" actId="47"/>
        <pc:sldMkLst>
          <pc:docMk/>
          <pc:sldMk cId="2176165570" sldId="491"/>
        </pc:sldMkLst>
      </pc:sldChg>
      <pc:sldChg chg="del">
        <pc:chgData name="Celine Ankjær Jeppesen" userId="d1cb0c86-be62-46c5-b167-e90933f71c53" providerId="ADAL" clId="{6849D694-4FA3-4E81-ACBE-77AFA7C02420}" dt="2025-05-15T08:51:15.194" v="0" actId="47"/>
        <pc:sldMkLst>
          <pc:docMk/>
          <pc:sldMk cId="1353384791" sldId="49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022C4-2977-B14C-9D23-B8F528C50E17}" type="datetimeFigureOut">
              <a:rPr lang="da-DK" smtClean="0"/>
              <a:t>21-05-2025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2175B-0167-B340-A3BF-614878EE910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7677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75B-0167-B340-A3BF-614878EE910E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2396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Calibri"/>
                <a:ea typeface="Calibri"/>
                <a:cs typeface="Calibri"/>
              </a:rPr>
              <a:t>Opmærksomhedspunkt</a:t>
            </a:r>
            <a:r>
              <a:rPr lang="en-US" dirty="0">
                <a:latin typeface="Calibri"/>
                <a:ea typeface="Calibri"/>
                <a:cs typeface="Calibri"/>
              </a:rPr>
              <a:t>:</a:t>
            </a:r>
            <a:endParaRPr lang="en-US" dirty="0"/>
          </a:p>
          <a:p>
            <a:r>
              <a:rPr lang="en-US" dirty="0">
                <a:latin typeface="Calibri"/>
                <a:ea typeface="Calibri"/>
                <a:cs typeface="Calibri"/>
              </a:rPr>
              <a:t>Nogle </a:t>
            </a:r>
            <a:r>
              <a:rPr lang="en-US" dirty="0" err="1">
                <a:latin typeface="Calibri"/>
                <a:ea typeface="Calibri"/>
                <a:cs typeface="Calibri"/>
              </a:rPr>
              <a:t>elever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vil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finde</a:t>
            </a:r>
            <a:r>
              <a:rPr lang="en-US" dirty="0">
                <a:latin typeface="Calibri"/>
                <a:ea typeface="Calibri"/>
                <a:cs typeface="Calibri"/>
              </a:rPr>
              <a:t> det </a:t>
            </a:r>
            <a:r>
              <a:rPr lang="en-US" dirty="0" err="1">
                <a:latin typeface="Calibri"/>
                <a:ea typeface="Calibri"/>
                <a:cs typeface="Calibri"/>
              </a:rPr>
              <a:t>grænseoverskridende</a:t>
            </a:r>
            <a:r>
              <a:rPr lang="en-US" dirty="0">
                <a:latin typeface="Calibri"/>
                <a:ea typeface="Calibri"/>
                <a:cs typeface="Calibri"/>
              </a:rPr>
              <a:t> at </a:t>
            </a:r>
            <a:r>
              <a:rPr lang="en-US" dirty="0" err="1">
                <a:latin typeface="Calibri"/>
                <a:ea typeface="Calibri"/>
                <a:cs typeface="Calibri"/>
              </a:rPr>
              <a:t>være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så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tæt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på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hinanden</a:t>
            </a:r>
            <a:r>
              <a:rPr lang="en-US" dirty="0">
                <a:latin typeface="Calibri"/>
                <a:ea typeface="Calibri"/>
                <a:cs typeface="Calibri"/>
              </a:rPr>
              <a:t>. Her </a:t>
            </a:r>
            <a:r>
              <a:rPr lang="en-US" dirty="0" err="1">
                <a:latin typeface="Calibri"/>
                <a:ea typeface="Calibri"/>
                <a:cs typeface="Calibri"/>
              </a:rPr>
              <a:t>kan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genoplivningsdukkerne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inddrages</a:t>
            </a:r>
            <a:r>
              <a:rPr lang="en-US" dirty="0">
                <a:latin typeface="Calibri"/>
                <a:ea typeface="Calibri"/>
                <a:cs typeface="Calibri"/>
              </a:rPr>
              <a:t>.</a:t>
            </a:r>
            <a:endParaRPr lang="en-US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75B-0167-B340-A3BF-614878EE910E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2257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75B-0167-B340-A3BF-614878EE910E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777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8F355-778E-2D97-A6D1-555B7E46A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A8701A5-DEF0-6071-75B9-37D3AEB31B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7135EDE-02E7-6824-41CA-D34ADB012F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BD44FC4-79DD-8D36-4B7D-6A219CFB59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75B-0167-B340-A3BF-614878EE910E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2199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FE84B-01EA-10F6-90DB-5330C962C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0ACBFC8-50DE-89CC-1CF2-5B48265F40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713B7BB-981E-4342-6E6E-19EBB22DF9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err="1"/>
              <a:t>Praktisk</a:t>
            </a:r>
            <a:r>
              <a:rPr lang="en-US" dirty="0"/>
              <a:t> information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err="1"/>
              <a:t>Eleverne</a:t>
            </a:r>
            <a:r>
              <a:rPr lang="en-US" dirty="0"/>
              <a:t> </a:t>
            </a:r>
            <a:r>
              <a:rPr lang="en-US" err="1"/>
              <a:t>skal</a:t>
            </a:r>
            <a:r>
              <a:rPr lang="en-US" dirty="0"/>
              <a:t> have </a:t>
            </a:r>
            <a:r>
              <a:rPr lang="en-US" err="1"/>
              <a:t>tid</a:t>
            </a:r>
            <a:r>
              <a:rPr lang="en-US" dirty="0"/>
              <a:t> </a:t>
            </a:r>
            <a:r>
              <a:rPr lang="en-US" err="1"/>
              <a:t>til</a:t>
            </a:r>
            <a:r>
              <a:rPr lang="en-US" dirty="0"/>
              <a:t> at </a:t>
            </a:r>
            <a:r>
              <a:rPr lang="en-US" err="1"/>
              <a:t>finde</a:t>
            </a:r>
            <a:r>
              <a:rPr lang="en-US" dirty="0"/>
              <a:t> </a:t>
            </a:r>
            <a:r>
              <a:rPr lang="en-US" err="1"/>
              <a:t>deres</a:t>
            </a:r>
            <a:r>
              <a:rPr lang="en-US" dirty="0"/>
              <a:t> </a:t>
            </a:r>
            <a:r>
              <a:rPr lang="en-US" err="1"/>
              <a:t>tidligere</a:t>
            </a:r>
            <a:r>
              <a:rPr lang="en-US" dirty="0"/>
              <a:t> </a:t>
            </a:r>
            <a:r>
              <a:rPr lang="en-US" err="1"/>
              <a:t>elevark</a:t>
            </a:r>
            <a:r>
              <a:rPr lang="en-US" dirty="0"/>
              <a:t>: </a:t>
            </a:r>
            <a:r>
              <a:rPr lang="en-US" err="1"/>
              <a:t>Ordlistemindmap</a:t>
            </a:r>
            <a:r>
              <a:rPr lang="en-US" dirty="0"/>
              <a:t>, </a:t>
            </a:r>
            <a:r>
              <a:rPr lang="en-US" err="1"/>
              <a:t>handlingsmindmap</a:t>
            </a:r>
            <a:r>
              <a:rPr lang="en-US" dirty="0"/>
              <a:t>, </a:t>
            </a:r>
            <a:r>
              <a:rPr lang="en-US" err="1"/>
              <a:t>træd</a:t>
            </a:r>
            <a:r>
              <a:rPr lang="en-US" dirty="0"/>
              <a:t> </a:t>
            </a:r>
            <a:r>
              <a:rPr lang="en-US" err="1"/>
              <a:t>til</a:t>
            </a:r>
            <a:r>
              <a:rPr lang="en-US" dirty="0"/>
              <a:t> </a:t>
            </a:r>
            <a:r>
              <a:rPr lang="en-US" err="1"/>
              <a:t>ved</a:t>
            </a:r>
            <a:r>
              <a:rPr lang="en-US" dirty="0"/>
              <a:t> </a:t>
            </a:r>
            <a:r>
              <a:rPr lang="en-US" err="1"/>
              <a:t>hjertestop</a:t>
            </a:r>
            <a:r>
              <a:rPr lang="en-US" dirty="0"/>
              <a:t>, </a:t>
            </a:r>
            <a:r>
              <a:rPr lang="en-US" err="1"/>
              <a:t>samt</a:t>
            </a:r>
            <a:r>
              <a:rPr lang="en-US" dirty="0"/>
              <a:t> </a:t>
            </a:r>
            <a:r>
              <a:rPr lang="en-US" err="1"/>
              <a:t>deres</a:t>
            </a:r>
            <a:r>
              <a:rPr lang="en-US" dirty="0"/>
              <a:t> </a:t>
            </a:r>
            <a:r>
              <a:rPr lang="en-US" err="1"/>
              <a:t>videoer</a:t>
            </a:r>
            <a:r>
              <a:rPr lang="en-US" dirty="0"/>
              <a:t>.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61F54E6-4B58-B5A1-7C0C-979B897974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75B-0167-B340-A3BF-614878EE910E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9082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Baggrundsinformation</a:t>
            </a:r>
            <a:endParaRPr lang="en-US"/>
          </a:p>
          <a:p>
            <a:r>
              <a:rPr lang="da-DK"/>
              <a:t>I filmen får eleverne faglig baggrundsviden om hjertestop.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75B-0167-B340-A3BF-614878EE910E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2022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4AD69-30EB-2D96-604E-973C5EE7A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36C8A84-31FB-9636-66C6-02C0318076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39BB269-55D0-5BC9-0522-A9143F9C35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Det er en god remse at lære og gør det nemt at huske.</a:t>
            </a:r>
            <a:endParaRPr lang="da-DK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da-DK" b="0">
                <a:effectLst/>
              </a:rPr>
            </a:b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Fremhæv hvad der ligger under de forskellige faser.</a:t>
            </a:r>
            <a:endParaRPr lang="da-DK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Under Ring op - her skal man skabe sikkerhed, vurdere personen og tilkalde hjælp.</a:t>
            </a:r>
            <a:endParaRPr lang="da-DK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Under Tryk ned - hjerte-lunge-redning</a:t>
            </a:r>
            <a:endParaRPr lang="da-DK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Under Giv Stød - brug af hjertestarter</a:t>
            </a:r>
            <a:endParaRPr lang="da-DK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da-DK" b="0">
                <a:effectLst/>
              </a:rPr>
            </a:b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Vær opmærksom på, at remsen kommer efter ‘Vurder sikkerhed’, Undersøg for bevidsthed’ og Undersøg for normal vejrtrækning</a:t>
            </a:r>
            <a:endParaRPr lang="da-DK" b="0">
              <a:effectLst/>
            </a:endParaRPr>
          </a:p>
          <a:p>
            <a:br>
              <a:rPr lang="da-DK" b="0">
                <a:effectLst/>
              </a:rPr>
            </a:br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FCA6F14-6AA6-7E21-4754-3DBB6F0670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75B-0167-B340-A3BF-614878EE910E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20939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B199D-4370-1928-89E6-44D585D02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4BA008-3CA9-055F-3149-7B3E5181EB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E3BF9C-202A-F569-A003-66BADA4CC2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16204-7FB7-8126-5E73-69B4FC95DB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75B-0167-B340-A3BF-614878EE910E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1621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da-DK" sz="1800" b="0" dirty="0">
              <a:effectLst/>
              <a:latin typeface="Arial"/>
              <a:cs typeface="Arial"/>
            </a:endParaRPr>
          </a:p>
          <a:p>
            <a:br>
              <a:rPr lang="da-DK" dirty="0">
                <a:cs typeface="+mn-lt"/>
              </a:rPr>
            </a:br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75B-0167-B340-A3BF-614878EE910E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0200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F01A0-F92D-0F0C-C865-703ADEF0B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072A197-6E3C-E693-89F4-867013AAC3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50698A7-DF7E-26AB-D741-DE3BFA5E6B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Baggrundsviden</a:t>
            </a:r>
            <a:endParaRPr lang="en-US"/>
          </a:p>
          <a:p>
            <a:r>
              <a:rPr lang="da-DK"/>
              <a:t>I filmen lærer eleverne, hvordan de kan finde ud af, om vejrtrækningen er normal eller ikke normal og hvordan de skabe frie luftveje.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3AAE717-EA41-7F9B-D545-37D124AA01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75B-0167-B340-A3BF-614878EE910E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8156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41022" y="1284598"/>
            <a:ext cx="10509956" cy="507831"/>
          </a:xfrm>
        </p:spPr>
        <p:txBody>
          <a:bodyPr anchor="t" anchorCtr="0">
            <a:spAutoFit/>
          </a:bodyPr>
          <a:lstStyle>
            <a:lvl1pPr algn="l">
              <a:defRPr sz="3000" spc="600"/>
            </a:lvl1pPr>
          </a:lstStyle>
          <a:p>
            <a:r>
              <a:rPr lang="da-DK"/>
              <a:t>KLIK FOR AT REDIGERE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1022" y="2332986"/>
            <a:ext cx="10509956" cy="370807"/>
          </a:xfr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33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3BDCB-8697-6DF3-1F98-C878F79FD4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8ED68E-B183-EAD6-D54D-144A579CF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26720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1226725"/>
            <a:ext cx="4583112" cy="535531"/>
          </a:xfrm>
        </p:spPr>
        <p:txBody>
          <a:bodyPr anchor="t" anchorCtr="0">
            <a:spAutoFit/>
          </a:bodyPr>
          <a:lstStyle>
            <a:lvl1pPr>
              <a:defRPr sz="3200"/>
            </a:lvl1pPr>
          </a:lstStyle>
          <a:p>
            <a:r>
              <a:rPr lang="da-DK"/>
              <a:t>HER TITEL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0" y="684918"/>
            <a:ext cx="6096000" cy="621753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14138"/>
            <a:ext cx="4583112" cy="647806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96807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932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41022" y="1284598"/>
            <a:ext cx="10509956" cy="507831"/>
          </a:xfrm>
        </p:spPr>
        <p:txBody>
          <a:bodyPr anchor="t" anchorCtr="0">
            <a:spAutoFit/>
          </a:bodyPr>
          <a:lstStyle>
            <a:lvl1pPr algn="l">
              <a:defRPr sz="3000" spc="600"/>
            </a:lvl1pPr>
          </a:lstStyle>
          <a:p>
            <a:r>
              <a:rPr lang="da-DK"/>
              <a:t>KLIK FOR AT REDIGERE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1022" y="2332986"/>
            <a:ext cx="10509956" cy="370807"/>
          </a:xfr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88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1226725"/>
            <a:ext cx="4583112" cy="535531"/>
          </a:xfrm>
        </p:spPr>
        <p:txBody>
          <a:bodyPr anchor="t" anchorCtr="0">
            <a:spAutoFit/>
          </a:bodyPr>
          <a:lstStyle>
            <a:lvl1pPr>
              <a:defRPr sz="3200"/>
            </a:lvl1pPr>
          </a:lstStyle>
          <a:p>
            <a:r>
              <a:rPr lang="da-DK"/>
              <a:t>HER TITEL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0" y="684918"/>
            <a:ext cx="6096000" cy="621753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14138"/>
            <a:ext cx="4583112" cy="647806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269499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39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41022" y="1284598"/>
            <a:ext cx="10509956" cy="507831"/>
          </a:xfrm>
        </p:spPr>
        <p:txBody>
          <a:bodyPr anchor="t" anchorCtr="0">
            <a:spAutoFit/>
          </a:bodyPr>
          <a:lstStyle>
            <a:lvl1pPr algn="l">
              <a:defRPr sz="3000" spc="600"/>
            </a:lvl1pPr>
          </a:lstStyle>
          <a:p>
            <a:r>
              <a:rPr lang="da-DK"/>
              <a:t>KLIK FOR AT REDIGERE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1022" y="2332986"/>
            <a:ext cx="10509956" cy="370807"/>
          </a:xfr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4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1226725"/>
            <a:ext cx="4583112" cy="535531"/>
          </a:xfrm>
        </p:spPr>
        <p:txBody>
          <a:bodyPr anchor="t" anchorCtr="0">
            <a:spAutoFit/>
          </a:bodyPr>
          <a:lstStyle>
            <a:lvl1pPr>
              <a:defRPr sz="3200"/>
            </a:lvl1pPr>
          </a:lstStyle>
          <a:p>
            <a:r>
              <a:rPr lang="da-DK"/>
              <a:t>HER TITEL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0" y="684918"/>
            <a:ext cx="6096000" cy="621753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14138"/>
            <a:ext cx="4583112" cy="647806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604533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940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e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FE8F97AC-5365-1CC7-296A-887583956B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84286"/>
            <a:ext cx="12192000" cy="6173714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268699"/>
            <a:ext cx="10515600" cy="5078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da-DK"/>
              <a:t>KLIK FOR AT REDIGERE TITELTYPOGRAFIEN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324776"/>
            <a:ext cx="10515600" cy="148553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4F1AA171-01E2-91CD-6980-3CB5893B216B}"/>
              </a:ext>
            </a:extLst>
          </p:cNvPr>
          <p:cNvSpPr/>
          <p:nvPr userDrawn="1"/>
        </p:nvSpPr>
        <p:spPr>
          <a:xfrm>
            <a:off x="0" y="0"/>
            <a:ext cx="12192000" cy="684286"/>
          </a:xfrm>
          <a:prstGeom prst="rect">
            <a:avLst/>
          </a:prstGeom>
          <a:solidFill>
            <a:srgbClr val="FF7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E35576AF-AEE9-E840-CAE8-0CDF353FD155}"/>
              </a:ext>
            </a:extLst>
          </p:cNvPr>
          <p:cNvSpPr txBox="1"/>
          <p:nvPr userDrawn="1"/>
        </p:nvSpPr>
        <p:spPr>
          <a:xfrm>
            <a:off x="230114" y="157477"/>
            <a:ext cx="2045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kern="0" cap="all" spc="300" dirty="0">
                <a:solidFill>
                  <a:srgbClr val="222020"/>
                </a:solidFill>
                <a:effectLst/>
                <a:latin typeface="Obvia Expanded" panose="02000503040000020004" pitchFamily="2" charset="77"/>
              </a:rPr>
              <a:t>Hjertestop</a:t>
            </a:r>
            <a:endParaRPr lang="da-DK" spc="300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AAEA7D46-A451-E923-2DDD-8451AC15488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16577" y="248491"/>
            <a:ext cx="2045309" cy="19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0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6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i="0" kern="1200" spc="300">
          <a:solidFill>
            <a:schemeClr val="tx1"/>
          </a:solidFill>
          <a:latin typeface="Obvia Expanded" panose="0200050304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FE8F97AC-5365-1CC7-296A-887583956B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84286"/>
            <a:ext cx="12192000" cy="6173714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419876"/>
            <a:ext cx="10515600" cy="9233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873021"/>
            <a:ext cx="10515600" cy="156876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4F1AA171-01E2-91CD-6980-3CB5893B216B}"/>
              </a:ext>
            </a:extLst>
          </p:cNvPr>
          <p:cNvSpPr/>
          <p:nvPr userDrawn="1"/>
        </p:nvSpPr>
        <p:spPr>
          <a:xfrm>
            <a:off x="0" y="0"/>
            <a:ext cx="12192000" cy="684286"/>
          </a:xfrm>
          <a:prstGeom prst="rect">
            <a:avLst/>
          </a:prstGeom>
          <a:solidFill>
            <a:srgbClr val="EFFB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E35576AF-AEE9-E840-CAE8-0CDF353FD155}"/>
              </a:ext>
            </a:extLst>
          </p:cNvPr>
          <p:cNvSpPr txBox="1"/>
          <p:nvPr userDrawn="1"/>
        </p:nvSpPr>
        <p:spPr>
          <a:xfrm>
            <a:off x="230114" y="157477"/>
            <a:ext cx="6055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kern="0" cap="all" spc="300" dirty="0">
                <a:solidFill>
                  <a:srgbClr val="222020"/>
                </a:solidFill>
                <a:effectLst/>
                <a:latin typeface="Obvia Expanded" panose="02000503040000020004" pitchFamily="2" charset="77"/>
              </a:rPr>
              <a:t>stroke</a:t>
            </a:r>
            <a:endParaRPr lang="da-DK" spc="300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AAEA7D46-A451-E923-2DDD-8451AC15488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16577" y="248491"/>
            <a:ext cx="2045309" cy="19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08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i="0" kern="1200" spc="300">
          <a:solidFill>
            <a:schemeClr val="tx1"/>
          </a:solidFill>
          <a:latin typeface="Obvia Expanded" panose="0200050304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62E3C9F-19FD-004E-3DFB-2056DE78EBEF}"/>
              </a:ext>
            </a:extLst>
          </p:cNvPr>
          <p:cNvSpPr/>
          <p:nvPr userDrawn="1"/>
        </p:nvSpPr>
        <p:spPr>
          <a:xfrm>
            <a:off x="0" y="0"/>
            <a:ext cx="12192000" cy="717630"/>
          </a:xfrm>
          <a:prstGeom prst="rect">
            <a:avLst/>
          </a:prstGeom>
          <a:solidFill>
            <a:srgbClr val="B0B0B0"/>
          </a:solidFill>
          <a:ln>
            <a:solidFill>
              <a:srgbClr val="B0B0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E8F97AC-5365-1CC7-296A-887583956B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84286"/>
            <a:ext cx="12192000" cy="6173714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419876"/>
            <a:ext cx="10515600" cy="9233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873021"/>
            <a:ext cx="10515600" cy="156876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E35576AF-AEE9-E840-CAE8-0CDF353FD155}"/>
              </a:ext>
            </a:extLst>
          </p:cNvPr>
          <p:cNvSpPr txBox="1"/>
          <p:nvPr userDrawn="1"/>
        </p:nvSpPr>
        <p:spPr>
          <a:xfrm>
            <a:off x="230114" y="157477"/>
            <a:ext cx="6055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kern="0" cap="all" spc="300">
                <a:solidFill>
                  <a:srgbClr val="222020"/>
                </a:solidFill>
                <a:effectLst/>
                <a:latin typeface="Obvia Expanded" panose="02000503040000020004" pitchFamily="2" charset="77"/>
              </a:rPr>
              <a:t>forebyggelse</a:t>
            </a:r>
            <a:endParaRPr lang="da-DK" spc="30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AAEA7D46-A451-E923-2DDD-8451AC15488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16577" y="248491"/>
            <a:ext cx="2045309" cy="19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0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i="0" kern="1200" spc="300">
          <a:solidFill>
            <a:schemeClr val="tx1"/>
          </a:solidFill>
          <a:latin typeface="Obvia Expanded" panose="0200050304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77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sv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F6tu20DaWU?feature=oembed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0" Type="http://schemas.openxmlformats.org/officeDocument/2006/relationships/image" Target="../media/image12.sv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LOP1dv90rE?feature=oembed" TargetMode="External"/><Relationship Id="rId6" Type="http://schemas.openxmlformats.org/officeDocument/2006/relationships/image" Target="../media/image27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8E45E17-8D46-810B-14AA-B5FCC4E51E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7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6A1CF72-A158-9D3B-C658-036F5B5318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23793"/>
            <a:ext cx="12192000" cy="1857987"/>
          </a:xfrm>
        </p:spPr>
        <p:txBody>
          <a:bodyPr>
            <a:noAutofit/>
          </a:bodyPr>
          <a:lstStyle/>
          <a:p>
            <a:pPr algn="ctr"/>
            <a:r>
              <a:rPr lang="da-DK" sz="4400" kern="0" cap="all" dirty="0">
                <a:solidFill>
                  <a:srgbClr val="222020"/>
                </a:solidFill>
                <a:latin typeface="Obvia Expanded"/>
              </a:rPr>
              <a:t>Repetition: Førstehjælp ved</a:t>
            </a:r>
            <a:br>
              <a:rPr lang="da-DK" sz="4400" kern="0" cap="all" dirty="0">
                <a:latin typeface="Obvia Expanded"/>
              </a:rPr>
            </a:br>
            <a:r>
              <a:rPr lang="da-DK" sz="4400" kern="0" cap="all" dirty="0">
                <a:solidFill>
                  <a:srgbClr val="222020"/>
                </a:solidFill>
                <a:latin typeface="Obvia Expanded"/>
              </a:rPr>
              <a:t>Hjertestop og stroke</a:t>
            </a:r>
            <a:br>
              <a:rPr lang="da-DK" sz="4400" kern="0" cap="all" dirty="0">
                <a:solidFill>
                  <a:srgbClr val="222020"/>
                </a:solidFill>
                <a:latin typeface="Obvia Expanded"/>
              </a:rPr>
            </a:br>
            <a:br>
              <a:rPr lang="da-DK" sz="4400" kern="0" cap="all" dirty="0">
                <a:latin typeface="Obvia Expanded"/>
              </a:rPr>
            </a:br>
            <a:endParaRPr lang="da-DK" sz="4400" kern="0" cap="all" spc="600" dirty="0">
              <a:solidFill>
                <a:srgbClr val="222020"/>
              </a:solidFill>
              <a:effectLst/>
              <a:latin typeface="Obvia Expanded" panose="02000503040000020004" pitchFamily="2" charset="77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A21BE42-F842-16C3-120F-CF47F133E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4487" y="307240"/>
            <a:ext cx="1306286" cy="1211126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2DC54DDB-9C71-85D9-C601-CB3657567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66181"/>
            <a:ext cx="12192000" cy="391819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16B63F46-5F8E-A3CB-3456-FAB0C1BDF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2589" y="4878412"/>
            <a:ext cx="2626821" cy="147004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82B1C6B6-AB3D-9AF8-5DA4-0227DECE7C40}"/>
              </a:ext>
            </a:extLst>
          </p:cNvPr>
          <p:cNvSpPr txBox="1"/>
          <p:nvPr/>
        </p:nvSpPr>
        <p:spPr>
          <a:xfrm>
            <a:off x="5171972" y="4175171"/>
            <a:ext cx="1848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latin typeface="Obvia Expanded" panose="02000503040000020004"/>
                <a:cs typeface="Helvetica" panose="020B0604020202020204" pitchFamily="34" charset="0"/>
              </a:rPr>
              <a:t>Projektet er støttet af:</a:t>
            </a:r>
          </a:p>
        </p:txBody>
      </p:sp>
    </p:spTree>
    <p:extLst>
      <p:ext uri="{BB962C8B-B14F-4D97-AF65-F5344CB8AC3E}">
        <p14:creationId xmlns:p14="http://schemas.microsoft.com/office/powerpoint/2010/main" val="997121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396BF-3E19-4A3C-F673-35A9E78A8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4">
            <a:extLst>
              <a:ext uri="{FF2B5EF4-FFF2-40B4-BE49-F238E27FC236}">
                <a16:creationId xmlns:a16="http://schemas.microsoft.com/office/drawing/2014/main" id="{93DD3B23-113E-87EC-08B6-87F1C9D3268A}"/>
              </a:ext>
            </a:extLst>
          </p:cNvPr>
          <p:cNvSpPr/>
          <p:nvPr/>
        </p:nvSpPr>
        <p:spPr>
          <a:xfrm>
            <a:off x="814440" y="2106205"/>
            <a:ext cx="7953902" cy="164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13F793-E0B6-2998-9FDE-BA5601589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2328" y="2271798"/>
            <a:ext cx="7598126" cy="2359620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da-DK" b="1" dirty="0">
                <a:latin typeface="Helvetica"/>
                <a:cs typeface="Helvetica"/>
              </a:rPr>
              <a:t>To og to:</a:t>
            </a:r>
            <a:r>
              <a:rPr lang="da-DK" dirty="0">
                <a:latin typeface="Helvetica"/>
                <a:cs typeface="Helvetica"/>
              </a:rPr>
              <a:t> I skal undersøge for bevidsthed og skabe fri luftvej ved hjælp af elevarket Undersøg for bevidsthed og skab fri luftvej.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da-DK" b="1" dirty="0">
                <a:latin typeface="Helvetica"/>
                <a:cs typeface="Helvetica"/>
              </a:rPr>
              <a:t>Fælles: </a:t>
            </a:r>
            <a:r>
              <a:rPr lang="da-DK" dirty="0">
                <a:latin typeface="Helvetica"/>
                <a:cs typeface="Helvetica"/>
              </a:rPr>
              <a:t>Saml op i klassen og del jeres erfaringer.</a:t>
            </a:r>
            <a:endParaRPr lang="da-DK" noProof="0" dirty="0">
              <a:latin typeface="Helvetica"/>
              <a:cs typeface="Helvetica"/>
            </a:endParaRPr>
          </a:p>
          <a:p>
            <a:endParaRPr lang="da-DK" noProof="0" dirty="0">
              <a:cs typeface="Helvetica"/>
            </a:endParaRPr>
          </a:p>
          <a:p>
            <a:pPr marL="285750" indent="-285750">
              <a:buFont typeface="Arial,Sans-Serif"/>
              <a:buChar char="•"/>
            </a:pPr>
            <a:endParaRPr lang="da-DK" noProof="0" dirty="0">
              <a:cs typeface="Helvetica"/>
            </a:endParaRPr>
          </a:p>
          <a:p>
            <a:endParaRPr lang="da-DK" dirty="0">
              <a:cs typeface="Helvetica"/>
            </a:endParaRPr>
          </a:p>
        </p:txBody>
      </p:sp>
      <p:pic>
        <p:nvPicPr>
          <p:cNvPr id="9" name="Graphic 8" descr="Dokument med massiv udfyldning">
            <a:extLst>
              <a:ext uri="{FF2B5EF4-FFF2-40B4-BE49-F238E27FC236}">
                <a16:creationId xmlns:a16="http://schemas.microsoft.com/office/drawing/2014/main" id="{C9B9016A-FEF7-D78D-2D20-CA02FA67D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6028" y="2090034"/>
            <a:ext cx="474483" cy="4430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C379E1-9D6B-E7B4-1C9B-18A7B902C4DB}"/>
              </a:ext>
            </a:extLst>
          </p:cNvPr>
          <p:cNvSpPr txBox="1"/>
          <p:nvPr/>
        </p:nvSpPr>
        <p:spPr>
          <a:xfrm>
            <a:off x="9448800" y="2111509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2000" b="1" noProof="0" dirty="0">
                <a:latin typeface="Helvetica"/>
              </a:rPr>
              <a:t>ELEVARK </a:t>
            </a:r>
            <a:endParaRPr lang="da-DK" sz="2000" noProof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A8DA38-E288-7CA2-3DE1-7D173CD17A92}"/>
              </a:ext>
            </a:extLst>
          </p:cNvPr>
          <p:cNvSpPr txBox="1"/>
          <p:nvPr/>
        </p:nvSpPr>
        <p:spPr>
          <a:xfrm>
            <a:off x="8976028" y="2620611"/>
            <a:ext cx="316674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1600" dirty="0">
                <a:latin typeface="Helvetica"/>
                <a:cs typeface="Helvetica"/>
              </a:rPr>
              <a:t>UNDERSØG FOR BEVIDSTHED OG SKAB</a:t>
            </a:r>
            <a:r>
              <a:rPr lang="da-DK" sz="1600" noProof="0" dirty="0">
                <a:latin typeface="Helvetica"/>
                <a:cs typeface="Helvetica"/>
              </a:rPr>
              <a:t> FRI LUFTVEJ</a:t>
            </a:r>
            <a:endParaRPr lang="en-US" sz="1600" dirty="0"/>
          </a:p>
        </p:txBody>
      </p:sp>
      <p:pic>
        <p:nvPicPr>
          <p:cNvPr id="5" name="Graphic 4" descr="Ur med massiv udfyldning">
            <a:extLst>
              <a:ext uri="{FF2B5EF4-FFF2-40B4-BE49-F238E27FC236}">
                <a16:creationId xmlns:a16="http://schemas.microsoft.com/office/drawing/2014/main" id="{D9D49136-4FC6-BE8F-3074-2C323056C1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77169" y="993621"/>
            <a:ext cx="403781" cy="3880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936621-7461-19CF-4827-B88F95E07582}"/>
              </a:ext>
            </a:extLst>
          </p:cNvPr>
          <p:cNvSpPr txBox="1"/>
          <p:nvPr/>
        </p:nvSpPr>
        <p:spPr>
          <a:xfrm>
            <a:off x="3480950" y="1047595"/>
            <a:ext cx="91367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1400" b="1" dirty="0"/>
              <a:t>15</a:t>
            </a:r>
            <a:r>
              <a:rPr lang="da-DK" sz="1400" b="1" noProof="0" dirty="0"/>
              <a:t> min.</a:t>
            </a:r>
          </a:p>
        </p:txBody>
      </p:sp>
      <p:pic>
        <p:nvPicPr>
          <p:cNvPr id="18" name="Picture Placeholder 4" descr="Møde med massiv udfyldning">
            <a:extLst>
              <a:ext uri="{FF2B5EF4-FFF2-40B4-BE49-F238E27FC236}">
                <a16:creationId xmlns:a16="http://schemas.microsoft.com/office/drawing/2014/main" id="{434703A9-6D9A-7BA7-73F7-A8A0A53120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83" r="983"/>
          <a:stretch/>
        </p:blipFill>
        <p:spPr>
          <a:xfrm>
            <a:off x="809628" y="928614"/>
            <a:ext cx="563939" cy="54574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CBEB8906-7309-515B-332C-F5C50B4F4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568" y="946355"/>
            <a:ext cx="1703601" cy="535531"/>
          </a:xfrm>
        </p:spPr>
        <p:txBody>
          <a:bodyPr/>
          <a:lstStyle/>
          <a:p>
            <a:r>
              <a:rPr lang="da-DK" dirty="0">
                <a:latin typeface="Obvia Expanded"/>
              </a:rPr>
              <a:t>ØVELSE</a:t>
            </a:r>
            <a:endParaRPr lang="da-DK" noProof="0" dirty="0"/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04B2139A-E744-B61B-3E7A-1586AC3DA3C5}"/>
              </a:ext>
            </a:extLst>
          </p:cNvPr>
          <p:cNvSpPr txBox="1"/>
          <p:nvPr/>
        </p:nvSpPr>
        <p:spPr>
          <a:xfrm>
            <a:off x="3780000" y="158400"/>
            <a:ext cx="38220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spc="300" noProof="0" dirty="0">
                <a:latin typeface="Obvia Expanded"/>
              </a:rPr>
              <a:t>LEKTION</a:t>
            </a:r>
            <a:r>
              <a:rPr lang="da-DK" noProof="0" dirty="0">
                <a:latin typeface="Obvia Expanded"/>
              </a:rPr>
              <a:t> M</a:t>
            </a:r>
          </a:p>
        </p:txBody>
      </p:sp>
    </p:spTree>
    <p:extLst>
      <p:ext uri="{BB962C8B-B14F-4D97-AF65-F5344CB8AC3E}">
        <p14:creationId xmlns:p14="http://schemas.microsoft.com/office/powerpoint/2010/main" val="105484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EBE55-A3D5-768A-F820-246FEC835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312" y="1205551"/>
            <a:ext cx="8086739" cy="507831"/>
          </a:xfrm>
        </p:spPr>
        <p:txBody>
          <a:bodyPr/>
          <a:lstStyle/>
          <a:p>
            <a:r>
              <a:rPr lang="en-US" sz="3000" dirty="0">
                <a:latin typeface="Obvia Expanded"/>
              </a:rPr>
              <a:t>EFTER DETTE FORLØB SKAL DU:</a:t>
            </a:r>
            <a:endParaRPr lang="en-US" sz="3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0107D-5505-016D-D5DF-20DC1C056C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9454" y="2102558"/>
            <a:ext cx="7946759" cy="4196020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00000"/>
              </a:lnSpc>
              <a:buChar char="•"/>
            </a:pPr>
            <a:r>
              <a:rPr lang="en-US" dirty="0" err="1">
                <a:latin typeface="Helvetica"/>
                <a:cs typeface="Helvetica"/>
              </a:rPr>
              <a:t>kunne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genkende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tegn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på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hjertestop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og</a:t>
            </a:r>
            <a:r>
              <a:rPr lang="en-US" dirty="0">
                <a:latin typeface="Helvetica"/>
                <a:cs typeface="Helvetica"/>
              </a:rPr>
              <a:t> stroke</a:t>
            </a:r>
          </a:p>
          <a:p>
            <a:pPr marL="342900" indent="-342900">
              <a:lnSpc>
                <a:spcPct val="100000"/>
              </a:lnSpc>
              <a:buChar char="•"/>
            </a:pPr>
            <a:r>
              <a:rPr lang="en-US" dirty="0" err="1">
                <a:latin typeface="Helvetica"/>
                <a:cs typeface="Helvetica"/>
              </a:rPr>
              <a:t>kunne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remsen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‘Ring op - Tryk </a:t>
            </a:r>
            <a:r>
              <a:rPr lang="en-US" dirty="0" err="1">
                <a:solidFill>
                  <a:srgbClr val="000000"/>
                </a:solidFill>
                <a:latin typeface="Helvetica"/>
                <a:cs typeface="Helvetica"/>
              </a:rPr>
              <a:t>ned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 - Giv </a:t>
            </a:r>
            <a:r>
              <a:rPr lang="en-US" dirty="0" err="1">
                <a:solidFill>
                  <a:srgbClr val="000000"/>
                </a:solidFill>
                <a:latin typeface="Helvetica"/>
                <a:cs typeface="Helvetica"/>
              </a:rPr>
              <a:t>stød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’</a:t>
            </a:r>
          </a:p>
          <a:p>
            <a:pPr marL="342900" indent="-342900">
              <a:lnSpc>
                <a:spcPct val="100000"/>
              </a:lnSpc>
              <a:buFont typeface="Arial,Sans-Serif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vide, </a:t>
            </a:r>
            <a:r>
              <a:rPr lang="en-US" dirty="0" err="1">
                <a:solidFill>
                  <a:srgbClr val="000000"/>
                </a:solidFill>
                <a:latin typeface="Helvetica"/>
                <a:cs typeface="Helvetica"/>
              </a:rPr>
              <a:t>hvornår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elvetica"/>
                <a:cs typeface="Helvetica"/>
              </a:rPr>
              <a:t>og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elvetica"/>
                <a:cs typeface="Helvetica"/>
              </a:rPr>
              <a:t>hvordan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 man ringer 1-1-2 </a:t>
            </a:r>
            <a:r>
              <a:rPr lang="en-US" dirty="0" err="1">
                <a:solidFill>
                  <a:srgbClr val="000000"/>
                </a:solidFill>
                <a:latin typeface="Helvetica"/>
                <a:cs typeface="Helvetica"/>
              </a:rPr>
              <a:t>ved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elvetica"/>
                <a:cs typeface="Helvetica"/>
              </a:rPr>
              <a:t>mistanke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 om </a:t>
            </a:r>
            <a:r>
              <a:rPr lang="en-US" dirty="0" err="1">
                <a:solidFill>
                  <a:srgbClr val="000000"/>
                </a:solidFill>
                <a:latin typeface="Helvetica"/>
                <a:cs typeface="Helvetica"/>
              </a:rPr>
              <a:t>hjertestop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elvetica"/>
                <a:cs typeface="Helvetica"/>
              </a:rPr>
              <a:t>og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 stroke</a:t>
            </a:r>
            <a:endParaRPr lang="en-US" dirty="0">
              <a:solidFill>
                <a:srgbClr val="222020"/>
              </a:solidFill>
              <a:latin typeface="Helvetica"/>
              <a:cs typeface="Helvetica"/>
            </a:endParaRPr>
          </a:p>
          <a:p>
            <a:pPr marL="342900" indent="-342900">
              <a:lnSpc>
                <a:spcPct val="100000"/>
              </a:lnSpc>
              <a:buChar char="•"/>
            </a:pP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vide, </a:t>
            </a:r>
            <a:r>
              <a:rPr lang="en-US" dirty="0" err="1">
                <a:solidFill>
                  <a:srgbClr val="000000"/>
                </a:solidFill>
                <a:latin typeface="Helvetica"/>
                <a:cs typeface="Helvetica"/>
              </a:rPr>
              <a:t>hvordan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 du giver </a:t>
            </a:r>
            <a:r>
              <a:rPr lang="en-US" dirty="0" err="1">
                <a:solidFill>
                  <a:srgbClr val="000000"/>
                </a:solidFill>
                <a:latin typeface="Helvetica"/>
                <a:cs typeface="Helvetica"/>
              </a:rPr>
              <a:t>hjertelungeredning</a:t>
            </a:r>
            <a:endParaRPr lang="en-US" dirty="0">
              <a:latin typeface="Helvetica"/>
              <a:cs typeface="Helvetica"/>
            </a:endParaRPr>
          </a:p>
          <a:p>
            <a:pPr marL="342900" indent="-342900">
              <a:lnSpc>
                <a:spcPct val="100000"/>
              </a:lnSpc>
              <a:buChar char="•"/>
            </a:pP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vide, </a:t>
            </a:r>
            <a:r>
              <a:rPr lang="en-US" dirty="0" err="1">
                <a:solidFill>
                  <a:srgbClr val="000000"/>
                </a:solidFill>
                <a:latin typeface="Helvetica"/>
                <a:cs typeface="Helvetica"/>
              </a:rPr>
              <a:t>hvordan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 du </a:t>
            </a:r>
            <a:r>
              <a:rPr lang="en-US" dirty="0" err="1">
                <a:solidFill>
                  <a:srgbClr val="000000"/>
                </a:solidFill>
                <a:latin typeface="Helvetica"/>
                <a:cs typeface="Helvetica"/>
              </a:rPr>
              <a:t>lægger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elvetica"/>
                <a:cs typeface="Helvetica"/>
              </a:rPr>
              <a:t>en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 person </a:t>
            </a:r>
            <a:r>
              <a:rPr lang="en-US" dirty="0" err="1">
                <a:solidFill>
                  <a:srgbClr val="000000"/>
                </a:solidFill>
                <a:latin typeface="Helvetica"/>
                <a:cs typeface="Helvetica"/>
              </a:rPr>
              <a:t>i</a:t>
            </a:r>
            <a:r>
              <a:rPr lang="da-DK" dirty="0">
                <a:solidFill>
                  <a:srgbClr val="000000"/>
                </a:solidFill>
                <a:latin typeface="Helvetica"/>
                <a:cs typeface="Helvetica"/>
              </a:rPr>
              <a:t> aflåst sideleje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</a:p>
          <a:p>
            <a:pPr marL="342900" indent="-342900">
              <a:lnSpc>
                <a:spcPct val="100000"/>
              </a:lnSpc>
              <a:buChar char="•"/>
            </a:pP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vide, </a:t>
            </a:r>
            <a:r>
              <a:rPr lang="en-US" dirty="0" err="1">
                <a:solidFill>
                  <a:srgbClr val="000000"/>
                </a:solidFill>
                <a:latin typeface="Helvetica"/>
                <a:cs typeface="Helvetica"/>
              </a:rPr>
              <a:t>hvordan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elvetica"/>
                <a:cs typeface="Helvetica"/>
              </a:rPr>
              <a:t>en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elvetica"/>
                <a:cs typeface="Helvetica"/>
              </a:rPr>
              <a:t>hjertestarter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elvetica"/>
                <a:cs typeface="Helvetica"/>
              </a:rPr>
              <a:t>virker</a:t>
            </a:r>
            <a:endParaRPr lang="en-US" dirty="0">
              <a:latin typeface="Helvetica"/>
              <a:cs typeface="Helvetica"/>
            </a:endParaRPr>
          </a:p>
          <a:p>
            <a:pPr marL="342900" indent="-342900">
              <a:lnSpc>
                <a:spcPct val="100000"/>
              </a:lnSpc>
              <a:buChar char="•"/>
            </a:pP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vide, </a:t>
            </a:r>
            <a:r>
              <a:rPr lang="en-US" dirty="0" err="1">
                <a:solidFill>
                  <a:srgbClr val="000000"/>
                </a:solidFill>
                <a:latin typeface="Helvetica"/>
                <a:cs typeface="Helvetica"/>
              </a:rPr>
              <a:t>hvordan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 du </a:t>
            </a:r>
            <a:r>
              <a:rPr lang="en-US" dirty="0" err="1">
                <a:solidFill>
                  <a:srgbClr val="000000"/>
                </a:solidFill>
                <a:latin typeface="Helvetica"/>
                <a:cs typeface="Helvetica"/>
              </a:rPr>
              <a:t>får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 fat </a:t>
            </a:r>
            <a:r>
              <a:rPr lang="en-US" dirty="0" err="1">
                <a:solidFill>
                  <a:srgbClr val="000000"/>
                </a:solidFill>
                <a:latin typeface="Helvetica"/>
                <a:cs typeface="Helvetica"/>
              </a:rPr>
              <a:t>i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elvetica"/>
                <a:cs typeface="Helvetica"/>
              </a:rPr>
              <a:t>en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elvetica"/>
                <a:cs typeface="Helvetica"/>
              </a:rPr>
              <a:t>hjertestarter</a:t>
            </a:r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342900" indent="-342900">
              <a:lnSpc>
                <a:spcPct val="100000"/>
              </a:lnSpc>
              <a:buFont typeface="Arial,Sans-Serif" panose="020B0604020202020204" pitchFamily="34" charset="0"/>
              <a:buChar char="•"/>
            </a:pPr>
            <a:r>
              <a:rPr lang="en-US" dirty="0" err="1">
                <a:solidFill>
                  <a:srgbClr val="222020"/>
                </a:solidFill>
                <a:latin typeface="Helvetica"/>
                <a:cs typeface="Helvetica"/>
              </a:rPr>
              <a:t>kunne</a:t>
            </a:r>
            <a:r>
              <a:rPr lang="en-US" dirty="0">
                <a:solidFill>
                  <a:srgbClr val="222020"/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rgbClr val="222020"/>
                </a:solidFill>
                <a:latin typeface="Helvetica"/>
                <a:cs typeface="Helvetica"/>
              </a:rPr>
              <a:t>remsen</a:t>
            </a:r>
            <a:r>
              <a:rPr lang="en-US" dirty="0">
                <a:solidFill>
                  <a:srgbClr val="222020"/>
                </a:solidFill>
                <a:latin typeface="Helvetica"/>
                <a:cs typeface="Helvetica"/>
              </a:rPr>
              <a:t> ”</a:t>
            </a:r>
            <a:r>
              <a:rPr lang="en-US" dirty="0" err="1">
                <a:solidFill>
                  <a:srgbClr val="222020"/>
                </a:solidFill>
                <a:latin typeface="Helvetica"/>
                <a:cs typeface="Helvetica"/>
              </a:rPr>
              <a:t>Stræk</a:t>
            </a:r>
            <a:r>
              <a:rPr lang="en-US" dirty="0">
                <a:solidFill>
                  <a:srgbClr val="222020"/>
                </a:solidFill>
                <a:latin typeface="Helvetica"/>
                <a:cs typeface="Helvetica"/>
              </a:rPr>
              <a:t>, </a:t>
            </a:r>
            <a:r>
              <a:rPr lang="en-US" dirty="0" err="1">
                <a:solidFill>
                  <a:srgbClr val="222020"/>
                </a:solidFill>
                <a:latin typeface="Helvetica"/>
                <a:cs typeface="Helvetica"/>
              </a:rPr>
              <a:t>Snak</a:t>
            </a:r>
            <a:r>
              <a:rPr lang="en-US" dirty="0">
                <a:solidFill>
                  <a:srgbClr val="222020"/>
                </a:solidFill>
                <a:latin typeface="Helvetica"/>
                <a:cs typeface="Helvetica"/>
              </a:rPr>
              <a:t>, Smil”-</a:t>
            </a:r>
            <a:r>
              <a:rPr lang="en-US" dirty="0" err="1">
                <a:solidFill>
                  <a:srgbClr val="222020"/>
                </a:solidFill>
                <a:latin typeface="Helvetica"/>
                <a:cs typeface="Helvetica"/>
              </a:rPr>
              <a:t>remsen</a:t>
            </a:r>
            <a:endParaRPr lang="en-US" dirty="0">
              <a:solidFill>
                <a:srgbClr val="222020"/>
              </a:solidFill>
              <a:latin typeface="Helvetica"/>
              <a:cs typeface="Helvetica"/>
            </a:endParaRPr>
          </a:p>
          <a:p>
            <a:pPr marL="342900" indent="-342900">
              <a:lnSpc>
                <a:spcPct val="100000"/>
              </a:lnSpc>
              <a:buFont typeface="Arial,Sans-Serif" panose="020B0604020202020204" pitchFamily="34" charset="0"/>
              <a:buChar char="•"/>
            </a:pPr>
            <a:r>
              <a:rPr lang="en-US" dirty="0" err="1">
                <a:solidFill>
                  <a:srgbClr val="222020"/>
                </a:solidFill>
                <a:latin typeface="Helvetica"/>
                <a:cs typeface="Helvetica"/>
              </a:rPr>
              <a:t>kunne</a:t>
            </a:r>
            <a:r>
              <a:rPr lang="en-US" dirty="0">
                <a:solidFill>
                  <a:srgbClr val="222020"/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rgbClr val="222020"/>
                </a:solidFill>
                <a:latin typeface="Helvetica"/>
                <a:cs typeface="Helvetica"/>
              </a:rPr>
              <a:t>forklare</a:t>
            </a:r>
            <a:r>
              <a:rPr lang="en-US" dirty="0">
                <a:solidFill>
                  <a:srgbClr val="222020"/>
                </a:solidFill>
                <a:latin typeface="Helvetica"/>
                <a:cs typeface="Helvetica"/>
              </a:rPr>
              <a:t>, </a:t>
            </a:r>
            <a:r>
              <a:rPr lang="en-US" dirty="0" err="1">
                <a:solidFill>
                  <a:srgbClr val="222020"/>
                </a:solidFill>
                <a:latin typeface="Helvetica"/>
                <a:cs typeface="Helvetica"/>
              </a:rPr>
              <a:t>hvordan</a:t>
            </a:r>
            <a:r>
              <a:rPr lang="en-US" dirty="0">
                <a:solidFill>
                  <a:srgbClr val="222020"/>
                </a:solidFill>
                <a:latin typeface="Helvetica"/>
                <a:cs typeface="Helvetica"/>
              </a:rPr>
              <a:t> man </a:t>
            </a:r>
            <a:r>
              <a:rPr lang="en-US" dirty="0" err="1">
                <a:solidFill>
                  <a:srgbClr val="222020"/>
                </a:solidFill>
                <a:latin typeface="Helvetica"/>
                <a:cs typeface="Helvetica"/>
              </a:rPr>
              <a:t>kan</a:t>
            </a:r>
            <a:r>
              <a:rPr lang="en-US" dirty="0">
                <a:solidFill>
                  <a:srgbClr val="222020"/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rgbClr val="222020"/>
                </a:solidFill>
                <a:latin typeface="Helvetica"/>
                <a:cs typeface="Helvetica"/>
              </a:rPr>
              <a:t>forebygge</a:t>
            </a:r>
            <a:r>
              <a:rPr lang="en-US" dirty="0">
                <a:solidFill>
                  <a:srgbClr val="222020"/>
                </a:solidFill>
                <a:latin typeface="Helvetica"/>
                <a:cs typeface="Helvetica"/>
              </a:rPr>
              <a:t> stroke </a:t>
            </a:r>
            <a:r>
              <a:rPr lang="en-US" dirty="0" err="1">
                <a:solidFill>
                  <a:srgbClr val="222020"/>
                </a:solidFill>
                <a:latin typeface="Helvetica"/>
                <a:cs typeface="Helvetica"/>
              </a:rPr>
              <a:t>og</a:t>
            </a:r>
            <a:r>
              <a:rPr lang="en-US" dirty="0">
                <a:solidFill>
                  <a:srgbClr val="222020"/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rgbClr val="222020"/>
                </a:solidFill>
                <a:latin typeface="Helvetica"/>
                <a:cs typeface="Helvetica"/>
              </a:rPr>
              <a:t>hjertestop</a:t>
            </a:r>
            <a:endParaRPr lang="en-US" dirty="0" err="1"/>
          </a:p>
        </p:txBody>
      </p:sp>
      <p:pic>
        <p:nvPicPr>
          <p:cNvPr id="8" name="Billede 3">
            <a:extLst>
              <a:ext uri="{FF2B5EF4-FFF2-40B4-BE49-F238E27FC236}">
                <a16:creationId xmlns:a16="http://schemas.microsoft.com/office/drawing/2014/main" id="{EEA39C82-8B76-C73B-4D15-76E4D108A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50431" y="1337425"/>
            <a:ext cx="1665133" cy="1519382"/>
          </a:xfrm>
          <a:prstGeom prst="rect">
            <a:avLst/>
          </a:prstGeom>
        </p:spPr>
      </p:pic>
      <p:pic>
        <p:nvPicPr>
          <p:cNvPr id="10" name="Billede 4">
            <a:extLst>
              <a:ext uri="{FF2B5EF4-FFF2-40B4-BE49-F238E27FC236}">
                <a16:creationId xmlns:a16="http://schemas.microsoft.com/office/drawing/2014/main" id="{7404622B-8432-0380-E826-31CDC593B8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2681" y="2715951"/>
            <a:ext cx="1855260" cy="1737016"/>
          </a:xfrm>
          <a:prstGeom prst="rect">
            <a:avLst/>
          </a:prstGeom>
        </p:spPr>
      </p:pic>
      <p:pic>
        <p:nvPicPr>
          <p:cNvPr id="12" name="Billede 5">
            <a:extLst>
              <a:ext uri="{FF2B5EF4-FFF2-40B4-BE49-F238E27FC236}">
                <a16:creationId xmlns:a16="http://schemas.microsoft.com/office/drawing/2014/main" id="{BA45349C-10B9-92C3-A9A3-E94208DCE8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50618" y="4376189"/>
            <a:ext cx="1753660" cy="18366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F59328-9BC4-5878-D942-5623273113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146" y="1536021"/>
            <a:ext cx="849539" cy="1333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47E65-1A47-A027-A59F-CAEE6DC6F0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413" y="3091089"/>
            <a:ext cx="859518" cy="16047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DC171A-9514-3517-3E9A-B9CC0F0DE4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1188" y="4862285"/>
            <a:ext cx="635453" cy="134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55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6B2D3-E744-8795-68AD-3F910056A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9FA7EBF0-5765-688F-81DE-B3E5728E693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7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3B3CC80-B456-745F-8521-95B7D0734A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27395"/>
            <a:ext cx="12192000" cy="3203209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br>
              <a:rPr lang="en-US" sz="4400" spc="300" dirty="0">
                <a:latin typeface="Obvia Expanded"/>
                <a:cs typeface="Helvetica"/>
              </a:rPr>
            </a:br>
            <a:r>
              <a:rPr lang="en-US" sz="4400" spc="300" dirty="0">
                <a:latin typeface="Obvia Expanded"/>
                <a:cs typeface="Helvetica"/>
              </a:rPr>
              <a:t>LEKTION M: </a:t>
            </a:r>
            <a:br>
              <a:rPr lang="en-US" sz="4400" spc="300" dirty="0">
                <a:latin typeface="Obvia Expanded"/>
                <a:cs typeface="Helvetica"/>
              </a:rPr>
            </a:br>
            <a:r>
              <a:rPr lang="en-US" sz="4400" spc="300" dirty="0">
                <a:latin typeface="Obvia Expanded"/>
                <a:cs typeface="Helvetica"/>
              </a:rPr>
              <a:t>HVAD ER HJERTESTOP? </a:t>
            </a:r>
            <a:br>
              <a:rPr lang="en-US" sz="4400" spc="300" dirty="0">
                <a:latin typeface="Obvia Expanded"/>
                <a:cs typeface="Helvetica"/>
              </a:rPr>
            </a:br>
            <a:r>
              <a:rPr lang="en-US" sz="4400" spc="300" dirty="0">
                <a:latin typeface="Obvia Expanded"/>
                <a:cs typeface="Helvetica"/>
              </a:rPr>
              <a:t>SKAB SIKKERHED OG FRI LUFTVEJ </a:t>
            </a:r>
            <a:endParaRPr lang="en-US" sz="3200" spc="300" dirty="0">
              <a:latin typeface="Helvetica"/>
              <a:cs typeface="Helvetica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F1626D24-3B68-8CA5-DEC6-5C640BB90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4487" y="307240"/>
            <a:ext cx="1306286" cy="1211126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0DAFB966-FC26-5D5A-9AC3-23A0C52A7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66181"/>
            <a:ext cx="12192000" cy="391819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F344F2A5-4A6C-A423-366D-CB206D370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726" y="506636"/>
            <a:ext cx="2626821" cy="14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74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1A2DD-3B51-A77A-E110-FF112E256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E8821F-12D0-0FDD-A54F-F74C72420B1D}"/>
              </a:ext>
            </a:extLst>
          </p:cNvPr>
          <p:cNvSpPr txBox="1"/>
          <p:nvPr/>
        </p:nvSpPr>
        <p:spPr>
          <a:xfrm>
            <a:off x="6441846" y="1353535"/>
            <a:ext cx="200384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"/>
                <a:cs typeface="Helvetica"/>
              </a:rPr>
              <a:t>45 min.</a:t>
            </a:r>
          </a:p>
        </p:txBody>
      </p:sp>
      <p:pic>
        <p:nvPicPr>
          <p:cNvPr id="6" name="Graphic 5" descr="Ur med massiv udfyldning">
            <a:extLst>
              <a:ext uri="{FF2B5EF4-FFF2-40B4-BE49-F238E27FC236}">
                <a16:creationId xmlns:a16="http://schemas.microsoft.com/office/drawing/2014/main" id="{89F93BED-2387-7FD9-1E35-F116CB0C9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1353535"/>
            <a:ext cx="345846" cy="320491"/>
          </a:xfrm>
          <a:prstGeom prst="rect">
            <a:avLst/>
          </a:prstGeom>
        </p:spPr>
      </p:pic>
      <p:pic>
        <p:nvPicPr>
          <p:cNvPr id="10" name="Graphic 9" descr="Liste med massiv udfyldning">
            <a:extLst>
              <a:ext uri="{FF2B5EF4-FFF2-40B4-BE49-F238E27FC236}">
                <a16:creationId xmlns:a16="http://schemas.microsoft.com/office/drawing/2014/main" id="{F6224504-18EB-822C-4505-A0370C4383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8932" y="1927815"/>
            <a:ext cx="472192" cy="47219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AF09FE0-456F-C28F-2863-5A0DBAA41A63}"/>
              </a:ext>
            </a:extLst>
          </p:cNvPr>
          <p:cNvSpPr txBox="1"/>
          <p:nvPr/>
        </p:nvSpPr>
        <p:spPr>
          <a:xfrm>
            <a:off x="1190642" y="1999897"/>
            <a:ext cx="416052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PROGRAM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46FB34-EDD5-ADCB-D994-F1D0DA2F002B}"/>
              </a:ext>
            </a:extLst>
          </p:cNvPr>
          <p:cNvSpPr txBox="1"/>
          <p:nvPr/>
        </p:nvSpPr>
        <p:spPr>
          <a:xfrm>
            <a:off x="1179332" y="2815943"/>
            <a:ext cx="8343660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 err="1">
                <a:latin typeface="Helvetica"/>
                <a:cs typeface="Helvetica"/>
              </a:rPr>
              <a:t>Hvad</a:t>
            </a:r>
            <a:r>
              <a:rPr lang="en-US" sz="2000" b="1" dirty="0">
                <a:latin typeface="Helvetica"/>
                <a:cs typeface="Helvetica"/>
              </a:rPr>
              <a:t> </a:t>
            </a:r>
            <a:r>
              <a:rPr lang="en-US" sz="2000" b="1" dirty="0" err="1">
                <a:latin typeface="Helvetica"/>
                <a:cs typeface="Helvetica"/>
              </a:rPr>
              <a:t>ved</a:t>
            </a:r>
            <a:r>
              <a:rPr lang="en-US" sz="2000" b="1" dirty="0">
                <a:latin typeface="Helvetica"/>
                <a:cs typeface="Helvetica"/>
              </a:rPr>
              <a:t> vi </a:t>
            </a:r>
            <a:r>
              <a:rPr lang="en-US" sz="2000" b="1" dirty="0" err="1">
                <a:latin typeface="Helvetica"/>
                <a:cs typeface="Helvetica"/>
              </a:rPr>
              <a:t>allerede</a:t>
            </a:r>
            <a:r>
              <a:rPr lang="en-US" sz="2000" b="1" dirty="0">
                <a:latin typeface="Helvetica"/>
                <a:cs typeface="Helvetica"/>
              </a:rPr>
              <a:t> om </a:t>
            </a:r>
            <a:r>
              <a:rPr lang="en-US" sz="2000" b="1" dirty="0" err="1">
                <a:latin typeface="Helvetica"/>
                <a:cs typeface="Helvetica"/>
              </a:rPr>
              <a:t>hjertestop</a:t>
            </a:r>
            <a:r>
              <a:rPr lang="en-US" sz="2000" b="1" dirty="0">
                <a:latin typeface="Helvetica"/>
                <a:cs typeface="Helvetica"/>
              </a:rPr>
              <a:t>? (ca. 30 min)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latin typeface="Helvetica"/>
                <a:cs typeface="Helvetica"/>
              </a:rPr>
              <a:t>Film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err="1">
                <a:latin typeface="Helvetica"/>
                <a:cs typeface="Helvetica"/>
              </a:rPr>
              <a:t>Refleksion</a:t>
            </a:r>
            <a:endParaRPr lang="en-US" dirty="0">
              <a:latin typeface="Helvetica"/>
              <a:cs typeface="Helvetica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dirty="0" err="1">
                <a:latin typeface="Helvetica"/>
                <a:cs typeface="Helvetica"/>
              </a:rPr>
              <a:t>Genbesøg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tidligere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arbejde</a:t>
            </a:r>
            <a:r>
              <a:rPr lang="en-US" dirty="0">
                <a:latin typeface="Helvetica"/>
                <a:cs typeface="Helvetica"/>
              </a:rPr>
              <a:t> med </a:t>
            </a:r>
            <a:r>
              <a:rPr lang="en-US" dirty="0" err="1">
                <a:latin typeface="Helvetica"/>
                <a:cs typeface="Helvetica"/>
              </a:rPr>
              <a:t>førstehjælp</a:t>
            </a:r>
            <a:endParaRPr lang="en-US" dirty="0">
              <a:latin typeface="Helvetica"/>
              <a:cs typeface="Helvetica"/>
            </a:endParaRPr>
          </a:p>
          <a:p>
            <a:pPr marL="800100" lvl="1" indent="-342900">
              <a:buFont typeface="+mj-lt"/>
              <a:buAutoNum type="arabicPeriod"/>
            </a:pPr>
            <a:endParaRPr lang="en-US" dirty="0">
              <a:latin typeface="Helvetica"/>
              <a:cs typeface="Helvetica"/>
            </a:endParaRPr>
          </a:p>
          <a:p>
            <a:r>
              <a:rPr lang="en-US" sz="2000" b="1" dirty="0">
                <a:latin typeface="Helvetica"/>
                <a:cs typeface="Helvetica"/>
              </a:rPr>
              <a:t>Skab </a:t>
            </a:r>
            <a:r>
              <a:rPr lang="en-US" sz="2000" b="1" dirty="0" err="1">
                <a:latin typeface="Helvetica"/>
                <a:cs typeface="Helvetica"/>
              </a:rPr>
              <a:t>fri</a:t>
            </a:r>
            <a:r>
              <a:rPr lang="en-US" sz="2000" b="1" dirty="0">
                <a:latin typeface="Helvetica"/>
                <a:cs typeface="Helvetica"/>
              </a:rPr>
              <a:t> </a:t>
            </a:r>
            <a:r>
              <a:rPr lang="en-US" sz="2000" b="1" dirty="0" err="1">
                <a:latin typeface="Helvetica"/>
                <a:cs typeface="Helvetica"/>
              </a:rPr>
              <a:t>luftvej</a:t>
            </a:r>
            <a:r>
              <a:rPr lang="en-US" sz="2000" b="1" dirty="0">
                <a:latin typeface="Helvetica"/>
                <a:cs typeface="Helvetica"/>
              </a:rPr>
              <a:t> (ca. 15 min)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latin typeface="Helvetica"/>
                <a:cs typeface="Helvetica"/>
              </a:rPr>
              <a:t>Fakta</a:t>
            </a:r>
            <a:endParaRPr lang="en-US" dirty="0">
              <a:latin typeface="Aptos" panose="02110004020202020204"/>
              <a:cs typeface="Helvetica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latin typeface="Helvetica"/>
                <a:cs typeface="Helvetica"/>
              </a:rPr>
              <a:t>Film</a:t>
            </a:r>
            <a:endParaRPr lang="en-US" dirty="0">
              <a:latin typeface="Aptos" panose="02110004020202020204"/>
              <a:cs typeface="Helvetica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dirty="0" err="1">
                <a:latin typeface="Helvetica"/>
                <a:cs typeface="Helvetica"/>
              </a:rPr>
              <a:t>Øvelse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og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opsamling</a:t>
            </a:r>
            <a:endParaRPr lang="en-US" dirty="0">
              <a:latin typeface="Helvetica"/>
              <a:cs typeface="Helvetica"/>
            </a:endParaRPr>
          </a:p>
          <a:p>
            <a:pPr marL="800100" lvl="1" indent="-342900">
              <a:buFont typeface="+mj-lt"/>
              <a:buAutoNum type="arabicPeriod"/>
            </a:pPr>
            <a:endParaRPr lang="en-US" dirty="0">
              <a:latin typeface="Helvetica"/>
              <a:cs typeface="Helvetica"/>
            </a:endParaRPr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61EADB-D47C-71B9-BA49-DF24C4EA1CA7}"/>
              </a:ext>
            </a:extLst>
          </p:cNvPr>
          <p:cNvSpPr txBox="1"/>
          <p:nvPr/>
        </p:nvSpPr>
        <p:spPr>
          <a:xfrm>
            <a:off x="398453" y="817397"/>
            <a:ext cx="981234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000" spc="300" dirty="0">
                <a:latin typeface="Obvia Expanded"/>
                <a:cs typeface="Helvetica"/>
              </a:rPr>
              <a:t>LEKTION M: HVAD ER HJERTESTOP? SKAB SIKKERHED OG FRI LUFTVEJ </a:t>
            </a:r>
            <a:endParaRPr lang="en-US" sz="2000" spc="300" dirty="0">
              <a:latin typeface="Helvetica"/>
              <a:cs typeface="Helvetica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28B16343-601B-FAC5-30CC-01DE93F8DB3B}"/>
              </a:ext>
            </a:extLst>
          </p:cNvPr>
          <p:cNvSpPr txBox="1"/>
          <p:nvPr/>
        </p:nvSpPr>
        <p:spPr>
          <a:xfrm>
            <a:off x="3780000" y="158400"/>
            <a:ext cx="38220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spc="300" noProof="0" dirty="0">
                <a:latin typeface="Obvia Expanded"/>
              </a:rPr>
              <a:t>LEKTION</a:t>
            </a:r>
            <a:r>
              <a:rPr lang="da-DK" noProof="0" dirty="0">
                <a:latin typeface="Obvia Expanded"/>
              </a:rPr>
              <a:t> M</a:t>
            </a:r>
          </a:p>
        </p:txBody>
      </p:sp>
    </p:spTree>
    <p:extLst>
      <p:ext uri="{BB962C8B-B14F-4D97-AF65-F5344CB8AC3E}">
        <p14:creationId xmlns:p14="http://schemas.microsoft.com/office/powerpoint/2010/main" val="3234077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E45E479-C605-BA57-BF97-005059148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888" y="945981"/>
            <a:ext cx="4583112" cy="507831"/>
          </a:xfrm>
        </p:spPr>
        <p:txBody>
          <a:bodyPr/>
          <a:lstStyle/>
          <a:p>
            <a:r>
              <a:rPr lang="da-DK" sz="3000" noProof="0" dirty="0">
                <a:solidFill>
                  <a:srgbClr val="000000"/>
                </a:solidFill>
                <a:latin typeface="Obvia Expanded"/>
              </a:rPr>
              <a:t>FILM</a:t>
            </a:r>
          </a:p>
        </p:txBody>
      </p:sp>
      <p:pic>
        <p:nvPicPr>
          <p:cNvPr id="2" name="Graphic 1" descr="Videokamera med massiv udfyldning">
            <a:extLst>
              <a:ext uri="{FF2B5EF4-FFF2-40B4-BE49-F238E27FC236}">
                <a16:creationId xmlns:a16="http://schemas.microsoft.com/office/drawing/2014/main" id="{3A15FC87-1132-3DEA-EEF3-9BF607A9E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4548" y="808314"/>
            <a:ext cx="630526" cy="6542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2FC593-D8A6-D041-E80A-AD6DFE0A9831}"/>
              </a:ext>
            </a:extLst>
          </p:cNvPr>
          <p:cNvSpPr txBox="1"/>
          <p:nvPr/>
        </p:nvSpPr>
        <p:spPr>
          <a:xfrm>
            <a:off x="2957342" y="1038756"/>
            <a:ext cx="200384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1400" b="1" noProof="0" dirty="0">
                <a:latin typeface="Helvetica"/>
                <a:cs typeface="Helvetica"/>
              </a:rPr>
              <a:t>5 min.</a:t>
            </a:r>
          </a:p>
        </p:txBody>
      </p:sp>
      <p:pic>
        <p:nvPicPr>
          <p:cNvPr id="6" name="Graphic 5" descr="Ur med massiv udfyldning">
            <a:extLst>
              <a:ext uri="{FF2B5EF4-FFF2-40B4-BE49-F238E27FC236}">
                <a16:creationId xmlns:a16="http://schemas.microsoft.com/office/drawing/2014/main" id="{E85707D4-13E6-2C8A-A85F-4B922AF37A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11496" y="1038756"/>
            <a:ext cx="345846" cy="320491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48D12635-B3AD-60FD-AB1E-12DB6D93F1A2}"/>
              </a:ext>
            </a:extLst>
          </p:cNvPr>
          <p:cNvSpPr txBox="1"/>
          <p:nvPr/>
        </p:nvSpPr>
        <p:spPr>
          <a:xfrm>
            <a:off x="3780000" y="158400"/>
            <a:ext cx="43891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spc="300" noProof="0" dirty="0">
                <a:latin typeface="Obvia Expanded"/>
              </a:rPr>
              <a:t>LEKTION A</a:t>
            </a:r>
            <a:endParaRPr lang="da-DK" spc="300" noProof="0" dirty="0"/>
          </a:p>
        </p:txBody>
      </p:sp>
      <p:pic>
        <p:nvPicPr>
          <p:cNvPr id="5" name="Onlinemedier 4" title="Hvad er et hjertestop?">
            <a:hlinkClick r:id="" action="ppaction://media"/>
            <a:extLst>
              <a:ext uri="{FF2B5EF4-FFF2-40B4-BE49-F238E27FC236}">
                <a16:creationId xmlns:a16="http://schemas.microsoft.com/office/drawing/2014/main" id="{7C6CA1CC-4654-F9A1-E25A-DAF7536CDB8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1865231" y="1645825"/>
            <a:ext cx="8218658" cy="464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1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3D1DF-779E-5063-C8BF-23669E70D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>
            <a:extLst>
              <a:ext uri="{FF2B5EF4-FFF2-40B4-BE49-F238E27FC236}">
                <a16:creationId xmlns:a16="http://schemas.microsoft.com/office/drawing/2014/main" id="{996BB4F2-9531-A908-1E41-EF86DB3FEA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2026" y="5821724"/>
            <a:ext cx="1853083" cy="370807"/>
          </a:xfrm>
        </p:spPr>
        <p:txBody>
          <a:bodyPr/>
          <a:lstStyle/>
          <a:p>
            <a:pPr algn="ctr"/>
            <a:r>
              <a:rPr lang="da-DK" b="1" dirty="0"/>
              <a:t>RING OP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B84C3977-8F41-837F-A026-BFA1A35F4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0059" y="3952199"/>
            <a:ext cx="2057018" cy="1882239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1D264FAA-E1F2-E3A1-9197-9FFCDFEDBB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6134" y="3816194"/>
            <a:ext cx="2189088" cy="200553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1A298A2E-7908-73A6-7883-79E16D166E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5224" y="3760912"/>
            <a:ext cx="2189088" cy="2264812"/>
          </a:xfrm>
          <a:prstGeom prst="rect">
            <a:avLst/>
          </a:prstGeom>
        </p:spPr>
      </p:pic>
      <p:sp>
        <p:nvSpPr>
          <p:cNvPr id="7" name="Undertitel 2">
            <a:extLst>
              <a:ext uri="{FF2B5EF4-FFF2-40B4-BE49-F238E27FC236}">
                <a16:creationId xmlns:a16="http://schemas.microsoft.com/office/drawing/2014/main" id="{EDA51445-987B-1198-611E-F7E70E8AEA96}"/>
              </a:ext>
            </a:extLst>
          </p:cNvPr>
          <p:cNvSpPr txBox="1">
            <a:spLocks/>
          </p:cNvSpPr>
          <p:nvPr/>
        </p:nvSpPr>
        <p:spPr>
          <a:xfrm>
            <a:off x="4845277" y="5821723"/>
            <a:ext cx="1853083" cy="37080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b="1"/>
              <a:t>TRYK NED</a:t>
            </a:r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043D8BE3-9E6A-181E-E604-AC16C05CC651}"/>
              </a:ext>
            </a:extLst>
          </p:cNvPr>
          <p:cNvSpPr txBox="1">
            <a:spLocks/>
          </p:cNvSpPr>
          <p:nvPr/>
        </p:nvSpPr>
        <p:spPr>
          <a:xfrm>
            <a:off x="8038528" y="5821722"/>
            <a:ext cx="1853083" cy="37080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b="1" dirty="0"/>
              <a:t>GIV STØD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8A0F18-41E1-235D-AE6E-60586F4655B1}"/>
              </a:ext>
            </a:extLst>
          </p:cNvPr>
          <p:cNvSpPr txBox="1"/>
          <p:nvPr/>
        </p:nvSpPr>
        <p:spPr>
          <a:xfrm>
            <a:off x="3952923" y="1036276"/>
            <a:ext cx="200384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"/>
                <a:cs typeface="Helvetica"/>
              </a:rPr>
              <a:t>3 min.</a:t>
            </a:r>
          </a:p>
        </p:txBody>
      </p:sp>
      <p:pic>
        <p:nvPicPr>
          <p:cNvPr id="14" name="Graphic 13" descr="Ur med massiv udfyldning">
            <a:extLst>
              <a:ext uri="{FF2B5EF4-FFF2-40B4-BE49-F238E27FC236}">
                <a16:creationId xmlns:a16="http://schemas.microsoft.com/office/drawing/2014/main" id="{5B2A7674-BB12-1493-F1D8-B5870AF88B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07077" y="1023562"/>
            <a:ext cx="345846" cy="3204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DE8CF4F-527D-CE94-7289-C8F728B3024B}"/>
              </a:ext>
            </a:extLst>
          </p:cNvPr>
          <p:cNvSpPr txBox="1"/>
          <p:nvPr/>
        </p:nvSpPr>
        <p:spPr>
          <a:xfrm>
            <a:off x="1060821" y="910627"/>
            <a:ext cx="274320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spc="300" dirty="0">
                <a:latin typeface="Obvia Expanded"/>
              </a:rPr>
              <a:t>REFLEKSION</a:t>
            </a:r>
          </a:p>
        </p:txBody>
      </p:sp>
      <p:pic>
        <p:nvPicPr>
          <p:cNvPr id="9" name="Graphic 11" descr="Hoved med tandhjul med massiv udfyldning">
            <a:extLst>
              <a:ext uri="{FF2B5EF4-FFF2-40B4-BE49-F238E27FC236}">
                <a16:creationId xmlns:a16="http://schemas.microsoft.com/office/drawing/2014/main" id="{3D79C736-4B28-735E-F080-E7C4C810CA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6729" y="928764"/>
            <a:ext cx="457897" cy="510089"/>
          </a:xfrm>
          <a:prstGeom prst="rect">
            <a:avLst/>
          </a:prstGeom>
        </p:spPr>
      </p:pic>
      <p:sp>
        <p:nvSpPr>
          <p:cNvPr id="16" name="Rektangel 4">
            <a:extLst>
              <a:ext uri="{FF2B5EF4-FFF2-40B4-BE49-F238E27FC236}">
                <a16:creationId xmlns:a16="http://schemas.microsoft.com/office/drawing/2014/main" id="{FD36DD3B-087F-3FB8-9ED1-F40CAB4A9470}"/>
              </a:ext>
            </a:extLst>
          </p:cNvPr>
          <p:cNvSpPr/>
          <p:nvPr/>
        </p:nvSpPr>
        <p:spPr>
          <a:xfrm>
            <a:off x="1060821" y="1547748"/>
            <a:ext cx="9299714" cy="20183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noProof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437CFB3-4E14-4BA2-8966-641181AB4A7A}"/>
              </a:ext>
            </a:extLst>
          </p:cNvPr>
          <p:cNvSpPr>
            <a:spLocks noGrp="1"/>
          </p:cNvSpPr>
          <p:nvPr/>
        </p:nvSpPr>
        <p:spPr>
          <a:xfrm>
            <a:off x="1204271" y="1819156"/>
            <a:ext cx="8897476" cy="15799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a-DK" b="1" noProof="0" dirty="0">
                <a:latin typeface="Helvetica"/>
                <a:cs typeface="Helvetica"/>
              </a:rPr>
              <a:t>Alene: </a:t>
            </a:r>
            <a:r>
              <a:rPr lang="da-DK" dirty="0">
                <a:latin typeface="Helvetica"/>
                <a:cs typeface="Helvetica"/>
              </a:rPr>
              <a:t>Kan du huske remsen? Tænk over, hvad der skal ske i de tre forskellige faser "Ring op, Tryk ned, Giv stød".</a:t>
            </a:r>
            <a:endParaRPr lang="da-DK" noProof="0" dirty="0">
              <a:latin typeface="Helvetica"/>
              <a:cs typeface="Helvetica"/>
            </a:endParaRPr>
          </a:p>
          <a:p>
            <a:pPr>
              <a:lnSpc>
                <a:spcPct val="100000"/>
              </a:lnSpc>
            </a:pPr>
            <a:r>
              <a:rPr lang="da-DK" b="1" dirty="0">
                <a:latin typeface="Helvetica"/>
                <a:cs typeface="Helvetica"/>
              </a:rPr>
              <a:t>To og to: </a:t>
            </a:r>
            <a:r>
              <a:rPr lang="da-DK" noProof="0" dirty="0">
                <a:latin typeface="Helvetica"/>
                <a:cs typeface="Helvetica"/>
              </a:rPr>
              <a:t>Tal med din sidemakker om jeres overvejelser</a:t>
            </a:r>
          </a:p>
          <a:p>
            <a:pPr>
              <a:lnSpc>
                <a:spcPct val="100000"/>
              </a:lnSpc>
            </a:pPr>
            <a:r>
              <a:rPr lang="da-DK" b="1" noProof="0" dirty="0">
                <a:latin typeface="Helvetica"/>
                <a:cs typeface="Helvetica"/>
              </a:rPr>
              <a:t>Fælles:</a:t>
            </a:r>
            <a:r>
              <a:rPr lang="da-DK" noProof="0" dirty="0">
                <a:latin typeface="Helvetica"/>
                <a:cs typeface="Helvetica"/>
              </a:rPr>
              <a:t> Del overvejelserne med resten af klassen. </a:t>
            </a:r>
            <a:endParaRPr lang="da-DK" noProof="0" dirty="0">
              <a:cs typeface="Helvetica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B550A0EF-BFDB-60D5-7283-F8A1722909E5}"/>
              </a:ext>
            </a:extLst>
          </p:cNvPr>
          <p:cNvSpPr txBox="1"/>
          <p:nvPr/>
        </p:nvSpPr>
        <p:spPr>
          <a:xfrm>
            <a:off x="3780000" y="158400"/>
            <a:ext cx="38220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spc="300" noProof="0" dirty="0">
                <a:latin typeface="Obvia Expanded"/>
              </a:rPr>
              <a:t>LEKTION</a:t>
            </a:r>
            <a:r>
              <a:rPr lang="da-DK" noProof="0" dirty="0">
                <a:latin typeface="Obvia Expanded"/>
              </a:rPr>
              <a:t> M</a:t>
            </a:r>
          </a:p>
        </p:txBody>
      </p:sp>
    </p:spTree>
    <p:extLst>
      <p:ext uri="{BB962C8B-B14F-4D97-AF65-F5344CB8AC3E}">
        <p14:creationId xmlns:p14="http://schemas.microsoft.com/office/powerpoint/2010/main" val="2483573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2D485-3BC9-8E3C-C079-485E5D923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4">
            <a:extLst>
              <a:ext uri="{FF2B5EF4-FFF2-40B4-BE49-F238E27FC236}">
                <a16:creationId xmlns:a16="http://schemas.microsoft.com/office/drawing/2014/main" id="{EC9AD7B9-8692-D9AA-A1B1-0E654B80437D}"/>
              </a:ext>
            </a:extLst>
          </p:cNvPr>
          <p:cNvSpPr/>
          <p:nvPr/>
        </p:nvSpPr>
        <p:spPr>
          <a:xfrm>
            <a:off x="909150" y="1871546"/>
            <a:ext cx="6812616" cy="46227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5D42E5-18DF-71B5-56BB-EF7C073CA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409" y="1144222"/>
            <a:ext cx="8165482" cy="507831"/>
          </a:xfrm>
        </p:spPr>
        <p:txBody>
          <a:bodyPr/>
          <a:lstStyle/>
          <a:p>
            <a:r>
              <a:rPr lang="da-DK" sz="3000" dirty="0">
                <a:solidFill>
                  <a:srgbClr val="000000"/>
                </a:solidFill>
                <a:latin typeface="Obvia Expanded"/>
              </a:rPr>
              <a:t>HVAD VED DU ALLEREDE OM HJERTESTOP?</a:t>
            </a:r>
            <a:endParaRPr lang="da-DK" sz="3000" noProof="0" dirty="0">
              <a:solidFill>
                <a:srgbClr val="000000"/>
              </a:solidFill>
              <a:latin typeface="Obvia Expanded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87266B-DB40-8EFD-9B68-DB83F56FB1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4530" y="1402240"/>
            <a:ext cx="6417538" cy="5919569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endParaRPr lang="da-DK" b="1" noProof="0" dirty="0">
              <a:cs typeface="Helvetica"/>
            </a:endParaRPr>
          </a:p>
          <a:p>
            <a:pPr>
              <a:lnSpc>
                <a:spcPct val="100000"/>
              </a:lnSpc>
            </a:pPr>
            <a:endParaRPr lang="da-DK" noProof="0" dirty="0">
              <a:cs typeface="Helvetica"/>
            </a:endParaRPr>
          </a:p>
          <a:p>
            <a:pPr>
              <a:lnSpc>
                <a:spcPct val="100000"/>
              </a:lnSpc>
            </a:pPr>
            <a:r>
              <a:rPr lang="da-DK" b="1" noProof="0" dirty="0">
                <a:latin typeface="Helvetica"/>
                <a:cs typeface="Helvetica"/>
              </a:rPr>
              <a:t>Alene: </a:t>
            </a:r>
            <a:r>
              <a:rPr lang="da-DK" noProof="0" dirty="0">
                <a:solidFill>
                  <a:srgbClr val="222020"/>
                </a:solidFill>
                <a:latin typeface="Helvetica"/>
                <a:cs typeface="Helvetica"/>
              </a:rPr>
              <a:t>Du</a:t>
            </a:r>
            <a:r>
              <a:rPr lang="da-DK" noProof="0" dirty="0">
                <a:latin typeface="Helvetica"/>
                <a:cs typeface="Helvetica"/>
              </a:rPr>
              <a:t> skal </a:t>
            </a:r>
            <a:r>
              <a:rPr lang="da-DK" dirty="0">
                <a:latin typeface="Helvetica"/>
                <a:cs typeface="Helvetica"/>
              </a:rPr>
              <a:t>genbesøge og læse dine elevark, som du udfyldte sidst du arbejdede med hjertestop. </a:t>
            </a:r>
            <a:endParaRPr lang="en-US" dirty="0">
              <a:latin typeface="Helvetica"/>
              <a:cs typeface="Helvetica"/>
            </a:endParaRPr>
          </a:p>
          <a:p>
            <a:pPr>
              <a:lnSpc>
                <a:spcPct val="100000"/>
              </a:lnSpc>
            </a:pPr>
            <a:r>
              <a:rPr lang="da-DK" b="1" noProof="0" dirty="0">
                <a:latin typeface="Helvetica"/>
                <a:cs typeface="Helvetica"/>
              </a:rPr>
              <a:t>To og to: </a:t>
            </a:r>
            <a:r>
              <a:rPr lang="da-DK" dirty="0">
                <a:solidFill>
                  <a:srgbClr val="222020"/>
                </a:solidFill>
                <a:latin typeface="Helvetica"/>
                <a:cs typeface="Helvetica"/>
              </a:rPr>
              <a:t>Tal om, h</a:t>
            </a:r>
            <a:r>
              <a:rPr lang="en-US" dirty="0" err="1">
                <a:solidFill>
                  <a:srgbClr val="242424"/>
                </a:solidFill>
                <a:latin typeface="Helvetica"/>
                <a:cs typeface="Helvetica"/>
              </a:rPr>
              <a:t>vad</a:t>
            </a:r>
            <a:r>
              <a:rPr lang="en-US" dirty="0">
                <a:solidFill>
                  <a:srgbClr val="242424"/>
                </a:solidFill>
                <a:latin typeface="Helvetica"/>
                <a:cs typeface="Helvetica"/>
              </a:rPr>
              <a:t> </a:t>
            </a:r>
            <a:r>
              <a:rPr lang="en-US" dirty="0" err="1">
                <a:solidFill>
                  <a:srgbClr val="242424"/>
                </a:solidFill>
                <a:latin typeface="Helvetica"/>
                <a:cs typeface="Helvetica"/>
              </a:rPr>
              <a:t>hjertestop</a:t>
            </a:r>
            <a:r>
              <a:rPr lang="en-US" dirty="0">
                <a:solidFill>
                  <a:srgbClr val="242424"/>
                </a:solidFill>
                <a:latin typeface="Helvetica"/>
                <a:cs typeface="Helvetica"/>
              </a:rPr>
              <a:t> er, </a:t>
            </a:r>
            <a:r>
              <a:rPr lang="en-US" dirty="0" err="1">
                <a:solidFill>
                  <a:srgbClr val="242424"/>
                </a:solidFill>
                <a:latin typeface="Helvetica"/>
                <a:cs typeface="Helvetica"/>
              </a:rPr>
              <a:t>og</a:t>
            </a:r>
            <a:r>
              <a:rPr lang="en-US" dirty="0">
                <a:solidFill>
                  <a:srgbClr val="242424"/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rgbClr val="242424"/>
                </a:solidFill>
                <a:latin typeface="Helvetica"/>
                <a:cs typeface="Helvetica"/>
              </a:rPr>
              <a:t>hvad</a:t>
            </a:r>
            <a:r>
              <a:rPr lang="en-US" dirty="0">
                <a:solidFill>
                  <a:srgbClr val="242424"/>
                </a:solidFill>
                <a:latin typeface="Helvetica"/>
                <a:cs typeface="Helvetica"/>
              </a:rPr>
              <a:t> der </a:t>
            </a:r>
            <a:r>
              <a:rPr lang="en-US" dirty="0" err="1">
                <a:solidFill>
                  <a:srgbClr val="242424"/>
                </a:solidFill>
                <a:latin typeface="Helvetica"/>
                <a:cs typeface="Helvetica"/>
              </a:rPr>
              <a:t>sker</a:t>
            </a:r>
            <a:r>
              <a:rPr lang="en-US" dirty="0">
                <a:solidFill>
                  <a:srgbClr val="242424"/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rgbClr val="242424"/>
                </a:solidFill>
                <a:latin typeface="Helvetica"/>
                <a:cs typeface="Helvetica"/>
              </a:rPr>
              <a:t>i</a:t>
            </a:r>
            <a:r>
              <a:rPr lang="en-US" dirty="0">
                <a:solidFill>
                  <a:srgbClr val="242424"/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rgbClr val="242424"/>
                </a:solidFill>
                <a:latin typeface="Helvetica"/>
                <a:cs typeface="Helvetica"/>
              </a:rPr>
              <a:t>kroppen</a:t>
            </a:r>
            <a:r>
              <a:rPr lang="en-US" dirty="0">
                <a:solidFill>
                  <a:srgbClr val="242424"/>
                </a:solidFill>
                <a:latin typeface="Helvetica"/>
                <a:cs typeface="Helvetica"/>
              </a:rPr>
              <a:t>, </a:t>
            </a:r>
            <a:r>
              <a:rPr lang="en-US" dirty="0" err="1">
                <a:solidFill>
                  <a:srgbClr val="242424"/>
                </a:solidFill>
                <a:latin typeface="Helvetica"/>
                <a:cs typeface="Helvetica"/>
              </a:rPr>
              <a:t>når</a:t>
            </a:r>
            <a:r>
              <a:rPr lang="en-US" dirty="0">
                <a:solidFill>
                  <a:srgbClr val="242424"/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rgbClr val="242424"/>
                </a:solidFill>
                <a:latin typeface="Helvetica"/>
                <a:cs typeface="Helvetica"/>
              </a:rPr>
              <a:t>en</a:t>
            </a:r>
            <a:r>
              <a:rPr lang="en-US" dirty="0">
                <a:solidFill>
                  <a:srgbClr val="242424"/>
                </a:solidFill>
                <a:latin typeface="Helvetica"/>
                <a:cs typeface="Helvetica"/>
              </a:rPr>
              <a:t> person </a:t>
            </a:r>
            <a:r>
              <a:rPr lang="en-US" dirty="0" err="1">
                <a:solidFill>
                  <a:srgbClr val="242424"/>
                </a:solidFill>
                <a:latin typeface="Helvetica"/>
                <a:cs typeface="Helvetica"/>
              </a:rPr>
              <a:t>får</a:t>
            </a:r>
            <a:r>
              <a:rPr lang="en-US" dirty="0">
                <a:solidFill>
                  <a:srgbClr val="242424"/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rgbClr val="242424"/>
                </a:solidFill>
                <a:latin typeface="Helvetica"/>
                <a:cs typeface="Helvetica"/>
              </a:rPr>
              <a:t>hjertestop</a:t>
            </a:r>
            <a:r>
              <a:rPr lang="en-US" dirty="0">
                <a:solidFill>
                  <a:srgbClr val="242424"/>
                </a:solidFill>
                <a:latin typeface="Helvetica"/>
                <a:cs typeface="Helvetica"/>
              </a:rPr>
              <a:t>? </a:t>
            </a:r>
            <a:r>
              <a:rPr lang="en-US" dirty="0" err="1">
                <a:solidFill>
                  <a:srgbClr val="242424"/>
                </a:solidFill>
                <a:latin typeface="Helvetica"/>
                <a:cs typeface="Helvetica"/>
              </a:rPr>
              <a:t>Hvad</a:t>
            </a:r>
            <a:r>
              <a:rPr lang="en-US" dirty="0">
                <a:solidFill>
                  <a:srgbClr val="242424"/>
                </a:solidFill>
                <a:latin typeface="Helvetica"/>
                <a:cs typeface="Helvetica"/>
              </a:rPr>
              <a:t> er </a:t>
            </a:r>
            <a:r>
              <a:rPr lang="en-US" dirty="0" err="1">
                <a:solidFill>
                  <a:srgbClr val="242424"/>
                </a:solidFill>
                <a:latin typeface="Helvetica"/>
                <a:cs typeface="Helvetica"/>
              </a:rPr>
              <a:t>formålet</a:t>
            </a:r>
            <a:r>
              <a:rPr lang="en-US" dirty="0">
                <a:solidFill>
                  <a:srgbClr val="242424"/>
                </a:solidFill>
                <a:latin typeface="Helvetica"/>
                <a:cs typeface="Helvetica"/>
              </a:rPr>
              <a:t> med </a:t>
            </a:r>
            <a:r>
              <a:rPr lang="en-US" dirty="0" err="1">
                <a:solidFill>
                  <a:srgbClr val="242424"/>
                </a:solidFill>
                <a:latin typeface="Helvetica"/>
                <a:cs typeface="Helvetica"/>
              </a:rPr>
              <a:t>hjertelungeredning</a:t>
            </a:r>
            <a:r>
              <a:rPr lang="en-US" dirty="0">
                <a:solidFill>
                  <a:srgbClr val="242424"/>
                </a:solidFill>
                <a:latin typeface="Helvetica"/>
                <a:cs typeface="Helvetica"/>
              </a:rPr>
              <a:t>? </a:t>
            </a:r>
            <a:r>
              <a:rPr lang="en-US" dirty="0" err="1">
                <a:solidFill>
                  <a:srgbClr val="242424"/>
                </a:solidFill>
                <a:latin typeface="Helvetica"/>
                <a:cs typeface="Helvetica"/>
              </a:rPr>
              <a:t>Hvorfor</a:t>
            </a:r>
            <a:r>
              <a:rPr lang="en-US" dirty="0">
                <a:solidFill>
                  <a:srgbClr val="242424"/>
                </a:solidFill>
                <a:latin typeface="Helvetica"/>
                <a:cs typeface="Helvetica"/>
              </a:rPr>
              <a:t> er det </a:t>
            </a:r>
            <a:r>
              <a:rPr lang="en-US" dirty="0" err="1">
                <a:solidFill>
                  <a:srgbClr val="242424"/>
                </a:solidFill>
                <a:latin typeface="Helvetica"/>
                <a:cs typeface="Helvetica"/>
              </a:rPr>
              <a:t>vigtigt</a:t>
            </a:r>
            <a:r>
              <a:rPr lang="en-US" dirty="0">
                <a:solidFill>
                  <a:srgbClr val="242424"/>
                </a:solidFill>
                <a:latin typeface="Helvetica"/>
                <a:cs typeface="Helvetica"/>
              </a:rPr>
              <a:t> at </a:t>
            </a:r>
            <a:r>
              <a:rPr lang="en-US" dirty="0" err="1">
                <a:solidFill>
                  <a:srgbClr val="242424"/>
                </a:solidFill>
                <a:latin typeface="Helvetica"/>
                <a:cs typeface="Helvetica"/>
              </a:rPr>
              <a:t>ringe</a:t>
            </a:r>
            <a:r>
              <a:rPr lang="en-US" dirty="0">
                <a:solidFill>
                  <a:srgbClr val="242424"/>
                </a:solidFill>
                <a:latin typeface="Helvetica"/>
                <a:cs typeface="Helvetica"/>
              </a:rPr>
              <a:t> 1-1-2 med det </a:t>
            </a:r>
            <a:r>
              <a:rPr lang="en-US" dirty="0" err="1">
                <a:solidFill>
                  <a:srgbClr val="242424"/>
                </a:solidFill>
                <a:latin typeface="Helvetica"/>
                <a:cs typeface="Helvetica"/>
              </a:rPr>
              <a:t>samme</a:t>
            </a:r>
            <a:r>
              <a:rPr lang="en-US" dirty="0">
                <a:solidFill>
                  <a:srgbClr val="242424"/>
                </a:solidFill>
                <a:latin typeface="Helvetica"/>
                <a:cs typeface="Helvetica"/>
              </a:rPr>
              <a:t>, </a:t>
            </a:r>
            <a:r>
              <a:rPr lang="en-US" dirty="0" err="1">
                <a:solidFill>
                  <a:srgbClr val="242424"/>
                </a:solidFill>
                <a:latin typeface="Helvetica"/>
                <a:cs typeface="Helvetica"/>
              </a:rPr>
              <a:t>hvis</a:t>
            </a:r>
            <a:r>
              <a:rPr lang="en-US" dirty="0">
                <a:solidFill>
                  <a:srgbClr val="242424"/>
                </a:solidFill>
                <a:latin typeface="Helvetica"/>
                <a:cs typeface="Helvetica"/>
              </a:rPr>
              <a:t> man ser </a:t>
            </a:r>
            <a:r>
              <a:rPr lang="en-US" dirty="0" err="1">
                <a:solidFill>
                  <a:srgbClr val="242424"/>
                </a:solidFill>
                <a:latin typeface="Helvetica"/>
                <a:cs typeface="Helvetica"/>
              </a:rPr>
              <a:t>en</a:t>
            </a:r>
            <a:r>
              <a:rPr lang="en-US" dirty="0">
                <a:solidFill>
                  <a:srgbClr val="242424"/>
                </a:solidFill>
                <a:latin typeface="Helvetica"/>
                <a:cs typeface="Helvetica"/>
              </a:rPr>
              <a:t> person med </a:t>
            </a:r>
            <a:r>
              <a:rPr lang="en-US" dirty="0" err="1">
                <a:solidFill>
                  <a:srgbClr val="242424"/>
                </a:solidFill>
                <a:latin typeface="Helvetica"/>
                <a:cs typeface="Helvetica"/>
              </a:rPr>
              <a:t>hjertestop</a:t>
            </a:r>
            <a:r>
              <a:rPr lang="en-US" dirty="0">
                <a:solidFill>
                  <a:srgbClr val="242424"/>
                </a:solidFill>
                <a:latin typeface="Helvetica"/>
                <a:cs typeface="Helvetica"/>
              </a:rPr>
              <a:t>?</a:t>
            </a:r>
            <a:endParaRPr lang="da-DK" dirty="0">
              <a:cs typeface="Helvetica"/>
            </a:endParaRPr>
          </a:p>
          <a:p>
            <a:pPr>
              <a:lnSpc>
                <a:spcPct val="100000"/>
              </a:lnSpc>
            </a:pPr>
            <a:r>
              <a:rPr lang="da-DK" b="1" noProof="0" dirty="0">
                <a:latin typeface="Helvetica"/>
                <a:cs typeface="Helvetica"/>
              </a:rPr>
              <a:t>Fælles: </a:t>
            </a:r>
            <a:r>
              <a:rPr lang="da-DK" dirty="0">
                <a:latin typeface="Helvetica"/>
                <a:cs typeface="Helvetica"/>
              </a:rPr>
              <a:t>Se de videoer I lavede sidst I arbejdede med hjertestop. </a:t>
            </a:r>
            <a:endParaRPr lang="da-DK" dirty="0">
              <a:cs typeface="Helvetica"/>
            </a:endParaRPr>
          </a:p>
          <a:p>
            <a:pPr>
              <a:lnSpc>
                <a:spcPct val="100000"/>
              </a:lnSpc>
            </a:pPr>
            <a:r>
              <a:rPr lang="da-DK" b="1" dirty="0">
                <a:latin typeface="Helvetica"/>
                <a:cs typeface="Helvetica"/>
              </a:rPr>
              <a:t>Fælles:</a:t>
            </a:r>
            <a:r>
              <a:rPr lang="da-DK" dirty="0">
                <a:latin typeface="Helvetica"/>
                <a:cs typeface="Helvetica"/>
              </a:rPr>
              <a:t> Del jeres tanker og overvejelser med resten af klassen.   </a:t>
            </a:r>
            <a:endParaRPr lang="da-DK" noProof="0" dirty="0">
              <a:cs typeface="Helvetica"/>
            </a:endParaRPr>
          </a:p>
          <a:p>
            <a:endParaRPr lang="da-DK" dirty="0">
              <a:latin typeface="Helvetica"/>
              <a:cs typeface="Helvetica"/>
            </a:endParaRPr>
          </a:p>
          <a:p>
            <a:endParaRPr lang="da-DK" dirty="0">
              <a:cs typeface="Helvetica"/>
            </a:endParaRPr>
          </a:p>
          <a:p>
            <a:endParaRPr lang="da-DK" dirty="0">
              <a:cs typeface="Helvetica"/>
            </a:endParaRPr>
          </a:p>
        </p:txBody>
      </p:sp>
      <p:pic>
        <p:nvPicPr>
          <p:cNvPr id="8" name="Graphic 7" descr="Ur med massiv udfyldning">
            <a:extLst>
              <a:ext uri="{FF2B5EF4-FFF2-40B4-BE49-F238E27FC236}">
                <a16:creationId xmlns:a16="http://schemas.microsoft.com/office/drawing/2014/main" id="{25D2A867-B1D3-AFEA-C4B0-037882B50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49612" y="1204103"/>
            <a:ext cx="403781" cy="3880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0797E7-52C5-C92E-3CBA-C569E83CD3E9}"/>
              </a:ext>
            </a:extLst>
          </p:cNvPr>
          <p:cNvSpPr txBox="1"/>
          <p:nvPr/>
        </p:nvSpPr>
        <p:spPr>
          <a:xfrm>
            <a:off x="10095549" y="1227033"/>
            <a:ext cx="200384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1400" b="1" dirty="0">
                <a:latin typeface="Helvetica"/>
                <a:cs typeface="Helvetica"/>
              </a:rPr>
              <a:t>20</a:t>
            </a:r>
            <a:r>
              <a:rPr lang="da-DK" sz="1400" b="1" noProof="0" dirty="0">
                <a:latin typeface="Helvetica"/>
                <a:cs typeface="Helvetica"/>
              </a:rPr>
              <a:t> min.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AA2024-ED3D-3A9C-0333-01E6CAC9B6EB}"/>
              </a:ext>
            </a:extLst>
          </p:cNvPr>
          <p:cNvSpPr txBox="1"/>
          <p:nvPr/>
        </p:nvSpPr>
        <p:spPr>
          <a:xfrm>
            <a:off x="8383804" y="1882531"/>
            <a:ext cx="427879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2000" b="1" noProof="0" dirty="0"/>
              <a:t> </a:t>
            </a:r>
            <a:r>
              <a:rPr lang="da-DK" sz="2000" b="1" noProof="0" dirty="0">
                <a:latin typeface="Helvetica"/>
                <a:cs typeface="Helvetica"/>
              </a:rPr>
              <a:t>ELEVARK</a:t>
            </a:r>
            <a:r>
              <a:rPr lang="da-DK" sz="2000" b="1" noProof="0" dirty="0"/>
              <a:t> </a:t>
            </a:r>
          </a:p>
        </p:txBody>
      </p:sp>
      <p:pic>
        <p:nvPicPr>
          <p:cNvPr id="3" name="Graphic 2" descr="Dokument med massiv udfyldning">
            <a:extLst>
              <a:ext uri="{FF2B5EF4-FFF2-40B4-BE49-F238E27FC236}">
                <a16:creationId xmlns:a16="http://schemas.microsoft.com/office/drawing/2014/main" id="{2B71E4C9-7EE8-D2C9-9BA4-13A9859AE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4541" y="1875183"/>
            <a:ext cx="474483" cy="4430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C929C8-204F-8CDB-6370-937C0EB750F3}"/>
              </a:ext>
            </a:extLst>
          </p:cNvPr>
          <p:cNvSpPr txBox="1"/>
          <p:nvPr/>
        </p:nvSpPr>
        <p:spPr>
          <a:xfrm>
            <a:off x="8409024" y="2325592"/>
            <a:ext cx="3807298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1600" noProof="0" dirty="0">
                <a:latin typeface="Helvetica" panose="020B0604020202020204" pitchFamily="34" charset="0"/>
                <a:cs typeface="Helvetica" panose="020B0604020202020204" pitchFamily="34" charset="0"/>
              </a:rPr>
              <a:t>ORDLISTEMINDMAP</a:t>
            </a:r>
          </a:p>
          <a:p>
            <a:r>
              <a:rPr lang="da-DK" sz="1600" noProof="0" dirty="0">
                <a:latin typeface="Helvetica" panose="020B0604020202020204" pitchFamily="34" charset="0"/>
                <a:cs typeface="Helvetica" panose="020B0604020202020204" pitchFamily="34" charset="0"/>
              </a:rPr>
              <a:t>HANDLINGSMINDMAP</a:t>
            </a:r>
          </a:p>
          <a:p>
            <a:r>
              <a:rPr lang="da-DK" sz="1600" noProof="0" dirty="0">
                <a:latin typeface="Helvetica" panose="020B0604020202020204" pitchFamily="34" charset="0"/>
                <a:cs typeface="Helvetica" panose="020B0604020202020204" pitchFamily="34" charset="0"/>
              </a:rPr>
              <a:t>TRÆD TIL VED HJERTESTOP</a:t>
            </a:r>
          </a:p>
          <a:p>
            <a:endParaRPr lang="da-DK" sz="2000" b="1" noProof="0" dirty="0">
              <a:latin typeface="Helvetica"/>
              <a:cs typeface="Helvetica"/>
            </a:endParaRPr>
          </a:p>
          <a:p>
            <a:endParaRPr lang="da-DK" sz="2000" b="1" noProof="0" dirty="0">
              <a:latin typeface="Helvetica"/>
              <a:cs typeface="Helvetica"/>
            </a:endParaRPr>
          </a:p>
          <a:p>
            <a:endParaRPr lang="da-DK" sz="2000" b="1" dirty="0">
              <a:latin typeface="Helvetica"/>
              <a:cs typeface="Helvetica"/>
            </a:endParaRPr>
          </a:p>
        </p:txBody>
      </p:sp>
      <p:pic>
        <p:nvPicPr>
          <p:cNvPr id="9" name="Graphic 8" descr="Gruppebrainstorm med massiv udfyldning">
            <a:extLst>
              <a:ext uri="{FF2B5EF4-FFF2-40B4-BE49-F238E27FC236}">
                <a16:creationId xmlns:a16="http://schemas.microsoft.com/office/drawing/2014/main" id="{A57CE8FC-720F-F16D-97DF-31105D5E07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0406" y="988174"/>
            <a:ext cx="643003" cy="663879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6DE2ADE3-FC6D-6CE0-F217-DD269C9388EC}"/>
              </a:ext>
            </a:extLst>
          </p:cNvPr>
          <p:cNvSpPr txBox="1"/>
          <p:nvPr/>
        </p:nvSpPr>
        <p:spPr>
          <a:xfrm>
            <a:off x="3780000" y="158400"/>
            <a:ext cx="38220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spc="300" noProof="0" dirty="0">
                <a:latin typeface="Obvia Expanded"/>
              </a:rPr>
              <a:t>LEKTION</a:t>
            </a:r>
            <a:r>
              <a:rPr lang="da-DK" noProof="0" dirty="0">
                <a:latin typeface="Obvia Expanded"/>
              </a:rPr>
              <a:t> M</a:t>
            </a:r>
          </a:p>
        </p:txBody>
      </p:sp>
    </p:spTree>
    <p:extLst>
      <p:ext uri="{BB962C8B-B14F-4D97-AF65-F5344CB8AC3E}">
        <p14:creationId xmlns:p14="http://schemas.microsoft.com/office/powerpoint/2010/main" val="4189213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41AD8E-386D-0AE7-2C5D-9CCCF3214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99" y="1744566"/>
            <a:ext cx="8067491" cy="507831"/>
          </a:xfrm>
        </p:spPr>
        <p:txBody>
          <a:bodyPr/>
          <a:lstStyle/>
          <a:p>
            <a:r>
              <a:rPr lang="da-DK" spc="300" dirty="0"/>
              <a:t>ER DET HJERTESTOP?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6BF22ED-B807-6189-04BC-1002AE07A7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99" y="2301372"/>
            <a:ext cx="5690330" cy="1015663"/>
          </a:xfrm>
        </p:spPr>
        <p:txBody>
          <a:bodyPr vert="horz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da-DK" dirty="0">
                <a:latin typeface="Helvetica"/>
                <a:cs typeface="Helvetica"/>
              </a:rPr>
              <a:t>En person, der falder om eller ligger livløs, kan have hjertestop.  En person med hjertestop er </a:t>
            </a:r>
            <a:r>
              <a:rPr lang="da-DK" b="1" dirty="0">
                <a:latin typeface="Helvetica"/>
                <a:cs typeface="Helvetica"/>
              </a:rPr>
              <a:t>bevidstløs</a:t>
            </a:r>
            <a:r>
              <a:rPr lang="da-DK" dirty="0">
                <a:latin typeface="Helvetica"/>
                <a:cs typeface="Helvetica"/>
              </a:rPr>
              <a:t> og har </a:t>
            </a:r>
            <a:r>
              <a:rPr lang="da-DK" b="1" dirty="0">
                <a:latin typeface="Helvetica"/>
                <a:cs typeface="Helvetica"/>
              </a:rPr>
              <a:t>ikke-normal vejrtrækning.</a:t>
            </a:r>
            <a:endParaRPr lang="da-DK" dirty="0">
              <a:latin typeface="Helvetica"/>
              <a:cs typeface="Helvetica"/>
            </a:endParaRPr>
          </a:p>
        </p:txBody>
      </p:sp>
      <p:pic>
        <p:nvPicPr>
          <p:cNvPr id="4" name="Pladsholder til billede 5">
            <a:extLst>
              <a:ext uri="{FF2B5EF4-FFF2-40B4-BE49-F238E27FC236}">
                <a16:creationId xmlns:a16="http://schemas.microsoft.com/office/drawing/2014/main" id="{D21C971D-D595-F1CB-2573-B28C13B33E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13" r="19353"/>
          <a:stretch/>
        </p:blipFill>
        <p:spPr>
          <a:xfrm>
            <a:off x="6096000" y="687518"/>
            <a:ext cx="6096000" cy="6214931"/>
          </a:xfrm>
          <a:prstGeom prst="rect">
            <a:avLst/>
          </a:prstGeom>
        </p:spPr>
      </p:pic>
      <p:pic>
        <p:nvPicPr>
          <p:cNvPr id="6" name="Grafik 18" descr="Præsentation med liggende søjlediagram med massiv udfyldning">
            <a:extLst>
              <a:ext uri="{FF2B5EF4-FFF2-40B4-BE49-F238E27FC236}">
                <a16:creationId xmlns:a16="http://schemas.microsoft.com/office/drawing/2014/main" id="{F2FD6E5C-99D6-23FF-D195-61F2533AD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3888" y="1166857"/>
            <a:ext cx="583737" cy="5837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D219B8-7A68-A255-37BB-274336AE5CBE}"/>
              </a:ext>
            </a:extLst>
          </p:cNvPr>
          <p:cNvSpPr txBox="1"/>
          <p:nvPr/>
        </p:nvSpPr>
        <p:spPr>
          <a:xfrm>
            <a:off x="947703" y="1229534"/>
            <a:ext cx="126831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Helvetica" panose="020B0604020202020204" pitchFamily="34" charset="0"/>
                <a:ea typeface="HGMaruGothicMPRO" panose="020B0400000000000000" pitchFamily="34" charset="-128"/>
                <a:cs typeface="Helvetica" panose="020B0604020202020204" pitchFamily="34" charset="0"/>
              </a:rPr>
              <a:t>FAKTA</a:t>
            </a:r>
          </a:p>
        </p:txBody>
      </p:sp>
      <p:pic>
        <p:nvPicPr>
          <p:cNvPr id="7" name="Graphic 6" descr="Ur med massiv udfyldning">
            <a:extLst>
              <a:ext uri="{FF2B5EF4-FFF2-40B4-BE49-F238E27FC236}">
                <a16:creationId xmlns:a16="http://schemas.microsoft.com/office/drawing/2014/main" id="{D81C774E-4F6E-7127-4185-B9F4C9C441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62058" y="1241482"/>
            <a:ext cx="403781" cy="3880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56EDC1-1724-B26A-82D1-032A9F4A059F}"/>
              </a:ext>
            </a:extLst>
          </p:cNvPr>
          <p:cNvSpPr txBox="1"/>
          <p:nvPr/>
        </p:nvSpPr>
        <p:spPr>
          <a:xfrm>
            <a:off x="2436950" y="1269324"/>
            <a:ext cx="200384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"/>
                <a:cs typeface="Helvetica"/>
              </a:rPr>
              <a:t>1 min.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2EC1B1C-0027-1E41-EC2E-63EDAC94E19E}"/>
              </a:ext>
            </a:extLst>
          </p:cNvPr>
          <p:cNvSpPr txBox="1">
            <a:spLocks/>
          </p:cNvSpPr>
          <p:nvPr/>
        </p:nvSpPr>
        <p:spPr>
          <a:xfrm>
            <a:off x="402196" y="3491106"/>
            <a:ext cx="5620008" cy="3693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 spc="600">
                <a:solidFill>
                  <a:schemeClr val="tx1"/>
                </a:solidFill>
                <a:latin typeface="Obvia Expanded" panose="02000503040000020004" pitchFamily="2" charset="77"/>
                <a:ea typeface="+mj-ea"/>
                <a:cs typeface="+mj-cs"/>
              </a:defRPr>
            </a:lvl1pPr>
          </a:lstStyle>
          <a:p>
            <a:r>
              <a:rPr lang="da-DK" sz="2000" b="1" spc="0" dirty="0">
                <a:latin typeface="Helvetica"/>
                <a:cs typeface="Helvetica"/>
              </a:rPr>
              <a:t>Hvad vil det sige at være bevidstløs?</a:t>
            </a:r>
          </a:p>
        </p:txBody>
      </p:sp>
      <p:sp>
        <p:nvSpPr>
          <p:cNvPr id="13" name="Undertitel 2">
            <a:extLst>
              <a:ext uri="{FF2B5EF4-FFF2-40B4-BE49-F238E27FC236}">
                <a16:creationId xmlns:a16="http://schemas.microsoft.com/office/drawing/2014/main" id="{89E4E705-9204-9F0E-5EE2-083279A21031}"/>
              </a:ext>
            </a:extLst>
          </p:cNvPr>
          <p:cNvSpPr txBox="1">
            <a:spLocks/>
          </p:cNvSpPr>
          <p:nvPr/>
        </p:nvSpPr>
        <p:spPr>
          <a:xfrm>
            <a:off x="438749" y="3860438"/>
            <a:ext cx="5620353" cy="219547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dirty="0">
                <a:latin typeface="Helvetica"/>
                <a:cs typeface="Helvetica"/>
              </a:rPr>
              <a:t>Personen reagerer ikke på tiltale eller berøring</a:t>
            </a:r>
            <a:endParaRPr lang="da-DK" dirty="0">
              <a:cs typeface="Helvetica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da-DK" dirty="0">
                <a:latin typeface="Helvetica"/>
                <a:cs typeface="Helvetica"/>
              </a:rPr>
              <a:t>Personen har ingen eller unormal vejrtrækning</a:t>
            </a:r>
            <a:endParaRPr lang="da-DK" dirty="0">
              <a:cs typeface="Helvetica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da-DK" dirty="0">
                <a:latin typeface="Helvetica"/>
                <a:cs typeface="Helvetica"/>
              </a:rPr>
              <a:t>Andre symptomer kan være kramper eller at personen har tisset i bukserne</a:t>
            </a:r>
            <a:endParaRPr lang="da-DK" dirty="0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A00A5495-3241-42CB-A7B3-BBFFC9DDD4A9}"/>
              </a:ext>
            </a:extLst>
          </p:cNvPr>
          <p:cNvSpPr txBox="1"/>
          <p:nvPr/>
        </p:nvSpPr>
        <p:spPr>
          <a:xfrm>
            <a:off x="3780000" y="158400"/>
            <a:ext cx="38220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spc="300" noProof="0" dirty="0">
                <a:latin typeface="Obvia Expanded"/>
              </a:rPr>
              <a:t>LEKTION</a:t>
            </a:r>
            <a:r>
              <a:rPr lang="da-DK" noProof="0" dirty="0">
                <a:latin typeface="Obvia Expanded"/>
              </a:rPr>
              <a:t> M</a:t>
            </a:r>
          </a:p>
        </p:txBody>
      </p:sp>
    </p:spTree>
    <p:extLst>
      <p:ext uri="{BB962C8B-B14F-4D97-AF65-F5344CB8AC3E}">
        <p14:creationId xmlns:p14="http://schemas.microsoft.com/office/powerpoint/2010/main" val="519211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B5CB6-63B1-EE4C-0199-F00A13FB9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4DD7C89-9646-D03C-545B-3F1BC74BC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6174" y="1065039"/>
            <a:ext cx="8800207" cy="507831"/>
          </a:xfrm>
        </p:spPr>
        <p:txBody>
          <a:bodyPr/>
          <a:lstStyle/>
          <a:p>
            <a:r>
              <a:rPr lang="da-DK" sz="3000" noProof="0" dirty="0">
                <a:solidFill>
                  <a:srgbClr val="000000"/>
                </a:solidFill>
                <a:latin typeface="Obvia Expanded"/>
              </a:rPr>
              <a:t>SÅDAN SKABER DU </a:t>
            </a:r>
            <a:r>
              <a:rPr lang="da-DK" sz="3000" dirty="0">
                <a:solidFill>
                  <a:srgbClr val="000000"/>
                </a:solidFill>
                <a:latin typeface="Obvia Expanded"/>
              </a:rPr>
              <a:t>FRI</a:t>
            </a:r>
            <a:r>
              <a:rPr lang="da-DK" sz="3000" noProof="0" dirty="0">
                <a:solidFill>
                  <a:srgbClr val="000000"/>
                </a:solidFill>
                <a:latin typeface="Obvia Expanded"/>
              </a:rPr>
              <a:t> </a:t>
            </a:r>
            <a:r>
              <a:rPr lang="da-DK" sz="3000" dirty="0">
                <a:solidFill>
                  <a:srgbClr val="000000"/>
                </a:solidFill>
                <a:latin typeface="Obvia Expanded"/>
              </a:rPr>
              <a:t>LUFTVEJ</a:t>
            </a:r>
            <a:endParaRPr lang="da-DK" sz="3000" noProof="0" dirty="0">
              <a:solidFill>
                <a:srgbClr val="000000"/>
              </a:solidFill>
              <a:latin typeface="Obvia Expanded"/>
            </a:endParaRPr>
          </a:p>
        </p:txBody>
      </p:sp>
      <p:pic>
        <p:nvPicPr>
          <p:cNvPr id="2" name="Graphic 1" descr="Videokamera med massiv udfyldning">
            <a:extLst>
              <a:ext uri="{FF2B5EF4-FFF2-40B4-BE49-F238E27FC236}">
                <a16:creationId xmlns:a16="http://schemas.microsoft.com/office/drawing/2014/main" id="{DF236033-C2A1-ACFC-AF17-CDFE28EA1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5031" y="842110"/>
            <a:ext cx="811659" cy="811659"/>
          </a:xfrm>
          <a:prstGeom prst="rect">
            <a:avLst/>
          </a:prstGeom>
        </p:spPr>
      </p:pic>
      <p:pic>
        <p:nvPicPr>
          <p:cNvPr id="3" name="Online Media 2" title="Sådan skaber du fri luftvej">
            <a:hlinkClick r:id="" action="ppaction://media"/>
            <a:extLst>
              <a:ext uri="{FF2B5EF4-FFF2-40B4-BE49-F238E27FC236}">
                <a16:creationId xmlns:a16="http://schemas.microsoft.com/office/drawing/2014/main" id="{C1140557-4EDF-F179-96B3-4986C421189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005145" y="1783656"/>
            <a:ext cx="8181710" cy="4623990"/>
          </a:xfrm>
          <a:prstGeom prst="rect">
            <a:avLst/>
          </a:prstGeom>
        </p:spPr>
      </p:pic>
      <p:pic>
        <p:nvPicPr>
          <p:cNvPr id="5" name="Graphic 4" descr="Ur med massiv udfyldning">
            <a:extLst>
              <a:ext uri="{FF2B5EF4-FFF2-40B4-BE49-F238E27FC236}">
                <a16:creationId xmlns:a16="http://schemas.microsoft.com/office/drawing/2014/main" id="{621DE7B0-E371-3085-2432-07A56EACD0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80328" y="1124918"/>
            <a:ext cx="403781" cy="3880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42B243-824D-8668-339C-5B0AA60BC16D}"/>
              </a:ext>
            </a:extLst>
          </p:cNvPr>
          <p:cNvSpPr txBox="1"/>
          <p:nvPr/>
        </p:nvSpPr>
        <p:spPr>
          <a:xfrm>
            <a:off x="8584109" y="1173930"/>
            <a:ext cx="200384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1400" b="1" noProof="0">
                <a:latin typeface="Helvetica"/>
                <a:cs typeface="Helvetica"/>
              </a:rPr>
              <a:t>1 min.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351F94C1-F006-08F4-4BA8-B028E61FDAE4}"/>
              </a:ext>
            </a:extLst>
          </p:cNvPr>
          <p:cNvSpPr txBox="1"/>
          <p:nvPr/>
        </p:nvSpPr>
        <p:spPr>
          <a:xfrm>
            <a:off x="3780000" y="158400"/>
            <a:ext cx="38220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spc="300" noProof="0" dirty="0">
                <a:latin typeface="Obvia Expanded"/>
              </a:rPr>
              <a:t>LEKTION</a:t>
            </a:r>
            <a:r>
              <a:rPr lang="da-DK" noProof="0" dirty="0">
                <a:latin typeface="Obvia Expanded"/>
              </a:rPr>
              <a:t> M</a:t>
            </a:r>
          </a:p>
        </p:txBody>
      </p:sp>
    </p:spTree>
    <p:extLst>
      <p:ext uri="{BB962C8B-B14F-4D97-AF65-F5344CB8AC3E}">
        <p14:creationId xmlns:p14="http://schemas.microsoft.com/office/powerpoint/2010/main" val="1035073239"/>
      </p:ext>
    </p:extLst>
  </p:cSld>
  <p:clrMapOvr>
    <a:masterClrMapping/>
  </p:clrMapOvr>
</p:sld>
</file>

<file path=ppt/theme/theme1.xml><?xml version="1.0" encoding="utf-8"?>
<a:theme xmlns:a="http://schemas.openxmlformats.org/drawingml/2006/main" name="HHH_Hjertestop_Master">
  <a:themeElements>
    <a:clrScheme name="HHH">
      <a:dk1>
        <a:srgbClr val="222020"/>
      </a:dk1>
      <a:lt1>
        <a:srgbClr val="FFFFFF"/>
      </a:lt1>
      <a:dk2>
        <a:srgbClr val="222020"/>
      </a:dk2>
      <a:lt2>
        <a:srgbClr val="EBEBEB"/>
      </a:lt2>
      <a:accent1>
        <a:srgbClr val="EFFBC8"/>
      </a:accent1>
      <a:accent2>
        <a:srgbClr val="FF7E79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FF7E79"/>
      </a:hlink>
      <a:folHlink>
        <a:srgbClr val="FF7E79"/>
      </a:folHlink>
    </a:clrScheme>
    <a:fontScheme name="Office-t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HHH_Stroke_Master">
  <a:themeElements>
    <a:clrScheme name="HHH">
      <a:dk1>
        <a:srgbClr val="222020"/>
      </a:dk1>
      <a:lt1>
        <a:srgbClr val="FFFFFF"/>
      </a:lt1>
      <a:dk2>
        <a:srgbClr val="222020"/>
      </a:dk2>
      <a:lt2>
        <a:srgbClr val="EBEBEB"/>
      </a:lt2>
      <a:accent1>
        <a:srgbClr val="EFFBC8"/>
      </a:accent1>
      <a:accent2>
        <a:srgbClr val="FF7E79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FF7E79"/>
      </a:hlink>
      <a:folHlink>
        <a:srgbClr val="FF7E79"/>
      </a:folHlink>
    </a:clrScheme>
    <a:fontScheme name="Office-t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HHH_Stroke_Master">
  <a:themeElements>
    <a:clrScheme name="HHH">
      <a:dk1>
        <a:srgbClr val="222020"/>
      </a:dk1>
      <a:lt1>
        <a:srgbClr val="FFFFFF"/>
      </a:lt1>
      <a:dk2>
        <a:srgbClr val="222020"/>
      </a:dk2>
      <a:lt2>
        <a:srgbClr val="EBEBEB"/>
      </a:lt2>
      <a:accent1>
        <a:srgbClr val="EFFBC8"/>
      </a:accent1>
      <a:accent2>
        <a:srgbClr val="FF7E79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FF7E79"/>
      </a:hlink>
      <a:folHlink>
        <a:srgbClr val="FF7E79"/>
      </a:folHlink>
    </a:clrScheme>
    <a:fontScheme name="Office-t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HHH_Tom_Master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ED96234D237F04BBEE5DBBBEF34F50C" ma:contentTypeVersion="14" ma:contentTypeDescription="Opret et nyt dokument." ma:contentTypeScope="" ma:versionID="093cfe57a9be6de3fdd957892dd360bf">
  <xsd:schema xmlns:xsd="http://www.w3.org/2001/XMLSchema" xmlns:xs="http://www.w3.org/2001/XMLSchema" xmlns:p="http://schemas.microsoft.com/office/2006/metadata/properties" xmlns:ns2="86e0130d-f5f6-47a6-8c90-8a8ffaaefeba" xmlns:ns3="029e9e5a-62a8-43de-a8a6-d008723657e9" targetNamespace="http://schemas.microsoft.com/office/2006/metadata/properties" ma:root="true" ma:fieldsID="c29be3805bee02dd4bfb4ad80f00296c" ns2:_="" ns3:_="">
    <xsd:import namespace="86e0130d-f5f6-47a6-8c90-8a8ffaaefeba"/>
    <xsd:import namespace="029e9e5a-62a8-43de-a8a6-d008723657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e0130d-f5f6-47a6-8c90-8a8ffaaefe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ledmærker" ma:readOnly="false" ma:fieldId="{5cf76f15-5ced-4ddc-b409-7134ff3c332f}" ma:taxonomyMulti="true" ma:sspId="93514909-8382-47f4-82b5-c483a11e7d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9e9e5a-62a8-43de-a8a6-d008723657e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875dd5e-2dfe-4b02-9073-2c00de17b684}" ma:internalName="TaxCatchAll" ma:showField="CatchAllData" ma:web="029e9e5a-62a8-43de-a8a6-d008723657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29e9e5a-62a8-43de-a8a6-d008723657e9" xsi:nil="true"/>
    <lcf76f155ced4ddcb4097134ff3c332f xmlns="86e0130d-f5f6-47a6-8c90-8a8ffaaefeb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236B268-2E03-4860-AF37-C5068161855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F6A5DD9-3743-46C6-9508-3967F8A45230}">
  <ds:schemaRefs>
    <ds:schemaRef ds:uri="029e9e5a-62a8-43de-a8a6-d008723657e9"/>
    <ds:schemaRef ds:uri="86e0130d-f5f6-47a6-8c90-8a8ffaaefeb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AD5B679-57BA-48FC-AA96-5B3B58CD929A}">
  <ds:schemaRefs>
    <ds:schemaRef ds:uri="029e9e5a-62a8-43de-a8a6-d008723657e9"/>
    <ds:schemaRef ds:uri="86e0130d-f5f6-47a6-8c90-8a8ffaaefeba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526</TotalTime>
  <Words>650</Words>
  <Application>Microsoft Office PowerPoint</Application>
  <PresentationFormat>Widescreen</PresentationFormat>
  <Paragraphs>101</Paragraphs>
  <Slides>10</Slides>
  <Notes>10</Notes>
  <HiddenSlides>0</HiddenSlides>
  <MMClips>2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4</vt:i4>
      </vt:variant>
      <vt:variant>
        <vt:lpstr>Slidetitler</vt:lpstr>
      </vt:variant>
      <vt:variant>
        <vt:i4>10</vt:i4>
      </vt:variant>
    </vt:vector>
  </HeadingPairs>
  <TitlesOfParts>
    <vt:vector size="20" baseType="lpstr">
      <vt:lpstr>Calibri</vt:lpstr>
      <vt:lpstr>Aptos</vt:lpstr>
      <vt:lpstr>Helvetica</vt:lpstr>
      <vt:lpstr>Arial,Sans-Serif</vt:lpstr>
      <vt:lpstr>Obvia Expanded</vt:lpstr>
      <vt:lpstr>Arial</vt:lpstr>
      <vt:lpstr>HHH_Hjertestop_Master</vt:lpstr>
      <vt:lpstr>HHH_Stroke_Master</vt:lpstr>
      <vt:lpstr>1_HHH_Stroke_Master</vt:lpstr>
      <vt:lpstr>HHH_Tom_Master</vt:lpstr>
      <vt:lpstr>Repetition: Førstehjælp ved Hjertestop og stroke  </vt:lpstr>
      <vt:lpstr>EFTER DETTE FORLØB SKAL DU:</vt:lpstr>
      <vt:lpstr> LEKTION M:  HVAD ER HJERTESTOP?  SKAB SIKKERHED OG FRI LUFTVEJ </vt:lpstr>
      <vt:lpstr>PowerPoint-præsentation</vt:lpstr>
      <vt:lpstr>FILM</vt:lpstr>
      <vt:lpstr>PowerPoint-præsentation</vt:lpstr>
      <vt:lpstr>HVAD VED DU ALLEREDE OM HJERTESTOP?</vt:lpstr>
      <vt:lpstr>ER DET HJERTESTOP?</vt:lpstr>
      <vt:lpstr>SÅDAN SKABER DU FRI LUFTVEJ</vt:lpstr>
      <vt:lpstr>ØVELSE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Maria Jacobsen</dc:creator>
  <cp:lastModifiedBy>Celine Ankjær Jeppesen</cp:lastModifiedBy>
  <cp:revision>1704</cp:revision>
  <dcterms:created xsi:type="dcterms:W3CDTF">2024-04-08T09:09:07Z</dcterms:created>
  <dcterms:modified xsi:type="dcterms:W3CDTF">2025-05-21T10:09:47Z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0x010100BED96234D237F04BBEE5DBBBEF34F50C</vt:lpwstr>
  </property>
  <property fmtid="{D5CDD505-2E9C-101B-9397-08002B2CF9AE}" pid="3" name="MediaServiceImageTags">
    <vt:lpwstr/>
  </property>
</Properties>
</file>