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4"/>
    <p:sldMasterId id="2147483670" r:id="rId5"/>
    <p:sldMasterId id="2147483679" r:id="rId6"/>
    <p:sldMasterId id="2147483674" r:id="rId7"/>
  </p:sldMasterIdLst>
  <p:notesMasterIdLst>
    <p:notesMasterId r:id="rId14"/>
  </p:notesMasterIdLst>
  <p:sldIdLst>
    <p:sldId id="487" r:id="rId8"/>
    <p:sldId id="440" r:id="rId9"/>
    <p:sldId id="457" r:id="rId10"/>
    <p:sldId id="286" r:id="rId11"/>
    <p:sldId id="287" r:id="rId12"/>
    <p:sldId id="362" r:id="rId13"/>
  </p:sldIdLst>
  <p:sldSz cx="12192000" cy="6858000"/>
  <p:notesSz cx="6858000" cy="9144000"/>
  <p:embeddedFontLst>
    <p:embeddedFont>
      <p:font typeface="Helvetica" panose="020B0604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FB1663C-D270-895D-8FA0-D053807B7BA6}" name="Celine Ankjær Jeppesen" initials="CA" userId="S::Celine@genoplivning.dk::d1cb0c86-be62-46c5-b167-e90933f71c53" providerId="AD"/>
  <p188:author id="{B87E21F1-8E31-5707-2923-3598736D1778}" name="Pia Maria Lie" initials="PL" userId="S::pml_piamarialie.dk#ext#@genoplivningdk.onmicrosoft.com::6d714648-4122-428d-830c-a22f7d49ecb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BC8"/>
    <a:srgbClr val="FF7E79"/>
    <a:srgbClr val="EBEBEB"/>
    <a:srgbClr val="22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emlayou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ma til typografi 1 - Marker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Ingen typografi, tabelgit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71" autoAdjust="0"/>
  </p:normalViewPr>
  <p:slideViewPr>
    <p:cSldViewPr snapToGrid="0">
      <p:cViewPr varScale="1">
        <p:scale>
          <a:sx n="99" d="100"/>
          <a:sy n="99" d="100"/>
        </p:scale>
        <p:origin x="9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line Ankjær Jeppesen" userId="d1cb0c86-be62-46c5-b167-e90933f71c53" providerId="ADAL" clId="{28DEACFE-FEC1-4CD1-A8DF-7733C7FA2A69}"/>
    <pc:docChg chg="delSld">
      <pc:chgData name="Celine Ankjær Jeppesen" userId="d1cb0c86-be62-46c5-b167-e90933f71c53" providerId="ADAL" clId="{28DEACFE-FEC1-4CD1-A8DF-7733C7FA2A69}" dt="2025-05-15T08:26:21.735" v="1" actId="47"/>
      <pc:docMkLst>
        <pc:docMk/>
      </pc:docMkLst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997121326" sldId="25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821824839" sldId="26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746985144" sldId="26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519211875" sldId="26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580564227" sldId="267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991616443" sldId="269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548735599" sldId="27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996372536" sldId="27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230256086" sldId="27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397841078" sldId="27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248277999" sldId="277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578055575" sldId="300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971230663" sldId="30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545962160" sldId="303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4125124540" sldId="305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1554521272" sldId="30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333638631" sldId="307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777582623" sldId="309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238695209" sldId="310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236650668" sldId="31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608195137" sldId="31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897361923" sldId="317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483573016" sldId="32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623134353" sldId="327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837593824" sldId="329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090985950" sldId="330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337899767" sldId="333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615863533" sldId="33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4063285993" sldId="33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367578880" sldId="337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414697825" sldId="341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087042416" sldId="34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557696734" sldId="343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4247736071" sldId="34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890683431" sldId="34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981254927" sldId="349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4256665339" sldId="351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861829151" sldId="353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862979236" sldId="35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628800329" sldId="358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2515989067" sldId="363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1995342800" sldId="36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728304503" sldId="367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2717587008" sldId="369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3408388146" sldId="370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1584526110" sldId="37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728845425" sldId="441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730694123" sldId="44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21129556" sldId="449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50301117" sldId="453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046576778" sldId="45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541174136" sldId="45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151325350" sldId="456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908876442" sldId="46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650931747" sldId="468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422060244" sldId="469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562586932" sldId="471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855151222" sldId="47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976054069" sldId="475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1405010214" sldId="477"/>
        </pc:sldMkLst>
      </pc:sldChg>
      <pc:sldChg chg="del">
        <pc:chgData name="Celine Ankjær Jeppesen" userId="d1cb0c86-be62-46c5-b167-e90933f71c53" providerId="ADAL" clId="{28DEACFE-FEC1-4CD1-A8DF-7733C7FA2A69}" dt="2025-05-15T08:26:21.735" v="1" actId="47"/>
        <pc:sldMkLst>
          <pc:docMk/>
          <pc:sldMk cId="1003134948" sldId="480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2219608562" sldId="481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809098115" sldId="482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181592625" sldId="483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323698724" sldId="484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1392677002" sldId="485"/>
        </pc:sldMkLst>
      </pc:sldChg>
      <pc:sldChg chg="del">
        <pc:chgData name="Celine Ankjær Jeppesen" userId="d1cb0c86-be62-46c5-b167-e90933f71c53" providerId="ADAL" clId="{28DEACFE-FEC1-4CD1-A8DF-7733C7FA2A69}" dt="2025-05-15T08:26:14.779" v="0" actId="47"/>
        <pc:sldMkLst>
          <pc:docMk/>
          <pc:sldMk cId="3053380731" sldId="48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022C4-2977-B14C-9D23-B8F528C50E17}" type="datetimeFigureOut">
              <a:rPr lang="da-DK" smtClean="0"/>
              <a:t>15-05-2025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F2175B-0167-B340-A3BF-614878EE910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97677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4986C-1040-1E6D-D24A-484E8FF581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3A117DDE-A76B-92B1-55BA-22FCAED357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E9A8C789-2944-33EF-99F7-3C3863E994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482E8B4-AD8C-3815-3EEB-1D9CD493B7C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531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F47C5-C019-196B-7483-E2913183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3F709B-50F1-A135-639B-FC9C203900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6F5A9C-021B-78D2-D45D-795E87B1C7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err="1"/>
              <a:t>Læg</a:t>
            </a:r>
            <a:r>
              <a:rPr lang="en-US" b="1"/>
              <a:t> </a:t>
            </a:r>
            <a:r>
              <a:rPr lang="en-US" b="1" err="1"/>
              <a:t>mærke</a:t>
            </a:r>
            <a:r>
              <a:rPr lang="en-US" b="1"/>
              <a:t> til: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forklare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der </a:t>
            </a:r>
            <a:r>
              <a:rPr lang="en-US" err="1"/>
              <a:t>sker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kroppen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et hjertestop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selv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fremhæve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lært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forløbet</a:t>
            </a:r>
            <a:r>
              <a:rPr lang="en-US"/>
              <a:t> 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de </a:t>
            </a:r>
            <a:r>
              <a:rPr lang="en-US" err="1"/>
              <a:t>bruger</a:t>
            </a:r>
            <a:r>
              <a:rPr lang="en-US"/>
              <a:t> de centrale </a:t>
            </a:r>
            <a:r>
              <a:rPr lang="en-US" err="1"/>
              <a:t>ord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begreber</a:t>
            </a:r>
            <a:r>
              <a:rPr lang="en-US"/>
              <a:t>, de </a:t>
            </a:r>
            <a:r>
              <a:rPr lang="en-US" err="1"/>
              <a:t>har</a:t>
            </a:r>
            <a:r>
              <a:rPr lang="en-US"/>
              <a:t> </a:t>
            </a:r>
            <a:r>
              <a:rPr lang="en-US" err="1"/>
              <a:t>lært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forløbet</a:t>
            </a:r>
          </a:p>
          <a:p>
            <a:pPr marL="171450" indent="-171450">
              <a:buFont typeface="Arial"/>
              <a:buChar char="•"/>
            </a:pPr>
            <a:r>
              <a:rPr lang="en-US"/>
              <a:t>Om </a:t>
            </a:r>
            <a:r>
              <a:rPr lang="en-US" err="1"/>
              <a:t>eleverne</a:t>
            </a:r>
            <a:r>
              <a:rPr lang="en-US"/>
              <a:t> giver </a:t>
            </a:r>
            <a:r>
              <a:rPr lang="en-US" err="1"/>
              <a:t>udtryk</a:t>
            </a:r>
            <a:r>
              <a:rPr lang="en-US"/>
              <a:t> for, at de </a:t>
            </a:r>
            <a:r>
              <a:rPr lang="en-US" err="1"/>
              <a:t>ved</a:t>
            </a:r>
            <a:r>
              <a:rPr lang="en-US"/>
              <a:t>, </a:t>
            </a:r>
            <a:r>
              <a:rPr lang="en-US" err="1"/>
              <a:t>hvad</a:t>
            </a:r>
            <a:r>
              <a:rPr lang="en-US"/>
              <a:t> de </a:t>
            </a:r>
            <a:r>
              <a:rPr lang="en-US" err="1"/>
              <a:t>skal</a:t>
            </a:r>
            <a:r>
              <a:rPr lang="en-US"/>
              <a:t> </a:t>
            </a:r>
            <a:r>
              <a:rPr lang="en-US" err="1"/>
              <a:t>gøre</a:t>
            </a:r>
            <a:r>
              <a:rPr lang="en-US"/>
              <a:t>, </a:t>
            </a:r>
            <a:r>
              <a:rPr lang="en-US" err="1"/>
              <a:t>hvis</a:t>
            </a:r>
            <a:r>
              <a:rPr lang="en-US"/>
              <a:t> de </a:t>
            </a:r>
            <a:r>
              <a:rPr lang="en-US" err="1"/>
              <a:t>står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situation med </a:t>
            </a:r>
            <a:r>
              <a:rPr lang="en-US" err="1"/>
              <a:t>mistanke</a:t>
            </a:r>
            <a:r>
              <a:rPr lang="en-US"/>
              <a:t> om </a:t>
            </a:r>
            <a:r>
              <a:rPr lang="en-US" err="1"/>
              <a:t>hjertestop</a:t>
            </a:r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BA21D-928E-D408-761C-EDD4E2DCA2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2421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C51A59-41B6-5125-3198-2285D0AAB7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30492C3-F71F-4B8E-0EBB-F237966CF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1BAE5FA4-10FB-25F5-BF0F-A37F7128A2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err="1"/>
              <a:t>Gennemgå</a:t>
            </a:r>
            <a:r>
              <a:rPr lang="en-US"/>
              <a:t> </a:t>
            </a:r>
            <a:r>
              <a:rPr lang="en-US" err="1"/>
              <a:t>programmet</a:t>
            </a:r>
            <a:r>
              <a:rPr lang="en-US"/>
              <a:t> med </a:t>
            </a:r>
            <a:r>
              <a:rPr lang="en-US" err="1"/>
              <a:t>eleverne</a:t>
            </a:r>
            <a:r>
              <a:rPr lang="en-US"/>
              <a:t>.</a:t>
            </a:r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CEC1FB6-AA3A-AE90-B3CA-7271AFF49F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985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da-DK" sz="1800" b="1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Baggrundsviden:</a:t>
            </a:r>
            <a:endParaRPr lang="da-DK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endParaRPr lang="da-DK" sz="1800" b="1">
              <a:effectLst/>
              <a:latin typeface="Calibri"/>
              <a:ea typeface="Calibri"/>
              <a:cs typeface="Calibri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Når en person pludselig falder om med hjertestop skyldes det, at hjertets pumpefunktion ophører.</a:t>
            </a:r>
            <a:endParaRPr lang="da-DK" b="0">
              <a:effectLst/>
              <a:latin typeface="Calibri"/>
              <a:ea typeface="Calibri"/>
              <a:cs typeface="Calibri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Dermed ophører blodcirkulationen til hele kroppen, og kroppens organer får ikke ilt nok og begynder at tage skade. </a:t>
            </a:r>
            <a:endParaRPr lang="da-DK" b="0">
              <a:effectLst/>
              <a:latin typeface="Calibri"/>
              <a:ea typeface="Calibri"/>
              <a:cs typeface="Calibri"/>
            </a:endParaRPr>
          </a:p>
          <a:p>
            <a:br>
              <a:rPr lang="da-DK" b="0">
                <a:effectLst/>
                <a:cs typeface="+mn-lt"/>
              </a:rPr>
            </a:br>
            <a:br>
              <a:rPr lang="da-DK" b="0">
                <a:effectLst/>
                <a:cs typeface="+mn-lt"/>
              </a:rPr>
            </a:br>
            <a:br>
              <a:rPr lang="da-DK" b="0">
                <a:effectLst/>
                <a:cs typeface="+mn-lt"/>
              </a:rPr>
            </a:b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62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da-DK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Baggrundsviden:</a:t>
            </a:r>
            <a:endParaRPr lang="da-DK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0"/>
              </a:spcBef>
              <a:spcAft>
                <a:spcPts val="800"/>
              </a:spcAft>
            </a:pPr>
            <a:r>
              <a:rPr lang="da-DK" sz="180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Hjertets</a:t>
            </a:r>
            <a:r>
              <a:rPr lang="da-DK" sz="18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pumpefunktion kan f.eks. ophøre, hvis der opstår en blodprop i en af de blodårer, der forsyner hjertemusklen med ilt, eller hvis der af en anden grund opstår forstyrrelse i hjertets rytme, hvor hjertet oftest begynder at slå så hurtigt, at det ikke kan pumpe blodet tilstrækkeligt rundt. </a:t>
            </a:r>
            <a:endParaRPr lang="da-DK" b="0">
              <a:effectLst/>
              <a:latin typeface="Calibri"/>
              <a:ea typeface="Calibri"/>
              <a:cs typeface="Calibri"/>
            </a:endParaRPr>
          </a:p>
          <a:p>
            <a:pPr rtl="0">
              <a:spcBef>
                <a:spcPts val="0"/>
              </a:spcBef>
              <a:spcAft>
                <a:spcPts val="800"/>
              </a:spcAft>
            </a:pPr>
            <a:r>
              <a:rPr lang="da-DK" sz="1800" b="0" i="0" u="none" strike="noStrike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De fleste hjertestop kommer som følge af en blodprop i hjertet eller kranspulsårerne. Symptomer. Ved en blodprop i hjertet beskadiges musklen i hjertet, og det kan udvikle sig til et hjertestop. Et hjertestop kan også opstå som følge af en forstyrrelse i hjertets almindelige rytme.</a:t>
            </a:r>
            <a:endParaRPr lang="da-DK" b="0">
              <a:effectLst/>
              <a:latin typeface="Calibri"/>
              <a:ea typeface="Calibri"/>
              <a:cs typeface="Calibri"/>
            </a:endParaRPr>
          </a:p>
          <a:p>
            <a:br>
              <a:rPr lang="da-DK" b="0">
                <a:effectLst/>
                <a:cs typeface="+mn-lt"/>
              </a:rPr>
            </a:b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785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B199D-4370-1928-89E6-44D585D021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4BA008-3CA9-055F-3149-7B3E5181EB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E3BF9C-202A-F569-A003-66BADA4CC2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Ideer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ord</a:t>
            </a:r>
            <a:r>
              <a:rPr lang="en-US"/>
              <a:t>, pointer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handlinger</a:t>
            </a:r>
            <a:endParaRPr lang="en-US"/>
          </a:p>
          <a:p>
            <a:endParaRPr lang="en-US" b="1"/>
          </a:p>
          <a:p>
            <a:r>
              <a:rPr lang="en-US" b="1" err="1"/>
              <a:t>Ordene</a:t>
            </a:r>
            <a:r>
              <a:rPr lang="en-US" b="1"/>
              <a:t> </a:t>
            </a:r>
            <a:r>
              <a:rPr lang="en-US" b="1" err="1"/>
              <a:t>kan</a:t>
            </a:r>
            <a:r>
              <a:rPr lang="en-US" b="1"/>
              <a:t> </a:t>
            </a:r>
            <a:r>
              <a:rPr lang="en-US" b="1" err="1"/>
              <a:t>fx</a:t>
            </a:r>
            <a:r>
              <a:rPr lang="en-US" b="1"/>
              <a:t> </a:t>
            </a:r>
            <a:r>
              <a:rPr lang="en-US" b="1" err="1"/>
              <a:t>være</a:t>
            </a:r>
            <a:r>
              <a:rPr lang="en-US" b="1"/>
              <a:t>:</a:t>
            </a:r>
            <a:r>
              <a:rPr lang="en-US"/>
              <a:t> </a:t>
            </a:r>
            <a:r>
              <a:rPr lang="en-US" err="1"/>
              <a:t>Blodprop</a:t>
            </a:r>
            <a:r>
              <a:rPr lang="en-US"/>
              <a:t>, </a:t>
            </a:r>
            <a:r>
              <a:rPr lang="en-US" err="1"/>
              <a:t>Blodcirkulation</a:t>
            </a:r>
            <a:r>
              <a:rPr lang="en-US"/>
              <a:t>, Organ, </a:t>
            </a:r>
            <a:r>
              <a:rPr lang="en-US" err="1"/>
              <a:t>Hjerterytme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 b="1" err="1"/>
              <a:t>Faglige</a:t>
            </a:r>
            <a:r>
              <a:rPr lang="en-US" b="1"/>
              <a:t> pointer </a:t>
            </a:r>
            <a:r>
              <a:rPr lang="en-US" b="1" err="1"/>
              <a:t>og</a:t>
            </a:r>
            <a:r>
              <a:rPr lang="en-US" b="1"/>
              <a:t> </a:t>
            </a:r>
            <a:r>
              <a:rPr lang="en-US" b="1" err="1"/>
              <a:t>konkrete</a:t>
            </a:r>
            <a:r>
              <a:rPr lang="en-US" b="1"/>
              <a:t> </a:t>
            </a:r>
            <a:r>
              <a:rPr lang="en-US" b="1" err="1"/>
              <a:t>handlinger</a:t>
            </a:r>
            <a:r>
              <a:rPr lang="en-US" b="1"/>
              <a:t>: 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Konsekvensen</a:t>
            </a:r>
            <a:r>
              <a:rPr lang="en-US"/>
              <a:t> </a:t>
            </a:r>
            <a:r>
              <a:rPr lang="en-US" err="1"/>
              <a:t>ved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 er, at </a:t>
            </a:r>
            <a:r>
              <a:rPr lang="en-US" err="1"/>
              <a:t>hjernen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kroppens</a:t>
            </a:r>
            <a:r>
              <a:rPr lang="en-US"/>
              <a:t> </a:t>
            </a:r>
            <a:r>
              <a:rPr lang="en-US" err="1"/>
              <a:t>øvrige</a:t>
            </a:r>
            <a:r>
              <a:rPr lang="en-US"/>
              <a:t> </a:t>
            </a:r>
            <a:r>
              <a:rPr lang="en-US" err="1"/>
              <a:t>organer</a:t>
            </a:r>
            <a:r>
              <a:rPr lang="en-US"/>
              <a:t> </a:t>
            </a:r>
            <a:r>
              <a:rPr lang="en-US" err="1"/>
              <a:t>ikke</a:t>
            </a:r>
            <a:r>
              <a:rPr lang="en-US"/>
              <a:t> </a:t>
            </a:r>
            <a:r>
              <a:rPr lang="en-US" err="1"/>
              <a:t>får</a:t>
            </a:r>
            <a:r>
              <a:rPr lang="en-US"/>
              <a:t> </a:t>
            </a:r>
            <a:r>
              <a:rPr lang="en-US" err="1"/>
              <a:t>ilt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tage</a:t>
            </a:r>
            <a:r>
              <a:rPr lang="en-US"/>
              <a:t> </a:t>
            </a:r>
            <a:r>
              <a:rPr lang="en-US" err="1"/>
              <a:t>skade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US" err="1"/>
              <a:t>Årsagen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hjertestop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være</a:t>
            </a:r>
            <a:r>
              <a:rPr lang="en-US"/>
              <a:t> </a:t>
            </a:r>
            <a:r>
              <a:rPr lang="en-US" err="1"/>
              <a:t>en</a:t>
            </a:r>
            <a:r>
              <a:rPr lang="en-US"/>
              <a:t> </a:t>
            </a:r>
            <a:r>
              <a:rPr lang="en-US" err="1"/>
              <a:t>blodprop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hjertet</a:t>
            </a:r>
            <a:r>
              <a:rPr lang="en-US"/>
              <a:t> </a:t>
            </a:r>
            <a:r>
              <a:rPr lang="en-US" err="1"/>
              <a:t>eller</a:t>
            </a:r>
            <a:r>
              <a:rPr lang="en-US"/>
              <a:t> </a:t>
            </a:r>
            <a:r>
              <a:rPr lang="en-US" err="1"/>
              <a:t>forstyrrelse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hjertets</a:t>
            </a:r>
            <a:r>
              <a:rPr lang="en-US"/>
              <a:t> </a:t>
            </a:r>
            <a:r>
              <a:rPr lang="en-US" err="1"/>
              <a:t>rytme</a:t>
            </a:r>
            <a:r>
              <a:rPr lang="en-US"/>
              <a:t> </a:t>
            </a:r>
          </a:p>
          <a:p>
            <a:endParaRPr lang="en-US"/>
          </a:p>
          <a:p>
            <a:r>
              <a:rPr lang="en-US" err="1"/>
              <a:t>Praktisk</a:t>
            </a:r>
            <a:r>
              <a:rPr lang="en-US"/>
              <a:t> information:</a:t>
            </a:r>
          </a:p>
          <a:p>
            <a:r>
              <a:rPr lang="en-US"/>
              <a:t>Husk </a:t>
            </a:r>
            <a:r>
              <a:rPr lang="en-US" err="1"/>
              <a:t>eleverne</a:t>
            </a:r>
            <a:r>
              <a:rPr lang="en-US"/>
              <a:t> </a:t>
            </a:r>
            <a:r>
              <a:rPr lang="en-US" err="1"/>
              <a:t>på</a:t>
            </a:r>
            <a:r>
              <a:rPr lang="en-US"/>
              <a:t> at </a:t>
            </a:r>
            <a:r>
              <a:rPr lang="en-US" err="1"/>
              <a:t>få</a:t>
            </a:r>
            <a:r>
              <a:rPr lang="en-US"/>
              <a:t> </a:t>
            </a:r>
            <a:r>
              <a:rPr lang="en-US" err="1"/>
              <a:t>gemt</a:t>
            </a:r>
            <a:r>
              <a:rPr lang="en-US"/>
              <a:t> </a:t>
            </a:r>
            <a:r>
              <a:rPr lang="en-US" err="1"/>
              <a:t>deres</a:t>
            </a:r>
            <a:r>
              <a:rPr lang="en-US"/>
              <a:t> video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elevark</a:t>
            </a:r>
            <a:r>
              <a:rPr lang="en-US"/>
              <a:t>, </a:t>
            </a:r>
            <a:r>
              <a:rPr lang="en-US" err="1"/>
              <a:t>så</a:t>
            </a:r>
            <a:r>
              <a:rPr lang="en-US"/>
              <a:t> de </a:t>
            </a:r>
            <a:r>
              <a:rPr lang="en-US" err="1"/>
              <a:t>både</a:t>
            </a:r>
            <a:r>
              <a:rPr lang="en-US"/>
              <a:t> </a:t>
            </a:r>
            <a:r>
              <a:rPr lang="en-US" err="1"/>
              <a:t>kan</a:t>
            </a:r>
            <a:r>
              <a:rPr lang="en-US"/>
              <a:t> </a:t>
            </a:r>
            <a:r>
              <a:rPr lang="en-US" err="1"/>
              <a:t>bruges</a:t>
            </a:r>
            <a:r>
              <a:rPr lang="en-US"/>
              <a:t> </a:t>
            </a:r>
            <a:r>
              <a:rPr lang="en-US" err="1"/>
              <a:t>hjemme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præsentationen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</a:t>
            </a:r>
            <a:r>
              <a:rPr lang="en-US" err="1"/>
              <a:t>til</a:t>
            </a:r>
            <a:r>
              <a:rPr lang="en-US"/>
              <a:t> </a:t>
            </a:r>
            <a:r>
              <a:rPr lang="en-US" err="1"/>
              <a:t>senere</a:t>
            </a:r>
            <a:r>
              <a:rPr lang="en-US"/>
              <a:t> </a:t>
            </a:r>
            <a:r>
              <a:rPr lang="en-US" err="1"/>
              <a:t>repetitionsforløb</a:t>
            </a:r>
            <a:r>
              <a:rPr lang="en-US"/>
              <a:t>. </a:t>
            </a:r>
          </a:p>
          <a:p>
            <a:endParaRPr lang="en-US" b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B16204-7FB7-8126-5E73-69B4FC95DB2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F2175B-0167-B340-A3BF-614878EE910E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62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33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3BDCB-8697-6DF3-1F98-C878F79FD4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8ED68E-B183-EAD6-D54D-144A579CF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2672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80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6932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88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26949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3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41022" y="1284598"/>
            <a:ext cx="10509956" cy="507831"/>
          </a:xfrm>
        </p:spPr>
        <p:txBody>
          <a:bodyPr anchor="t" anchorCtr="0">
            <a:spAutoFit/>
          </a:bodyPr>
          <a:lstStyle>
            <a:lvl1pPr algn="l">
              <a:defRPr sz="3000" spc="600"/>
            </a:lvl1pPr>
          </a:lstStyle>
          <a:p>
            <a:r>
              <a:rPr lang="da-DK"/>
              <a:t>KLIK FOR AT REDIGERE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1022" y="2332986"/>
            <a:ext cx="10509956" cy="370807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1226725"/>
            <a:ext cx="4583112" cy="535531"/>
          </a:xfrm>
        </p:spPr>
        <p:txBody>
          <a:bodyPr anchor="t" anchorCtr="0">
            <a:spAutoFit/>
          </a:bodyPr>
          <a:lstStyle>
            <a:lvl1pPr>
              <a:defRPr sz="3200"/>
            </a:lvl1pPr>
          </a:lstStyle>
          <a:p>
            <a:r>
              <a:rPr lang="da-DK"/>
              <a:t>HER TITEL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0" y="684918"/>
            <a:ext cx="6096000" cy="62175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314138"/>
            <a:ext cx="4583112" cy="647806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04533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940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268699"/>
            <a:ext cx="10515600" cy="5078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324776"/>
            <a:ext cx="10515600" cy="1485535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30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Hjertestop</a:t>
            </a:r>
            <a:endParaRPr lang="da-DK" spc="300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0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6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4F1AA171-01E2-91CD-6980-3CB5893B216B}"/>
              </a:ext>
            </a:extLst>
          </p:cNvPr>
          <p:cNvSpPr/>
          <p:nvPr userDrawn="1"/>
        </p:nvSpPr>
        <p:spPr>
          <a:xfrm>
            <a:off x="0" y="0"/>
            <a:ext cx="12192000" cy="684286"/>
          </a:xfrm>
          <a:prstGeom prst="rect">
            <a:avLst/>
          </a:prstGeom>
          <a:solidFill>
            <a:srgbClr val="EFFBC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stroke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0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862E3C9F-19FD-004E-3DFB-2056DE78EBEF}"/>
              </a:ext>
            </a:extLst>
          </p:cNvPr>
          <p:cNvSpPr/>
          <p:nvPr userDrawn="1"/>
        </p:nvSpPr>
        <p:spPr>
          <a:xfrm>
            <a:off x="0" y="0"/>
            <a:ext cx="12192000" cy="71763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E8F97AC-5365-1CC7-296A-887583956B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84286"/>
            <a:ext cx="12192000" cy="61737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419876"/>
            <a:ext cx="10515600" cy="9233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da-DK"/>
              <a:t>KLIK FOR AT REDIGERE TITELTYPOGRAFIEN I MASTEREN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873021"/>
            <a:ext cx="10515600" cy="1568763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E35576AF-AEE9-E840-CAE8-0CDF353FD155}"/>
              </a:ext>
            </a:extLst>
          </p:cNvPr>
          <p:cNvSpPr txBox="1"/>
          <p:nvPr userDrawn="1"/>
        </p:nvSpPr>
        <p:spPr>
          <a:xfrm>
            <a:off x="230114" y="157477"/>
            <a:ext cx="6055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kern="0" cap="all" spc="60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forebyggelse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EA7D46-A451-E923-2DDD-8451AC15488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916577" y="248491"/>
            <a:ext cx="2045309" cy="197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60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0" i="0" kern="1200" spc="300">
          <a:solidFill>
            <a:schemeClr val="tx1"/>
          </a:solidFill>
          <a:latin typeface="Obvia Expanded" panose="02000503040000020004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87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7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3201D4-C116-87F8-5C43-DB572292C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EC3BDB8-734B-3849-09C9-4C60400F19B9}"/>
              </a:ext>
            </a:extLst>
          </p:cNvPr>
          <p:cNvSpPr/>
          <p:nvPr/>
        </p:nvSpPr>
        <p:spPr>
          <a:xfrm>
            <a:off x="0" y="202131"/>
            <a:ext cx="12192000" cy="6858000"/>
          </a:xfrm>
          <a:prstGeom prst="rect">
            <a:avLst/>
          </a:prstGeom>
          <a:solidFill>
            <a:srgbClr val="FF7E7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B8CD4DC-8DC9-17E9-F447-7809548FAC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706078"/>
            <a:ext cx="12192000" cy="385010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b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</a:br>
            <a: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Lektion F: </a:t>
            </a:r>
            <a:b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</a:br>
            <a:r>
              <a:rPr lang="da-DK" sz="4400" kern="0" cap="all" spc="600" noProof="0" dirty="0">
                <a:solidFill>
                  <a:srgbClr val="222020"/>
                </a:solidFill>
                <a:effectLst/>
                <a:latin typeface="Obvia Expanded" panose="02000503040000020004" pitchFamily="2" charset="77"/>
              </a:rPr>
              <a:t>opsamling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516324EF-E32F-1ED8-36BB-8AB4A7881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4487" y="307240"/>
            <a:ext cx="1306286" cy="12111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F9C07221-265B-12A0-7F23-5363271FB5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624998"/>
            <a:ext cx="12192000" cy="391819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46DFB4B0-5853-0F96-2C07-9B0F9D4099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726" y="506636"/>
            <a:ext cx="2626821" cy="147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381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2352F-CB23-7E9E-B03D-61126E7F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24DDC-0F2D-2BB9-5F56-C12CF361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0405" y="3094815"/>
            <a:ext cx="11323276" cy="2395528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endParaRPr lang="da-DK" b="1" noProof="0">
              <a:latin typeface="Helvetica"/>
              <a:cs typeface="Helvetica"/>
            </a:endParaRPr>
          </a:p>
          <a:p>
            <a:endParaRPr lang="da-DK" noProof="0">
              <a:cs typeface="Helvetica"/>
            </a:endParaRPr>
          </a:p>
          <a:p>
            <a:r>
              <a:rPr lang="da-DK" b="1" dirty="0">
                <a:latin typeface="Helvetica"/>
                <a:cs typeface="Helvetica"/>
              </a:rPr>
              <a:t>Materialer:</a:t>
            </a:r>
            <a:r>
              <a:rPr lang="da-DK" dirty="0">
                <a:latin typeface="Helvetica"/>
                <a:cs typeface="Helvetica"/>
              </a:rPr>
              <a:t> Mobiltelefon</a:t>
            </a:r>
            <a:endParaRPr lang="da-DK" dirty="0">
              <a:latin typeface="Helvetica"/>
            </a:endParaRPr>
          </a:p>
          <a:p>
            <a:pPr marL="342900" indent="-342900">
              <a:buChar char="•"/>
            </a:pPr>
            <a:endParaRPr lang="da-DK" noProof="0">
              <a:cs typeface="Helvetica" pitchFamily="2" charset="0"/>
            </a:endParaRPr>
          </a:p>
          <a:p>
            <a:pPr marL="342900" indent="-342900">
              <a:buChar char="•"/>
            </a:pPr>
            <a:endParaRPr lang="da-DK" noProof="0">
              <a:cs typeface="Helvetica" pitchFamily="2" charset="0"/>
            </a:endParaRPr>
          </a:p>
          <a:p>
            <a:endParaRPr lang="da-DK" noProof="0">
              <a:cs typeface="Helvetic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15E5DA-ED75-44C5-2420-EC9A4411CCD0}"/>
              </a:ext>
            </a:extLst>
          </p:cNvPr>
          <p:cNvSpPr txBox="1"/>
          <p:nvPr/>
        </p:nvSpPr>
        <p:spPr>
          <a:xfrm>
            <a:off x="1152735" y="1305534"/>
            <a:ext cx="9958925" cy="51193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da-DK" sz="3000" noProof="0" dirty="0">
              <a:latin typeface="Obvia Expanded"/>
              <a:cs typeface="Helvetica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da-DK" sz="3000" noProof="0" dirty="0">
              <a:latin typeface="Obvia Expanded"/>
              <a:cs typeface="Helvetica"/>
            </a:endParaRPr>
          </a:p>
          <a:p>
            <a:endParaRPr lang="da-DK" sz="2000" noProof="0" dirty="0"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ea typeface="+mn-lt"/>
                <a:cs typeface="+mn-lt"/>
              </a:rPr>
              <a:t>Du får viden om, hvad der sker i kroppen ved et hjertestop</a:t>
            </a:r>
          </a:p>
          <a:p>
            <a:pPr marL="342900" indent="-342900">
              <a:buFont typeface="Arial"/>
              <a:buChar char="•"/>
            </a:pPr>
            <a:r>
              <a:rPr lang="da-DK" sz="2000" noProof="0" dirty="0">
                <a:latin typeface="Helvetica"/>
                <a:ea typeface="+mn-lt"/>
                <a:cs typeface="+mn-lt"/>
              </a:rPr>
              <a:t>Du bliver bevidste om, hvad du har lært, og hvad du kan nu</a:t>
            </a: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Helvetica"/>
              <a:ea typeface="+mn-lt"/>
              <a:cs typeface="+mn-lt"/>
            </a:endParaRP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endParaRPr lang="da-DK" sz="2000" noProof="0" dirty="0">
              <a:latin typeface="Aptos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Aptos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Aptos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pPr marL="342900" indent="-342900"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/>
              <a:buChar char="•"/>
            </a:pPr>
            <a:endParaRPr lang="da-DK" sz="2000" noProof="0" dirty="0">
              <a:latin typeface="Helvetica"/>
              <a:cs typeface="Helvetica"/>
            </a:endParaRPr>
          </a:p>
          <a:p>
            <a:endParaRPr lang="da-DK" noProof="0" dirty="0">
              <a:latin typeface="Aptos" panose="02110004020202020204"/>
              <a:cs typeface="Helvetica"/>
            </a:endParaRPr>
          </a:p>
        </p:txBody>
      </p:sp>
      <p:pic>
        <p:nvPicPr>
          <p:cNvPr id="3" name="Graphic 2" descr="Bullseye med massiv udfyldning">
            <a:extLst>
              <a:ext uri="{FF2B5EF4-FFF2-40B4-BE49-F238E27FC236}">
                <a16:creationId xmlns:a16="http://schemas.microsoft.com/office/drawing/2014/main" id="{9DFCE485-92A9-30C2-DE09-3DC0007C2C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8174" y="1702015"/>
            <a:ext cx="584462" cy="5923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2EB6D8-54FC-33D0-6EC8-E2457D8440E1}"/>
              </a:ext>
            </a:extLst>
          </p:cNvPr>
          <p:cNvSpPr txBox="1"/>
          <p:nvPr/>
        </p:nvSpPr>
        <p:spPr>
          <a:xfrm>
            <a:off x="1416292" y="1813239"/>
            <a:ext cx="354326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/>
                <a:cs typeface="Helvetica"/>
              </a:rPr>
              <a:t>MÅL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8685D-E061-53A6-6FF1-950326450218}"/>
              </a:ext>
            </a:extLst>
          </p:cNvPr>
          <p:cNvSpPr txBox="1"/>
          <p:nvPr/>
        </p:nvSpPr>
        <p:spPr>
          <a:xfrm>
            <a:off x="892861" y="939854"/>
            <a:ext cx="9915461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noProof="0">
                <a:latin typeface="Obvia Expanded"/>
                <a:ea typeface="+mn-lt"/>
                <a:cs typeface="+mn-lt"/>
              </a:rPr>
              <a:t>LEKTION F: </a:t>
            </a:r>
            <a:r>
              <a:rPr lang="da-DK" sz="3000">
                <a:latin typeface="Obvia Expanded"/>
                <a:ea typeface="+mn-lt"/>
                <a:cs typeface="+mn-lt"/>
              </a:rPr>
              <a:t>OPSAMLING</a:t>
            </a:r>
            <a:endParaRPr lang="da-DK" noProof="0">
              <a:latin typeface="Obvia Expanded"/>
            </a:endParaRPr>
          </a:p>
        </p:txBody>
      </p:sp>
      <p:pic>
        <p:nvPicPr>
          <p:cNvPr id="9" name="Graphic 8" descr="Ur med massiv udfyldning">
            <a:extLst>
              <a:ext uri="{FF2B5EF4-FFF2-40B4-BE49-F238E27FC236}">
                <a16:creationId xmlns:a16="http://schemas.microsoft.com/office/drawing/2014/main" id="{17587C0C-0F13-BBA5-B267-327FFE23FD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57662" y="1024796"/>
            <a:ext cx="403781" cy="388071"/>
          </a:xfrm>
          <a:prstGeom prst="rect">
            <a:avLst/>
          </a:prstGeom>
        </p:spPr>
      </p:pic>
      <p:sp>
        <p:nvSpPr>
          <p:cNvPr id="11" name="TextBox 14">
            <a:extLst>
              <a:ext uri="{FF2B5EF4-FFF2-40B4-BE49-F238E27FC236}">
                <a16:creationId xmlns:a16="http://schemas.microsoft.com/office/drawing/2014/main" id="{A7C56FE6-D26B-A91E-1FA0-35A64101B2FE}"/>
              </a:ext>
            </a:extLst>
          </p:cNvPr>
          <p:cNvSpPr txBox="1"/>
          <p:nvPr/>
        </p:nvSpPr>
        <p:spPr>
          <a:xfrm>
            <a:off x="5247389" y="1060622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45 min.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96D06B-AD1D-240D-6DF8-34683B6E54EC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18212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10178-E936-2D9B-8BD5-7373080DFD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F3053C6-25E8-9675-3E65-C98CE434089A}"/>
              </a:ext>
            </a:extLst>
          </p:cNvPr>
          <p:cNvSpPr txBox="1"/>
          <p:nvPr/>
        </p:nvSpPr>
        <p:spPr>
          <a:xfrm>
            <a:off x="3267857" y="1050833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45 min.</a:t>
            </a: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C97F17A6-491B-25D3-FAFD-020F2E6AB0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22011" y="1040434"/>
            <a:ext cx="345846" cy="320491"/>
          </a:xfrm>
          <a:prstGeom prst="rect">
            <a:avLst/>
          </a:prstGeom>
        </p:spPr>
      </p:pic>
      <p:pic>
        <p:nvPicPr>
          <p:cNvPr id="10" name="Graphic 9" descr="Liste med massiv udfyldning">
            <a:extLst>
              <a:ext uri="{FF2B5EF4-FFF2-40B4-BE49-F238E27FC236}">
                <a16:creationId xmlns:a16="http://schemas.microsoft.com/office/drawing/2014/main" id="{BE5A452F-53F9-513F-5F76-D26354CDC4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3855" y="1653971"/>
            <a:ext cx="614798" cy="61479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0FAA3B61-4698-2108-8449-32F3EE3E275C}"/>
              </a:ext>
            </a:extLst>
          </p:cNvPr>
          <p:cNvSpPr txBox="1"/>
          <p:nvPr/>
        </p:nvSpPr>
        <p:spPr>
          <a:xfrm>
            <a:off x="1520456" y="1761315"/>
            <a:ext cx="416052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PROGRAM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0F51D7-06F4-AC54-E41A-94A0D9B74F67}"/>
              </a:ext>
            </a:extLst>
          </p:cNvPr>
          <p:cNvSpPr txBox="1"/>
          <p:nvPr/>
        </p:nvSpPr>
        <p:spPr>
          <a:xfrm>
            <a:off x="1096355" y="2564131"/>
            <a:ext cx="10277967" cy="20928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>
                <a:latin typeface="Helvetica"/>
                <a:cs typeface="Helvetica"/>
              </a:rPr>
              <a:t>Hjertestop (ca. 5 min)</a:t>
            </a:r>
            <a:endParaRPr lang="da-DK" noProof="0" dirty="0"/>
          </a:p>
          <a:p>
            <a:pPr marL="800100" lvl="1" indent="-342900">
              <a:buFont typeface="+mj-lt"/>
              <a:buAutoNum type="arabicPeriod"/>
            </a:pPr>
            <a:r>
              <a:rPr lang="da-DK" noProof="0" dirty="0">
                <a:latin typeface="Helvetica"/>
                <a:ea typeface="+mn-lt"/>
                <a:cs typeface="+mn-lt"/>
              </a:rPr>
              <a:t>Fakta</a:t>
            </a:r>
          </a:p>
          <a:p>
            <a:pPr lvl="1"/>
            <a:endParaRPr lang="da-DK" noProof="0" dirty="0">
              <a:latin typeface="Helvetica"/>
              <a:cs typeface="Helvetica"/>
            </a:endParaRPr>
          </a:p>
          <a:p>
            <a:r>
              <a:rPr lang="da-DK" sz="2000" b="1" dirty="0">
                <a:latin typeface="Helvetica"/>
                <a:cs typeface="Helvetica"/>
              </a:rPr>
              <a:t>Øvelse og Opsamling</a:t>
            </a:r>
            <a:r>
              <a:rPr lang="da-DK" sz="2000" b="1" noProof="0" dirty="0">
                <a:latin typeface="Helvetica"/>
                <a:cs typeface="Helvetica"/>
              </a:rPr>
              <a:t> (ca. 40 min)</a:t>
            </a:r>
            <a:endParaRPr lang="da-DK" noProof="0" dirty="0">
              <a:latin typeface="Helvetica"/>
              <a:cs typeface="Helvetica"/>
            </a:endParaRPr>
          </a:p>
          <a:p>
            <a:endParaRPr lang="da-DK" noProof="0" dirty="0">
              <a:latin typeface="Helvetica"/>
              <a:cs typeface="Helvetica"/>
            </a:endParaRPr>
          </a:p>
          <a:p>
            <a:pPr algn="l"/>
            <a:endParaRPr lang="da-DK" noProof="0" dirty="0"/>
          </a:p>
          <a:p>
            <a:endParaRPr lang="da-DK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46FBC2-681F-DCF1-9F18-F7F2DB473A48}"/>
              </a:ext>
            </a:extLst>
          </p:cNvPr>
          <p:cNvSpPr txBox="1"/>
          <p:nvPr/>
        </p:nvSpPr>
        <p:spPr>
          <a:xfrm>
            <a:off x="395295" y="917323"/>
            <a:ext cx="2526716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3000" spc="300" dirty="0">
                <a:latin typeface="Obvia Expanded"/>
                <a:ea typeface="+mn-lt"/>
                <a:cs typeface="+mn-lt"/>
              </a:rPr>
              <a:t>OPSAMLING</a:t>
            </a:r>
            <a:endParaRPr lang="da-DK" spc="300" noProof="0" dirty="0">
              <a:latin typeface="Obvia Expanded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3A3F4DAA-038F-337C-A279-B8554E5B5843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272731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1AD8E-386D-0AE7-2C5D-9CCCF3214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022" y="1863877"/>
            <a:ext cx="10881187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DET SKER I KROPPEN VED ET HJERTESTOP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BF22ED-B807-6189-04BC-1002AE07A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022" y="2594781"/>
            <a:ext cx="10509956" cy="127214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/>
              <a:t>Hjertet stopper med at pumpe blod ud i kroppen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/>
              <a:t>Blodet kan ikke cirkulere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noProof="0" dirty="0"/>
              <a:t>Hjernen og kroppens øvrige organer får ikke ilt, og kan tage skade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92B8BE-3647-DC52-6C33-CAFE4168F12E}"/>
              </a:ext>
            </a:extLst>
          </p:cNvPr>
          <p:cNvSpPr txBox="1"/>
          <p:nvPr/>
        </p:nvSpPr>
        <p:spPr>
          <a:xfrm>
            <a:off x="1440632" y="1240694"/>
            <a:ext cx="28352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FAKTA</a:t>
            </a:r>
          </a:p>
        </p:txBody>
      </p:sp>
      <p:pic>
        <p:nvPicPr>
          <p:cNvPr id="7" name="Grafik 18" descr="Præsentation med liggende søjlediagram med massiv udfyldning">
            <a:extLst>
              <a:ext uri="{FF2B5EF4-FFF2-40B4-BE49-F238E27FC236}">
                <a16:creationId xmlns:a16="http://schemas.microsoft.com/office/drawing/2014/main" id="{0D145B29-7C88-72E4-2694-550F5E25DA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95" y="1160175"/>
            <a:ext cx="583737" cy="583737"/>
          </a:xfrm>
          <a:prstGeom prst="rect">
            <a:avLst/>
          </a:prstGeom>
        </p:spPr>
      </p:pic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11A7BF5A-D44D-734B-0851-363D2D231C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0456" y="1240694"/>
            <a:ext cx="403781" cy="388071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5EFE4AD1-EE85-274F-B44E-2D9CD8C92DD7}"/>
              </a:ext>
            </a:extLst>
          </p:cNvPr>
          <p:cNvSpPr txBox="1"/>
          <p:nvPr/>
        </p:nvSpPr>
        <p:spPr>
          <a:xfrm>
            <a:off x="2937827" y="1290675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>
                <a:latin typeface="Helvetica"/>
                <a:cs typeface="Helvetica"/>
              </a:rPr>
              <a:t>2 min.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FBBB2B17-BD57-0A10-3DA5-7792C84A8BA6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923398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1AD8E-386D-0AE7-2C5D-9CCCF3214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3179" y="2003751"/>
            <a:ext cx="10125641" cy="507831"/>
          </a:xfrm>
        </p:spPr>
        <p:txBody>
          <a:bodyPr/>
          <a:lstStyle/>
          <a:p>
            <a:r>
              <a:rPr lang="da-DK" spc="300" noProof="0" dirty="0">
                <a:latin typeface="Obvia Expanded"/>
              </a:rPr>
              <a:t>ÅRSAG TIL AT HJERTET STOPPER MED AT SLÅ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6BF22ED-B807-6189-04BC-1002AE07A7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178" y="2770635"/>
            <a:ext cx="10125641" cy="2503249"/>
          </a:xfrm>
        </p:spPr>
        <p:txBody>
          <a:bodyPr/>
          <a:lstStyle/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0" i="0" u="none" strike="noStrike" baseline="0" noProof="0" dirty="0">
                <a:latin typeface="Helvetica" panose="020B0604020202020204" pitchFamily="34" charset="0"/>
              </a:rPr>
              <a:t>De fleste hjertestop kommer </a:t>
            </a:r>
            <a:r>
              <a:rPr lang="da-DK" b="1" i="0" u="none" strike="noStrike" baseline="0" noProof="0" dirty="0">
                <a:latin typeface="Helvetica" panose="020B0604020202020204" pitchFamily="34" charset="0"/>
              </a:rPr>
              <a:t>som følge af utilstrækkelig blodtilførsel til hjertet som følge af en blodprop i hjertet</a:t>
            </a:r>
            <a:r>
              <a:rPr lang="da-DK" b="0" i="0" u="none" strike="noStrike" baseline="0" noProof="0" dirty="0">
                <a:latin typeface="Helvetica" panose="020B0604020202020204" pitchFamily="34" charset="0"/>
              </a:rPr>
              <a:t>. Ved en blodprop i hjertet opstår akut iltmangel i hjertet, hvilket kan udvikle sig til et hjertestop</a:t>
            </a:r>
          </a:p>
          <a:p>
            <a:pPr algn="l">
              <a:lnSpc>
                <a:spcPct val="100000"/>
              </a:lnSpc>
            </a:pPr>
            <a:endParaRPr lang="da-DK" b="0" i="0" u="none" strike="noStrike" baseline="0" noProof="0" dirty="0">
              <a:latin typeface="Helvetica" panose="020B0604020202020204" pitchFamily="34" charset="0"/>
            </a:endParaRPr>
          </a:p>
          <a:p>
            <a:pPr marL="285750" indent="-28575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da-DK" b="0" i="0" u="none" strike="noStrike" baseline="0" noProof="0" dirty="0">
                <a:latin typeface="Helvetica" panose="020B0604020202020204" pitchFamily="34" charset="0"/>
              </a:rPr>
              <a:t>Et hjertestop kan også opstå </a:t>
            </a:r>
            <a:r>
              <a:rPr lang="da-DK" b="1" i="0" u="none" strike="noStrike" baseline="0" noProof="0" dirty="0">
                <a:latin typeface="Helvetica" panose="020B0604020202020204" pitchFamily="34" charset="0"/>
              </a:rPr>
              <a:t>som følge af en forstyrrelse i hjertets almindelige rytme</a:t>
            </a:r>
            <a:r>
              <a:rPr lang="da-DK" b="0" i="0" u="none" strike="noStrike" baseline="0" noProof="0" dirty="0">
                <a:latin typeface="Helvetica" panose="020B0604020202020204" pitchFamily="34" charset="0"/>
              </a:rPr>
              <a:t>, ved alvorlige infektioner, overdosis af visse lægemidler eller narkotika, ved svære elektrolytforstyrrelser, ved elektriske stød eller større blodtab</a:t>
            </a:r>
          </a:p>
        </p:txBody>
      </p:sp>
      <p:pic>
        <p:nvPicPr>
          <p:cNvPr id="5" name="Grafik 18" descr="Præsentation med liggende søjlediagram med massiv udfyldning">
            <a:extLst>
              <a:ext uri="{FF2B5EF4-FFF2-40B4-BE49-F238E27FC236}">
                <a16:creationId xmlns:a16="http://schemas.microsoft.com/office/drawing/2014/main" id="{B1912B32-A504-1CD1-3755-C45A935CE2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95" y="1160175"/>
            <a:ext cx="583737" cy="58373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DB0438-7B28-A524-3E73-64BF46F84B99}"/>
              </a:ext>
            </a:extLst>
          </p:cNvPr>
          <p:cNvSpPr txBox="1"/>
          <p:nvPr/>
        </p:nvSpPr>
        <p:spPr>
          <a:xfrm>
            <a:off x="1440632" y="1245636"/>
            <a:ext cx="283522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2000" b="1" noProof="0" dirty="0">
                <a:latin typeface="Helvetica" panose="020B0604020202020204" pitchFamily="34" charset="0"/>
                <a:cs typeface="Helvetica" panose="020B0604020202020204" pitchFamily="34" charset="0"/>
              </a:rPr>
              <a:t>FAKTA</a:t>
            </a:r>
          </a:p>
        </p:txBody>
      </p:sp>
      <p:pic>
        <p:nvPicPr>
          <p:cNvPr id="6" name="Graphic 5" descr="Ur med massiv udfyldning">
            <a:extLst>
              <a:ext uri="{FF2B5EF4-FFF2-40B4-BE49-F238E27FC236}">
                <a16:creationId xmlns:a16="http://schemas.microsoft.com/office/drawing/2014/main" id="{2FCABA65-D1DB-57A7-0E72-78E1825D55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49018" y="1259694"/>
            <a:ext cx="403781" cy="388071"/>
          </a:xfrm>
          <a:prstGeom prst="rect">
            <a:avLst/>
          </a:prstGeom>
        </p:spPr>
      </p:pic>
      <p:sp>
        <p:nvSpPr>
          <p:cNvPr id="9" name="TextBox 14">
            <a:extLst>
              <a:ext uri="{FF2B5EF4-FFF2-40B4-BE49-F238E27FC236}">
                <a16:creationId xmlns:a16="http://schemas.microsoft.com/office/drawing/2014/main" id="{FDFB95CE-2C26-89DD-771C-556ECB67D792}"/>
              </a:ext>
            </a:extLst>
          </p:cNvPr>
          <p:cNvSpPr txBox="1"/>
          <p:nvPr/>
        </p:nvSpPr>
        <p:spPr>
          <a:xfrm>
            <a:off x="2952799" y="1303916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2 min.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56BBA3CC-EAC8-1FA1-A01E-3FA79E5653C1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2810469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32D485-3BC9-8E3C-C079-485E5D9238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4">
            <a:extLst>
              <a:ext uri="{FF2B5EF4-FFF2-40B4-BE49-F238E27FC236}">
                <a16:creationId xmlns:a16="http://schemas.microsoft.com/office/drawing/2014/main" id="{EC9AD7B9-8692-D9AA-A1B1-0E654B80437D}"/>
              </a:ext>
            </a:extLst>
          </p:cNvPr>
          <p:cNvSpPr/>
          <p:nvPr/>
        </p:nvSpPr>
        <p:spPr>
          <a:xfrm>
            <a:off x="984717" y="1696240"/>
            <a:ext cx="6905780" cy="485093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5D42E5-18DF-71B5-56BB-EF7C073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5308" y="1056111"/>
            <a:ext cx="4816472" cy="932855"/>
          </a:xfrm>
        </p:spPr>
        <p:txBody>
          <a:bodyPr/>
          <a:lstStyle/>
          <a:p>
            <a:r>
              <a:rPr lang="da-DK" sz="3000" dirty="0">
                <a:solidFill>
                  <a:srgbClr val="000000"/>
                </a:solidFill>
                <a:latin typeface="Obvia Expanded"/>
              </a:rPr>
              <a:t>ØVELSE OG OPSAMLING</a:t>
            </a:r>
            <a:endParaRPr lang="da-DK" sz="3000" noProof="0" dirty="0">
              <a:latin typeface="Obvia Expanded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87266B-DB40-8EFD-9B68-DB83F56FB1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8325" y="1863313"/>
            <a:ext cx="6627430" cy="4555093"/>
          </a:xfrm>
        </p:spPr>
        <p:txBody>
          <a:bodyPr vert="horz" wrap="square" lIns="91440" tIns="45720" rIns="91440" bIns="45720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Alene: </a:t>
            </a:r>
            <a:r>
              <a:rPr lang="da-DK" noProof="0" dirty="0">
                <a:solidFill>
                  <a:srgbClr val="222020"/>
                </a:solidFill>
                <a:latin typeface="Helvetica"/>
                <a:cs typeface="Helvetica"/>
              </a:rPr>
              <a:t>Du</a:t>
            </a:r>
            <a:r>
              <a:rPr lang="da-DK" noProof="0" dirty="0">
                <a:latin typeface="Helvetica"/>
                <a:cs typeface="Helvetica"/>
              </a:rPr>
              <a:t> skal samle op på de centrale ord og handlinger, du har arbejdet med i lektionen.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Skriv dine ord  i elevarkene. 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Tænk ikke for længe over hvert ord.</a:t>
            </a:r>
          </a:p>
          <a:p>
            <a:pPr>
              <a:lnSpc>
                <a:spcPct val="100000"/>
              </a:lnSpc>
            </a:pPr>
            <a:r>
              <a:rPr lang="da-DK" noProof="0" dirty="0">
                <a:latin typeface="Helvetica"/>
                <a:cs typeface="Helvetica"/>
              </a:rPr>
              <a:t>Udfyld elevarket ”Træd til ved hjertestop”.</a:t>
            </a: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To </a:t>
            </a:r>
            <a:r>
              <a:rPr lang="da-DK" b="1" dirty="0">
                <a:latin typeface="Helvetica"/>
                <a:cs typeface="Helvetica"/>
              </a:rPr>
              <a:t>og to: </a:t>
            </a:r>
            <a:r>
              <a:rPr lang="da-DK" noProof="0" dirty="0">
                <a:latin typeface="Helvetica"/>
                <a:cs typeface="Helvetica"/>
              </a:rPr>
              <a:t>I skal bruge jeres beskrivelser på de tre  elevark til at lave en kort video</a:t>
            </a:r>
            <a:r>
              <a:rPr lang="da-DK" dirty="0">
                <a:latin typeface="Helvetica"/>
                <a:cs typeface="Helvetica"/>
              </a:rPr>
              <a:t> på ca. 2 minutter</a:t>
            </a:r>
            <a:r>
              <a:rPr lang="da-DK" noProof="0" dirty="0">
                <a:latin typeface="Helvetica"/>
                <a:cs typeface="Helvetica"/>
              </a:rPr>
              <a:t>, hvor I med jeres egne ord fortæller om det vigtigste, I har lært om livreddende førstehjælp. </a:t>
            </a:r>
            <a:endParaRPr lang="da-DK" noProof="0" dirty="0">
              <a:latin typeface="Helvetica"/>
            </a:endParaRPr>
          </a:p>
          <a:p>
            <a:pPr>
              <a:lnSpc>
                <a:spcPct val="100000"/>
              </a:lnSpc>
            </a:pPr>
            <a:r>
              <a:rPr lang="da-DK" b="1" noProof="0" dirty="0">
                <a:latin typeface="Helvetica"/>
                <a:cs typeface="Helvetica"/>
              </a:rPr>
              <a:t>Fælles: </a:t>
            </a:r>
            <a:r>
              <a:rPr lang="da-DK" noProof="0" dirty="0">
                <a:latin typeface="Helvetica"/>
                <a:cs typeface="Helvetica"/>
              </a:rPr>
              <a:t>Vis jeres videoer for resten af klassen. </a:t>
            </a:r>
            <a:endParaRPr lang="da-DK" noProof="0" dirty="0">
              <a:cs typeface="Helvetica"/>
            </a:endParaRPr>
          </a:p>
          <a:p>
            <a:pPr>
              <a:lnSpc>
                <a:spcPct val="100000"/>
              </a:lnSpc>
            </a:pPr>
            <a:r>
              <a:rPr lang="da-DK" dirty="0">
                <a:latin typeface="Helvetica"/>
                <a:cs typeface="Helvetica"/>
              </a:rPr>
              <a:t>Som opsamling, skal du hjemme præsentere din viden for din familie. Her kan du bruge dine elevark og video.</a:t>
            </a:r>
            <a:endParaRPr lang="da-DK" dirty="0">
              <a:latin typeface="Helvetica"/>
            </a:endParaRPr>
          </a:p>
        </p:txBody>
      </p:sp>
      <p:pic>
        <p:nvPicPr>
          <p:cNvPr id="8" name="Graphic 7" descr="Ur med massiv udfyldning">
            <a:extLst>
              <a:ext uri="{FF2B5EF4-FFF2-40B4-BE49-F238E27FC236}">
                <a16:creationId xmlns:a16="http://schemas.microsoft.com/office/drawing/2014/main" id="{25D2A867-B1D3-AFEA-C4B0-037882B50F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3543" y="1090911"/>
            <a:ext cx="403781" cy="38807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0797E7-52C5-C92E-3CBA-C569E83CD3E9}"/>
              </a:ext>
            </a:extLst>
          </p:cNvPr>
          <p:cNvSpPr txBox="1"/>
          <p:nvPr/>
        </p:nvSpPr>
        <p:spPr>
          <a:xfrm>
            <a:off x="6719845" y="1152908"/>
            <a:ext cx="2003841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400" b="1" noProof="0" dirty="0">
                <a:latin typeface="Helvetica"/>
                <a:cs typeface="Helvetica"/>
              </a:rPr>
              <a:t>30 min.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AA2024-ED3D-3A9C-0333-01E6CAC9B6EB}"/>
              </a:ext>
            </a:extLst>
          </p:cNvPr>
          <p:cNvSpPr txBox="1"/>
          <p:nvPr/>
        </p:nvSpPr>
        <p:spPr>
          <a:xfrm>
            <a:off x="8277478" y="1970316"/>
            <a:ext cx="427879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2000" b="1" noProof="0" dirty="0"/>
              <a:t> </a:t>
            </a:r>
            <a:r>
              <a:rPr lang="da-DK" sz="2000" b="1" noProof="0" dirty="0">
                <a:latin typeface="Helvetica"/>
                <a:cs typeface="Helvetica"/>
              </a:rPr>
              <a:t>ELEVARK</a:t>
            </a:r>
            <a:r>
              <a:rPr lang="da-DK" sz="2000" b="1" noProof="0" dirty="0"/>
              <a:t> </a:t>
            </a:r>
          </a:p>
        </p:txBody>
      </p:sp>
      <p:pic>
        <p:nvPicPr>
          <p:cNvPr id="3" name="Graphic 2" descr="Dokument med massiv udfyldning">
            <a:extLst>
              <a:ext uri="{FF2B5EF4-FFF2-40B4-BE49-F238E27FC236}">
                <a16:creationId xmlns:a16="http://schemas.microsoft.com/office/drawing/2014/main" id="{2B71E4C9-7EE8-D2C9-9BA4-13A9859AE5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01061" y="1922225"/>
            <a:ext cx="474483" cy="4430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C929C8-204F-8CDB-6370-937C0EB750F3}"/>
              </a:ext>
            </a:extLst>
          </p:cNvPr>
          <p:cNvSpPr txBox="1"/>
          <p:nvPr/>
        </p:nvSpPr>
        <p:spPr>
          <a:xfrm>
            <a:off x="8277478" y="2459376"/>
            <a:ext cx="3807298" cy="29854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ORDLISTEMINDMAP</a:t>
            </a:r>
          </a:p>
          <a:p>
            <a:endParaRPr lang="da-DK" sz="16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HANDLINGSMINDMAP</a:t>
            </a:r>
          </a:p>
          <a:p>
            <a:endParaRPr lang="da-DK" sz="16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a-DK" sz="1600" noProof="0" dirty="0">
                <a:latin typeface="Helvetica" panose="020B0604020202020204" pitchFamily="34" charset="0"/>
                <a:cs typeface="Helvetica" panose="020B0604020202020204" pitchFamily="34" charset="0"/>
              </a:rPr>
              <a:t>TRÆD TIL VED HJERTESTOP</a:t>
            </a:r>
          </a:p>
          <a:p>
            <a:endParaRPr lang="da-DK" sz="16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da-DK" sz="1600" dirty="0">
                <a:latin typeface="Helvetica" panose="020B0604020202020204" pitchFamily="34" charset="0"/>
                <a:cs typeface="Helvetica" panose="020B0604020202020204" pitchFamily="34" charset="0"/>
              </a:rPr>
              <a:t>PRÆSENTER DIN VIDEN OM LIVREDDENDE FØRSTEHJÆLP</a:t>
            </a:r>
            <a:endParaRPr lang="da-DK" sz="1600" noProof="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da-DK" sz="2000" b="1" noProof="0" dirty="0">
              <a:latin typeface="Helvetica"/>
              <a:cs typeface="Helvetica"/>
            </a:endParaRPr>
          </a:p>
          <a:p>
            <a:endParaRPr lang="da-DK" sz="2000" b="1" dirty="0">
              <a:latin typeface="Helvetica"/>
              <a:cs typeface="Helvetica"/>
            </a:endParaRPr>
          </a:p>
          <a:p>
            <a:endParaRPr lang="da-DK" sz="2000" b="1" dirty="0">
              <a:latin typeface="Helvetica"/>
              <a:cs typeface="Helvetica"/>
            </a:endParaRPr>
          </a:p>
        </p:txBody>
      </p:sp>
      <p:pic>
        <p:nvPicPr>
          <p:cNvPr id="9" name="Graphic 8" descr="Gruppebrainstorm med massiv udfyldning">
            <a:extLst>
              <a:ext uri="{FF2B5EF4-FFF2-40B4-BE49-F238E27FC236}">
                <a16:creationId xmlns:a16="http://schemas.microsoft.com/office/drawing/2014/main" id="{A57CE8FC-720F-F16D-97DF-31105D5E07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2305" y="873861"/>
            <a:ext cx="643003" cy="663879"/>
          </a:xfrm>
          <a:prstGeom prst="rect">
            <a:avLst/>
          </a:prstGeom>
        </p:spPr>
      </p:pic>
      <p:sp>
        <p:nvSpPr>
          <p:cNvPr id="7" name="TextBox 4">
            <a:extLst>
              <a:ext uri="{FF2B5EF4-FFF2-40B4-BE49-F238E27FC236}">
                <a16:creationId xmlns:a16="http://schemas.microsoft.com/office/drawing/2014/main" id="{6A00C331-1B38-2758-7E38-C6FA3FA57893}"/>
              </a:ext>
            </a:extLst>
          </p:cNvPr>
          <p:cNvSpPr txBox="1"/>
          <p:nvPr/>
        </p:nvSpPr>
        <p:spPr>
          <a:xfrm>
            <a:off x="3780000" y="158400"/>
            <a:ext cx="43891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pc="300" noProof="0" dirty="0">
                <a:latin typeface="Obvia Expanded"/>
              </a:rPr>
              <a:t>LEKTION F</a:t>
            </a:r>
            <a:endParaRPr lang="da-DK" spc="300" noProof="0" dirty="0"/>
          </a:p>
        </p:txBody>
      </p:sp>
    </p:spTree>
    <p:extLst>
      <p:ext uri="{BB962C8B-B14F-4D97-AF65-F5344CB8AC3E}">
        <p14:creationId xmlns:p14="http://schemas.microsoft.com/office/powerpoint/2010/main" val="4189213992"/>
      </p:ext>
    </p:extLst>
  </p:cSld>
  <p:clrMapOvr>
    <a:masterClrMapping/>
  </p:clrMapOvr>
</p:sld>
</file>

<file path=ppt/theme/theme1.xml><?xml version="1.0" encoding="utf-8"?>
<a:theme xmlns:a="http://schemas.openxmlformats.org/drawingml/2006/main" name="HHH_Hjertestop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HHH_Stroke_Master">
  <a:themeElements>
    <a:clrScheme name="HHH">
      <a:dk1>
        <a:srgbClr val="222020"/>
      </a:dk1>
      <a:lt1>
        <a:srgbClr val="FFFFFF"/>
      </a:lt1>
      <a:dk2>
        <a:srgbClr val="222020"/>
      </a:dk2>
      <a:lt2>
        <a:srgbClr val="EBEBEB"/>
      </a:lt2>
      <a:accent1>
        <a:srgbClr val="EFFBC8"/>
      </a:accent1>
      <a:accent2>
        <a:srgbClr val="FF7E79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FF7E79"/>
      </a:hlink>
      <a:folHlink>
        <a:srgbClr val="FF7E79"/>
      </a:folHlink>
    </a:clrScheme>
    <a:fontScheme name="Office-t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HHH_Tom_Master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D96234D237F04BBEE5DBBBEF34F50C" ma:contentTypeVersion="14" ma:contentTypeDescription="Opret et nyt dokument." ma:contentTypeScope="" ma:versionID="093cfe57a9be6de3fdd957892dd360bf">
  <xsd:schema xmlns:xsd="http://www.w3.org/2001/XMLSchema" xmlns:xs="http://www.w3.org/2001/XMLSchema" xmlns:p="http://schemas.microsoft.com/office/2006/metadata/properties" xmlns:ns2="86e0130d-f5f6-47a6-8c90-8a8ffaaefeba" xmlns:ns3="029e9e5a-62a8-43de-a8a6-d008723657e9" targetNamespace="http://schemas.microsoft.com/office/2006/metadata/properties" ma:root="true" ma:fieldsID="c29be3805bee02dd4bfb4ad80f00296c" ns2:_="" ns3:_="">
    <xsd:import namespace="86e0130d-f5f6-47a6-8c90-8a8ffaaefeba"/>
    <xsd:import namespace="029e9e5a-62a8-43de-a8a6-d00872365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e0130d-f5f6-47a6-8c90-8a8ffaaefe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ledmærker" ma:readOnly="false" ma:fieldId="{5cf76f15-5ced-4ddc-b409-7134ff3c332f}" ma:taxonomyMulti="true" ma:sspId="93514909-8382-47f4-82b5-c483a11e7db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9e9e5a-62a8-43de-a8a6-d008723657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875dd5e-2dfe-4b02-9073-2c00de17b684}" ma:internalName="TaxCatchAll" ma:showField="CatchAllData" ma:web="029e9e5a-62a8-43de-a8a6-d008723657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29e9e5a-62a8-43de-a8a6-d008723657e9" xsi:nil="true"/>
    <lcf76f155ced4ddcb4097134ff3c332f xmlns="86e0130d-f5f6-47a6-8c90-8a8ffaaefeb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236B268-2E03-4860-AF37-C506816185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A5DD9-3743-46C6-9508-3967F8A45230}">
  <ds:schemaRefs>
    <ds:schemaRef ds:uri="029e9e5a-62a8-43de-a8a6-d008723657e9"/>
    <ds:schemaRef ds:uri="86e0130d-f5f6-47a6-8c90-8a8ffaaefeb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AD5B679-57BA-48FC-AA96-5B3B58CD929A}">
  <ds:schemaRefs>
    <ds:schemaRef ds:uri="029e9e5a-62a8-43de-a8a6-d008723657e9"/>
    <ds:schemaRef ds:uri="86e0130d-f5f6-47a6-8c90-8a8ffaaefeb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580</TotalTime>
  <Words>650</Words>
  <Application>Microsoft Office PowerPoint</Application>
  <PresentationFormat>Widescreen</PresentationFormat>
  <Paragraphs>95</Paragraphs>
  <Slides>6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6</vt:i4>
      </vt:variant>
    </vt:vector>
  </HeadingPairs>
  <TitlesOfParts>
    <vt:vector size="15" baseType="lpstr">
      <vt:lpstr>Helvetica</vt:lpstr>
      <vt:lpstr>Obvia Expanded</vt:lpstr>
      <vt:lpstr>Arial</vt:lpstr>
      <vt:lpstr>Calibri</vt:lpstr>
      <vt:lpstr>Aptos</vt:lpstr>
      <vt:lpstr>HHH_Hjertestop_Master</vt:lpstr>
      <vt:lpstr>HHH_Stroke_Master</vt:lpstr>
      <vt:lpstr>1_HHH_Stroke_Master</vt:lpstr>
      <vt:lpstr>HHH_Tom_Master</vt:lpstr>
      <vt:lpstr> Lektion F:  opsamling</vt:lpstr>
      <vt:lpstr>PowerPoint-præsentation</vt:lpstr>
      <vt:lpstr>PowerPoint-præsentation</vt:lpstr>
      <vt:lpstr>DET SKER I KROPPEN VED ET HJERTESTOP</vt:lpstr>
      <vt:lpstr>ÅRSAG TIL AT HJERTET STOPPER MED AT SLÅ</vt:lpstr>
      <vt:lpstr>ØVELSE OG OPSAMLING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Maria Jacobsen</dc:creator>
  <cp:lastModifiedBy>Celine Ankjær Jeppesen</cp:lastModifiedBy>
  <cp:revision>162</cp:revision>
  <dcterms:created xsi:type="dcterms:W3CDTF">2024-04-08T09:09:07Z</dcterms:created>
  <dcterms:modified xsi:type="dcterms:W3CDTF">2025-05-15T08:26:23Z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0x010100BED96234D237F04BBEE5DBBBEF34F50C</vt:lpwstr>
  </property>
  <property fmtid="{D5CDD505-2E9C-101B-9397-08002B2CF9AE}" pid="3" name="MediaServiceImageTags">
    <vt:lpwstr/>
  </property>
</Properties>
</file>