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70" r:id="rId5"/>
    <p:sldMasterId id="2147483679" r:id="rId6"/>
    <p:sldMasterId id="2147483674" r:id="rId7"/>
  </p:sldMasterIdLst>
  <p:notesMasterIdLst>
    <p:notesMasterId r:id="rId15"/>
  </p:notesMasterIdLst>
  <p:sldIdLst>
    <p:sldId id="486" r:id="rId8"/>
    <p:sldId id="351" r:id="rId9"/>
    <p:sldId id="456" r:id="rId10"/>
    <p:sldId id="474" r:id="rId11"/>
    <p:sldId id="353" r:id="rId12"/>
    <p:sldId id="355" r:id="rId13"/>
    <p:sldId id="358" r:id="rId14"/>
  </p:sldIdLst>
  <p:sldSz cx="12192000" cy="6858000"/>
  <p:notesSz cx="6858000" cy="9144000"/>
  <p:embeddedFontLst>
    <p:embeddedFont>
      <p:font typeface="Helvetica" panose="020B0604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1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59867130-1A6C-4473-8C60-F31EB23D033B}"/>
    <pc:docChg chg="delSld">
      <pc:chgData name="Celine Ankjær Jeppesen" userId="d1cb0c86-be62-46c5-b167-e90933f71c53" providerId="ADAL" clId="{59867130-1A6C-4473-8C60-F31EB23D033B}" dt="2025-05-15T08:24:57.907" v="1" actId="47"/>
      <pc:docMkLst>
        <pc:docMk/>
      </pc:docMkLst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997121326" sldId="256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821824839" sldId="262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746985144" sldId="264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519211875" sldId="266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580564227" sldId="267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991616443" sldId="269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548735599" sldId="272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996372536" sldId="274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230256086" sldId="275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397841078" sldId="276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248277999" sldId="277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2923398627" sldId="286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2810469771" sldId="287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578055575" sldId="300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971230663" sldId="302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545962160" sldId="303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4125124540" sldId="305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1554521272" sldId="306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333638631" sldId="307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777582623" sldId="309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238695209" sldId="310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236650668" sldId="312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608195137" sldId="316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897361923" sldId="317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483573016" sldId="325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623134353" sldId="327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837593824" sldId="329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090985950" sldId="330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337899767" sldId="333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615863533" sldId="334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4063285993" sldId="336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367578880" sldId="337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414697825" sldId="341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087042416" sldId="342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557696734" sldId="343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4247736071" sldId="344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890683431" sldId="345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981254927" sldId="349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4189213992" sldId="362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2515989067" sldId="363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1995342800" sldId="365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728304503" sldId="367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2717587008" sldId="369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3408388146" sldId="370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1584526110" sldId="372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1821207454" sldId="440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728845425" sldId="441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730694123" sldId="445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21129556" sldId="449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350301117" sldId="453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046576778" sldId="454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541174136" sldId="455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227273117" sldId="457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908876442" sldId="465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650931747" sldId="468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422060244" sldId="469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562586932" sldId="471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976054069" sldId="475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1405010214" sldId="477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1003134948" sldId="480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2219608562" sldId="481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809098115" sldId="482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181592625" sldId="483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323698724" sldId="484"/>
        </pc:sldMkLst>
      </pc:sldChg>
      <pc:sldChg chg="del">
        <pc:chgData name="Celine Ankjær Jeppesen" userId="d1cb0c86-be62-46c5-b167-e90933f71c53" providerId="ADAL" clId="{59867130-1A6C-4473-8C60-F31EB23D033B}" dt="2025-05-15T08:24:47.602" v="0" actId="47"/>
        <pc:sldMkLst>
          <pc:docMk/>
          <pc:sldMk cId="1392677002" sldId="485"/>
        </pc:sldMkLst>
      </pc:sldChg>
      <pc:sldChg chg="del">
        <pc:chgData name="Celine Ankjær Jeppesen" userId="d1cb0c86-be62-46c5-b167-e90933f71c53" providerId="ADAL" clId="{59867130-1A6C-4473-8C60-F31EB23D033B}" dt="2025-05-15T08:24:57.907" v="1" actId="47"/>
        <pc:sldMkLst>
          <pc:docMk/>
          <pc:sldMk cId="1413381467" sldId="4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15-05-2025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79977-082B-92A3-DE27-697A8285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896EA2E-BE34-47EC-B6D2-5693DCC91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10ECC59-ADC3-58AB-3CA8-0C2A5D6F2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EFBD44F-8977-F5A5-90A5-31B387DB6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86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latin typeface="Calibri"/>
                <a:ea typeface="Calibri"/>
                <a:cs typeface="Calibri"/>
              </a:rPr>
              <a:t>Læg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mærke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til</a:t>
            </a:r>
            <a:r>
              <a:rPr lang="en-US" b="1">
                <a:latin typeface="Calibri"/>
                <a:ea typeface="Calibri"/>
                <a:cs typeface="Calibri"/>
              </a:rPr>
              <a:t>:</a:t>
            </a:r>
            <a:endParaRPr lang="en-US" b="1"/>
          </a:p>
          <a:p>
            <a:r>
              <a:rPr lang="en-US">
                <a:latin typeface="Calibri"/>
                <a:ea typeface="Calibri"/>
                <a:cs typeface="Calibri"/>
              </a:rPr>
              <a:t>om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bruger</a:t>
            </a:r>
            <a:r>
              <a:rPr lang="en-US">
                <a:latin typeface="Calibri"/>
                <a:ea typeface="Calibri"/>
                <a:cs typeface="Calibri"/>
              </a:rPr>
              <a:t> alt det, der </a:t>
            </a:r>
            <a:r>
              <a:rPr lang="en-US" err="1">
                <a:latin typeface="Calibri"/>
                <a:ea typeface="Calibri"/>
                <a:cs typeface="Calibri"/>
              </a:rPr>
              <a:t>har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lært</a:t>
            </a:r>
            <a:r>
              <a:rPr lang="en-US">
                <a:latin typeface="Calibri"/>
                <a:ea typeface="Calibri"/>
                <a:cs typeface="Calibri"/>
              </a:rPr>
              <a:t> om </a:t>
            </a:r>
            <a:r>
              <a:rPr lang="en-US" err="1">
                <a:latin typeface="Calibri"/>
                <a:ea typeface="Calibri"/>
                <a:cs typeface="Calibri"/>
              </a:rPr>
              <a:t>førstehjælp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ved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hjertestop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udfører</a:t>
            </a:r>
            <a:r>
              <a:rPr lang="en-US">
                <a:latin typeface="Calibri"/>
                <a:ea typeface="Calibri"/>
                <a:cs typeface="Calibri"/>
              </a:rPr>
              <a:t> det </a:t>
            </a:r>
            <a:r>
              <a:rPr lang="en-US" err="1">
                <a:latin typeface="Calibri"/>
                <a:ea typeface="Calibri"/>
                <a:cs typeface="Calibri"/>
              </a:rPr>
              <a:t>korrekt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010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02FC0-5303-567C-9FFF-7AC6AEF84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CBA4DE4-CEB2-3E36-1966-3CB61DCEC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37463D0-FDD2-C117-6BB7-19DE7D3E0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err="1"/>
              <a:t>Gennemgå</a:t>
            </a:r>
            <a:r>
              <a:rPr lang="en-US"/>
              <a:t> </a:t>
            </a:r>
            <a:r>
              <a:rPr lang="en-US" err="1"/>
              <a:t>programmet</a:t>
            </a:r>
            <a:r>
              <a:rPr lang="en-US"/>
              <a:t> med </a:t>
            </a:r>
            <a:r>
              <a:rPr lang="en-US" err="1"/>
              <a:t>eleverne</a:t>
            </a:r>
            <a:r>
              <a:rPr lang="en-US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DF2D4A6-A697-BF8C-1864-79486DE31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66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8323A-7828-17AC-83D8-B41B3769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904525E-CA6C-7596-CDC5-EBA54A699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786D9BE-BCAA-F485-BAB0-171F69D71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Praktisk information:</a:t>
            </a:r>
          </a:p>
          <a:p>
            <a:r>
              <a:rPr lang="da-DK"/>
              <a:t>Se videoen inden eleverne gør deres handlingsmindmap færdigt.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1D8E5D6-141F-6D24-C311-7A7678B25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83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3E74B-F86C-8EEF-AA7B-0C847E6F7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064D2-E4F6-505A-F71C-A9492BACE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D7696-EC1C-A4BA-A4A7-6CBAC7016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5011C-DC93-D88A-EB83-B666D8E22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44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10E2-1588-738C-A98F-F6B6DB76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CC0A6-9127-4AFA-836F-FC5E9F253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B6990-BA55-04C8-C180-4D40EE5D7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Læg</a:t>
            </a:r>
            <a:r>
              <a:rPr lang="en-US"/>
              <a:t> </a:t>
            </a:r>
            <a:r>
              <a:rPr lang="en-US" err="1"/>
              <a:t>mærke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bruger</a:t>
            </a:r>
            <a:r>
              <a:rPr lang="en-US"/>
              <a:t> alt det, de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lært</a:t>
            </a:r>
            <a:r>
              <a:rPr lang="en-US"/>
              <a:t> om </a:t>
            </a:r>
            <a:r>
              <a:rPr lang="en-US" err="1"/>
              <a:t>førstehjælp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hjertestop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udfører</a:t>
            </a:r>
            <a:r>
              <a:rPr lang="en-US"/>
              <a:t> det </a:t>
            </a:r>
            <a:r>
              <a:rPr lang="en-US" err="1"/>
              <a:t>korrekt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B8037-4C6E-B744-EEF1-E1E464533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63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Baggrundsviden:</a:t>
            </a:r>
          </a:p>
          <a:p>
            <a:r>
              <a:rPr lang="en-US"/>
              <a:t>Lad </a:t>
            </a:r>
            <a:r>
              <a:rPr lang="en-US" err="1"/>
              <a:t>først</a:t>
            </a:r>
            <a:r>
              <a:rPr lang="en-US"/>
              <a:t> </a:t>
            </a:r>
            <a:r>
              <a:rPr lang="en-US" err="1"/>
              <a:t>eleverne</a:t>
            </a:r>
            <a:r>
              <a:rPr lang="en-US"/>
              <a:t>, med </a:t>
            </a:r>
            <a:r>
              <a:rPr lang="en-US" err="1"/>
              <a:t>deres</a:t>
            </a:r>
            <a:r>
              <a:rPr lang="en-US"/>
              <a:t> </a:t>
            </a:r>
            <a:r>
              <a:rPr lang="en-US" err="1"/>
              <a:t>egne</a:t>
            </a:r>
            <a:r>
              <a:rPr lang="en-US"/>
              <a:t> </a:t>
            </a:r>
            <a:r>
              <a:rPr lang="en-US" err="1"/>
              <a:t>ord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makkerpar</a:t>
            </a:r>
            <a:r>
              <a:rPr lang="en-US"/>
              <a:t>, tale om, </a:t>
            </a:r>
            <a:r>
              <a:rPr lang="en-US" err="1"/>
              <a:t>hvad</a:t>
            </a:r>
            <a:r>
              <a:rPr lang="en-US"/>
              <a:t> de </a:t>
            </a:r>
            <a:r>
              <a:rPr lang="en-US" err="1"/>
              <a:t>tror</a:t>
            </a:r>
            <a:r>
              <a:rPr lang="en-US"/>
              <a:t>, der </a:t>
            </a:r>
            <a:r>
              <a:rPr lang="en-US" err="1"/>
              <a:t>sker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kroppen</a:t>
            </a:r>
            <a:r>
              <a:rPr lang="en-US"/>
              <a:t>, </a:t>
            </a:r>
            <a:r>
              <a:rPr lang="en-US" err="1"/>
              <a:t>hvis</a:t>
            </a:r>
            <a:r>
              <a:rPr lang="en-US"/>
              <a:t> </a:t>
            </a:r>
            <a:r>
              <a:rPr lang="en-US" err="1"/>
              <a:t>hjertet</a:t>
            </a:r>
            <a:r>
              <a:rPr lang="en-US"/>
              <a:t> holder op med at </a:t>
            </a:r>
            <a:r>
              <a:rPr lang="en-US" err="1"/>
              <a:t>slå</a:t>
            </a:r>
            <a:r>
              <a:rPr lang="en-US"/>
              <a:t>. De </a:t>
            </a:r>
            <a:r>
              <a:rPr lang="en-US" err="1"/>
              <a:t>fleste</a:t>
            </a:r>
            <a:r>
              <a:rPr lang="en-US"/>
              <a:t> </a:t>
            </a:r>
            <a:r>
              <a:rPr lang="en-US" err="1"/>
              <a:t>hjertestop</a:t>
            </a:r>
            <a:r>
              <a:rPr lang="en-US"/>
              <a:t> </a:t>
            </a:r>
            <a:r>
              <a:rPr lang="en-US" err="1"/>
              <a:t>kommer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følge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utilstrækkelig</a:t>
            </a:r>
            <a:r>
              <a:rPr lang="en-US"/>
              <a:t> </a:t>
            </a:r>
            <a:r>
              <a:rPr lang="en-US" err="1"/>
              <a:t>blodtilførsel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hjertet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følge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blodprop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hjertet</a:t>
            </a:r>
            <a:r>
              <a:rPr lang="en-US"/>
              <a:t>. Ved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blodprop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hjertet</a:t>
            </a:r>
            <a:r>
              <a:rPr lang="en-US"/>
              <a:t> </a:t>
            </a:r>
            <a:r>
              <a:rPr lang="en-US" err="1"/>
              <a:t>opstår</a:t>
            </a:r>
            <a:r>
              <a:rPr lang="en-US"/>
              <a:t> </a:t>
            </a:r>
            <a:r>
              <a:rPr lang="en-US" err="1"/>
              <a:t>akut</a:t>
            </a:r>
            <a:r>
              <a:rPr lang="en-US"/>
              <a:t> </a:t>
            </a:r>
            <a:r>
              <a:rPr lang="en-US" err="1"/>
              <a:t>iltmangel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hjertet</a:t>
            </a:r>
            <a:r>
              <a:rPr lang="en-US"/>
              <a:t>,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udvikle</a:t>
            </a:r>
            <a:r>
              <a:rPr lang="en-US"/>
              <a:t> sig </a:t>
            </a:r>
            <a:r>
              <a:rPr lang="en-US" err="1"/>
              <a:t>til</a:t>
            </a:r>
            <a:r>
              <a:rPr lang="en-US"/>
              <a:t> et </a:t>
            </a:r>
            <a:r>
              <a:rPr lang="en-US" err="1"/>
              <a:t>hjertestop.Et</a:t>
            </a:r>
            <a:r>
              <a:rPr lang="en-US"/>
              <a:t> </a:t>
            </a:r>
            <a:r>
              <a:rPr lang="en-US" err="1"/>
              <a:t>hjertestop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opstå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følge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forstyrrelse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hjertets</a:t>
            </a:r>
            <a:r>
              <a:rPr lang="en-US"/>
              <a:t> </a:t>
            </a:r>
            <a:r>
              <a:rPr lang="en-US" err="1"/>
              <a:t>almindelige</a:t>
            </a:r>
            <a:r>
              <a:rPr lang="en-US"/>
              <a:t> </a:t>
            </a:r>
            <a:r>
              <a:rPr lang="en-US" err="1"/>
              <a:t>rytme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alvorlige</a:t>
            </a:r>
            <a:r>
              <a:rPr lang="en-US"/>
              <a:t> </a:t>
            </a:r>
            <a:r>
              <a:rPr lang="en-US" err="1"/>
              <a:t>infektioner</a:t>
            </a:r>
            <a:r>
              <a:rPr lang="en-US"/>
              <a:t>, </a:t>
            </a:r>
            <a:r>
              <a:rPr lang="en-US" err="1"/>
              <a:t>overdosis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visse</a:t>
            </a:r>
            <a:r>
              <a:rPr lang="en-US"/>
              <a:t> </a:t>
            </a:r>
            <a:r>
              <a:rPr lang="en-US" err="1"/>
              <a:t>lægemidler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narkotika</a:t>
            </a:r>
            <a:r>
              <a:rPr lang="en-US"/>
              <a:t>,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svære</a:t>
            </a:r>
            <a:r>
              <a:rPr lang="en-US"/>
              <a:t> </a:t>
            </a:r>
            <a:r>
              <a:rPr lang="en-US" err="1"/>
              <a:t>elektrolytforstyrrelser</a:t>
            </a:r>
            <a:r>
              <a:rPr lang="en-US"/>
              <a:t>,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elektriske</a:t>
            </a:r>
            <a:r>
              <a:rPr lang="en-US"/>
              <a:t> </a:t>
            </a:r>
            <a:r>
              <a:rPr lang="en-US" err="1"/>
              <a:t>stød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større</a:t>
            </a:r>
            <a:r>
              <a:rPr lang="en-US"/>
              <a:t> </a:t>
            </a:r>
            <a:r>
              <a:rPr lang="en-US" err="1"/>
              <a:t>blodtab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29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68699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776"/>
            <a:ext cx="10515600" cy="14855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Hjertestop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oj0OIo-uAc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46D98-F570-2C09-9021-552FEFF9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B1F7ED-033D-AC55-FEA0-CC2991A226D7}"/>
              </a:ext>
            </a:extLst>
          </p:cNvPr>
          <p:cNvSpPr/>
          <p:nvPr/>
        </p:nvSpPr>
        <p:spPr>
          <a:xfrm>
            <a:off x="0" y="202131"/>
            <a:ext cx="12192000" cy="68580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0C3E1-39D1-32DB-DD07-BA321AED6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6078"/>
            <a:ext cx="12192000" cy="38501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</a:br>
            <a: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Lektion E: </a:t>
            </a:r>
            <a:b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</a:br>
            <a: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Sæt i spil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4CC6B1E-A46F-0592-E0B5-2827A309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F0C153A-184C-D373-4BBD-57097CDB1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4998"/>
            <a:ext cx="12192000" cy="3918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187A28E-95AF-0A4C-3045-109974A90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71D0A-07C2-E37B-9E38-8137F785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080B1D-B738-7DD2-6EBB-7A58EA75AC0D}"/>
              </a:ext>
            </a:extLst>
          </p:cNvPr>
          <p:cNvSpPr txBox="1"/>
          <p:nvPr/>
        </p:nvSpPr>
        <p:spPr>
          <a:xfrm>
            <a:off x="326938" y="1005328"/>
            <a:ext cx="8175035" cy="17338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3000" spc="300" noProof="0" dirty="0">
                <a:latin typeface="Obvia Expanded"/>
                <a:cs typeface="Helvetica"/>
              </a:rPr>
              <a:t>LEKTION E: SÆT I SPIL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a-DK" sz="3000" noProof="0" dirty="0">
              <a:latin typeface="Obvia Expanded"/>
              <a:cs typeface="Helvetic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endParaRPr lang="da-DK" noProof="0" dirty="0">
              <a:latin typeface="Aptos" panose="02110004020202020204"/>
              <a:cs typeface="Helvetica"/>
            </a:endParaRPr>
          </a:p>
        </p:txBody>
      </p:sp>
      <p:pic>
        <p:nvPicPr>
          <p:cNvPr id="3" name="Graphic 2" descr="Bullseye med massiv udfyldning">
            <a:extLst>
              <a:ext uri="{FF2B5EF4-FFF2-40B4-BE49-F238E27FC236}">
                <a16:creationId xmlns:a16="http://schemas.microsoft.com/office/drawing/2014/main" id="{83845405-C1CA-CC4F-0E35-A1BD63FA3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701" y="1516811"/>
            <a:ext cx="584462" cy="5923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72E43B-1B0C-5F8C-CC72-2C7E4F0D6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880" y="2109129"/>
            <a:ext cx="5146783" cy="381130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At I ved, hvordan man giver førstehjælp gennem forskellige scenarier fra virkeligheden. </a:t>
            </a: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I skal: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undersøge for bevidsthed og normal vejrtrækning (se – føl – lyt)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øve jer i at ringe 1-1-2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udføre hjertelungeredning på genoplivningsdukkerne</a:t>
            </a:r>
            <a:endParaRPr lang="da-DK" noProof="0" dirty="0">
              <a:cs typeface="Helvetica" pitchFamily="2" charset="0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øve jer i at bruge en hjertestarter.</a:t>
            </a:r>
            <a:endParaRPr lang="da-DK" noProof="0" dirty="0"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10905-B93B-4B29-15CB-D94108FC1AC2}"/>
              </a:ext>
            </a:extLst>
          </p:cNvPr>
          <p:cNvSpPr txBox="1"/>
          <p:nvPr/>
        </p:nvSpPr>
        <p:spPr>
          <a:xfrm>
            <a:off x="1015861" y="1614369"/>
            <a:ext cx="31015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>
                <a:latin typeface="Helvetica"/>
                <a:cs typeface="Helvetica"/>
              </a:rPr>
              <a:t>MÅL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4E311-B6FD-AF92-5D4C-E269C971C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968" y="2014479"/>
            <a:ext cx="5699441" cy="3756977"/>
          </a:xfrm>
          <a:prstGeom prst="rect">
            <a:avLst/>
          </a:prstGeom>
        </p:spPr>
      </p:pic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70325010-15A8-31E3-80EB-5EE2B0C6A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3429" y="1041621"/>
            <a:ext cx="403781" cy="388071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655AA95C-1FB2-4A4B-505E-8EDA8B6FE106}"/>
              </a:ext>
            </a:extLst>
          </p:cNvPr>
          <p:cNvSpPr txBox="1"/>
          <p:nvPr/>
        </p:nvSpPr>
        <p:spPr>
          <a:xfrm>
            <a:off x="5047210" y="1086436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45 min.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473C3-F907-D8A9-5E23-F378B7C050CE}"/>
              </a:ext>
            </a:extLst>
          </p:cNvPr>
          <p:cNvSpPr txBox="1"/>
          <p:nvPr/>
        </p:nvSpPr>
        <p:spPr>
          <a:xfrm>
            <a:off x="616932" y="5991612"/>
            <a:ext cx="7972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  <a:cs typeface="Helvetica"/>
              </a:rPr>
              <a:t>Materialer:</a:t>
            </a:r>
            <a:r>
              <a:rPr lang="da-DK" sz="2000" noProof="0">
                <a:latin typeface="Helvetica"/>
                <a:cs typeface="Helvetica"/>
              </a:rPr>
              <a:t> Genoplivningsdukker, vådservietter, hjertestartertræner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6EDE671-030F-63E7-8520-E14426163FDB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E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425666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64B30-24BC-A9D3-6E12-9F966C71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B2CFF-20A1-72F0-59BD-B211071AC067}"/>
              </a:ext>
            </a:extLst>
          </p:cNvPr>
          <p:cNvSpPr txBox="1"/>
          <p:nvPr/>
        </p:nvSpPr>
        <p:spPr>
          <a:xfrm>
            <a:off x="3511271" y="1095159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45 min.</a:t>
            </a: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A5DC7587-E777-1D29-EDCF-37C000B4A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5425" y="1077444"/>
            <a:ext cx="345846" cy="320491"/>
          </a:xfrm>
          <a:prstGeom prst="rect">
            <a:avLst/>
          </a:prstGeom>
        </p:spPr>
      </p:pic>
      <p:pic>
        <p:nvPicPr>
          <p:cNvPr id="10" name="Graphic 9" descr="Liste med massiv udfyldning">
            <a:extLst>
              <a:ext uri="{FF2B5EF4-FFF2-40B4-BE49-F238E27FC236}">
                <a16:creationId xmlns:a16="http://schemas.microsoft.com/office/drawing/2014/main" id="{A6968C6A-4CDD-06D9-8EDA-199F82E46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992" y="1643259"/>
            <a:ext cx="701040" cy="70104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A885A96-3B5C-D212-AC11-D9203111660C}"/>
              </a:ext>
            </a:extLst>
          </p:cNvPr>
          <p:cNvSpPr txBox="1"/>
          <p:nvPr/>
        </p:nvSpPr>
        <p:spPr>
          <a:xfrm>
            <a:off x="1521401" y="1793724"/>
            <a:ext cx="4160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731E0-C0F3-6043-E43C-8ABC53ADF62E}"/>
              </a:ext>
            </a:extLst>
          </p:cNvPr>
          <p:cNvSpPr txBox="1"/>
          <p:nvPr/>
        </p:nvSpPr>
        <p:spPr>
          <a:xfrm>
            <a:off x="957016" y="2749868"/>
            <a:ext cx="10277967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Forbered (ca. 10 min)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>
                <a:latin typeface="Helvetica"/>
                <a:cs typeface="Helvetica"/>
              </a:rPr>
              <a:t>Se film</a:t>
            </a:r>
            <a:endParaRPr lang="da-DK" sz="2000" dirty="0">
              <a:latin typeface="Aptos" panose="02110004020202020204"/>
              <a:cs typeface="Helvetic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>
                <a:latin typeface="Helvetica"/>
                <a:cs typeface="Helvetica"/>
              </a:rPr>
              <a:t>Handlingsmindmap</a:t>
            </a:r>
            <a:endParaRPr lang="da-DK" sz="2000" b="1" dirty="0">
              <a:latin typeface="Helvetica"/>
              <a:cs typeface="Helvetica"/>
            </a:endParaRPr>
          </a:p>
          <a:p>
            <a:r>
              <a:rPr lang="da-DK" sz="2000" b="1" dirty="0">
                <a:latin typeface="Helvetica"/>
                <a:cs typeface="Helvetica"/>
              </a:rPr>
              <a:t>Sæt i spil (ca. 35 min)</a:t>
            </a:r>
            <a:endParaRPr lang="da-DK" sz="2000" b="1" noProof="0" dirty="0"/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Scenarier om hjertestop 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Refleksion</a:t>
            </a:r>
            <a:endParaRPr lang="da-DK" noProof="0" dirty="0"/>
          </a:p>
          <a:p>
            <a:pPr algn="l"/>
            <a:endParaRPr lang="da-DK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A7099-1184-28F6-1B24-D392FE184C6B}"/>
              </a:ext>
            </a:extLst>
          </p:cNvPr>
          <p:cNvSpPr txBox="1"/>
          <p:nvPr/>
        </p:nvSpPr>
        <p:spPr>
          <a:xfrm>
            <a:off x="901992" y="1007876"/>
            <a:ext cx="2128287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3000" spc="300" noProof="0" dirty="0">
                <a:latin typeface="Obvia Expanded"/>
                <a:cs typeface="Helvetica"/>
              </a:rPr>
              <a:t>SÆT I SPIL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B2AC543-CFD4-559C-C413-C0DF60F392C1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E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1513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C80B-5485-4ECB-AA0C-78A0DE3D4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7EF45E-7163-18A0-CB28-D5A035F0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42" y="1062492"/>
            <a:ext cx="10031932" cy="923330"/>
          </a:xfrm>
        </p:spPr>
        <p:txBody>
          <a:bodyPr/>
          <a:lstStyle/>
          <a:p>
            <a:r>
              <a:rPr lang="da-DK" sz="3000" dirty="0">
                <a:solidFill>
                  <a:srgbClr val="000000"/>
                </a:solidFill>
                <a:latin typeface="Obvia Expanded"/>
              </a:rPr>
              <a:t>SÅDAN LAVER DU HJERTELUNGEREDNING – TRIN FOR TRIN</a:t>
            </a:r>
            <a:endParaRPr lang="da-DK" sz="3000" noProof="0" dirty="0">
              <a:solidFill>
                <a:srgbClr val="000000"/>
              </a:solidFill>
              <a:latin typeface="Obvia Expanded"/>
            </a:endParaRPr>
          </a:p>
        </p:txBody>
      </p:sp>
      <p:pic>
        <p:nvPicPr>
          <p:cNvPr id="2" name="Graphic 1" descr="Videokamera med massiv udfyldning">
            <a:extLst>
              <a:ext uri="{FF2B5EF4-FFF2-40B4-BE49-F238E27FC236}">
                <a16:creationId xmlns:a16="http://schemas.microsoft.com/office/drawing/2014/main" id="{E3118CDD-236C-6A09-57D9-4D6216EEA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863" y="871824"/>
            <a:ext cx="692179" cy="692179"/>
          </a:xfrm>
          <a:prstGeom prst="rect">
            <a:avLst/>
          </a:prstGeom>
        </p:spPr>
      </p:pic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0DEEB34C-40CE-0351-A60B-0828C718F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7729" y="1522967"/>
            <a:ext cx="403781" cy="388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B2BAD-ED45-C601-3B58-1F0A51240EAB}"/>
              </a:ext>
            </a:extLst>
          </p:cNvPr>
          <p:cNvSpPr txBox="1"/>
          <p:nvPr/>
        </p:nvSpPr>
        <p:spPr>
          <a:xfrm>
            <a:off x="3690885" y="1564003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2 min.</a:t>
            </a:r>
          </a:p>
        </p:txBody>
      </p:sp>
      <p:pic>
        <p:nvPicPr>
          <p:cNvPr id="3" name="Online Media 2" title="Sådan laver du hjertelungeredning – trin for trin">
            <a:hlinkClick r:id="" action="ppaction://media"/>
            <a:extLst>
              <a:ext uri="{FF2B5EF4-FFF2-40B4-BE49-F238E27FC236}">
                <a16:creationId xmlns:a16="http://schemas.microsoft.com/office/drawing/2014/main" id="{B9FD7709-E575-51CF-AF1B-1B1DD416C1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163699" y="1985822"/>
            <a:ext cx="7864602" cy="444861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45C1751-78AC-5165-9500-C3E988867849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E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85515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3ED69-CE4E-3E62-2903-DEB1DE0AB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93D0B3E-203D-5E41-2329-6870C0BDDD7B}"/>
              </a:ext>
            </a:extLst>
          </p:cNvPr>
          <p:cNvSpPr/>
          <p:nvPr/>
        </p:nvSpPr>
        <p:spPr>
          <a:xfrm>
            <a:off x="875912" y="2434705"/>
            <a:ext cx="6565828" cy="310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DA96B-6FDE-B439-B6AB-061D1361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90" y="1044525"/>
            <a:ext cx="2687225" cy="492600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AKTIVITET 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89F7A-E6EE-A71D-CB85-7E5D8519E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2504" y="2746763"/>
            <a:ext cx="6274125" cy="3693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GØR DIT HANDLINGSMAP FÆRDIGT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18CE9-3997-28C2-6409-6148E0BFB213}"/>
              </a:ext>
            </a:extLst>
          </p:cNvPr>
          <p:cNvSpPr txBox="1"/>
          <p:nvPr/>
        </p:nvSpPr>
        <p:spPr>
          <a:xfrm>
            <a:off x="3817340" y="1136935"/>
            <a:ext cx="29292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dirty="0"/>
              <a:t>8</a:t>
            </a:r>
            <a:r>
              <a:rPr lang="da-DK" sz="1400" b="1" noProof="0" dirty="0"/>
              <a:t> min.</a:t>
            </a:r>
          </a:p>
        </p:txBody>
      </p:sp>
      <p:pic>
        <p:nvPicPr>
          <p:cNvPr id="16" name="Graphic 15" descr="Ur med massiv udfyldning">
            <a:extLst>
              <a:ext uri="{FF2B5EF4-FFF2-40B4-BE49-F238E27FC236}">
                <a16:creationId xmlns:a16="http://schemas.microsoft.com/office/drawing/2014/main" id="{AB257280-A598-DDF3-2A14-F78533660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559" y="1096789"/>
            <a:ext cx="403781" cy="388071"/>
          </a:xfrm>
          <a:prstGeom prst="rect">
            <a:avLst/>
          </a:prstGeom>
        </p:spPr>
      </p:pic>
      <p:pic>
        <p:nvPicPr>
          <p:cNvPr id="3" name="Graphic 7" descr="Dokument med massiv udfyldning">
            <a:extLst>
              <a:ext uri="{FF2B5EF4-FFF2-40B4-BE49-F238E27FC236}">
                <a16:creationId xmlns:a16="http://schemas.microsoft.com/office/drawing/2014/main" id="{47FCFD50-DC9D-8CB2-EE04-60E83BB31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803" y="2413315"/>
            <a:ext cx="474483" cy="443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358143-FBBD-27EA-831E-46F89DEAADD4}"/>
              </a:ext>
            </a:extLst>
          </p:cNvPr>
          <p:cNvSpPr txBox="1"/>
          <p:nvPr/>
        </p:nvSpPr>
        <p:spPr>
          <a:xfrm>
            <a:off x="8245151" y="2434705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 ELEVARK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90170-6A9B-9F1E-8BF1-F6C900995E9E}"/>
              </a:ext>
            </a:extLst>
          </p:cNvPr>
          <p:cNvSpPr txBox="1"/>
          <p:nvPr/>
        </p:nvSpPr>
        <p:spPr>
          <a:xfrm>
            <a:off x="8247426" y="2886257"/>
            <a:ext cx="35315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HANDLINGSMINDMAP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BDB0D-DFDB-E944-8D1E-4FB5C4A30B3B}"/>
              </a:ext>
            </a:extLst>
          </p:cNvPr>
          <p:cNvSpPr txBox="1"/>
          <p:nvPr/>
        </p:nvSpPr>
        <p:spPr>
          <a:xfrm>
            <a:off x="1291290" y="3155647"/>
            <a:ext cx="573507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Alene: </a:t>
            </a:r>
            <a:r>
              <a:rPr lang="da-DK" sz="2000" noProof="0" dirty="0">
                <a:latin typeface="Helvetica"/>
                <a:cs typeface="Helvetica"/>
              </a:rPr>
              <a:t>Skriv numre på dine handlinger, så du ved I hvilken rækkefølge, du skal agere. </a:t>
            </a:r>
          </a:p>
          <a:p>
            <a:endParaRPr lang="da-DK" sz="2000" noProof="0" dirty="0">
              <a:latin typeface="Helvetica"/>
              <a:cs typeface="Helvetica"/>
            </a:endParaRPr>
          </a:p>
          <a:p>
            <a:r>
              <a:rPr lang="da-DK" sz="2000" b="1" noProof="0" dirty="0">
                <a:latin typeface="Helvetica"/>
                <a:cs typeface="Helvetica"/>
              </a:rPr>
              <a:t>To og to: </a:t>
            </a:r>
            <a:r>
              <a:rPr lang="da-DK" sz="2000" noProof="0" dirty="0">
                <a:latin typeface="Helvetica"/>
                <a:cs typeface="Helvetica"/>
              </a:rPr>
              <a:t>Præsenter jeres handlingsmindmap for hinanden og lav eventuelle tilføjelser. </a:t>
            </a:r>
          </a:p>
        </p:txBody>
      </p:sp>
      <p:pic>
        <p:nvPicPr>
          <p:cNvPr id="11" name="Graphic 10" descr="Møde med massiv udfyldning">
            <a:extLst>
              <a:ext uri="{FF2B5EF4-FFF2-40B4-BE49-F238E27FC236}">
                <a16:creationId xmlns:a16="http://schemas.microsoft.com/office/drawing/2014/main" id="{B08CF583-89E2-221A-0304-F7BCE927734C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744269" y="1021107"/>
            <a:ext cx="547021" cy="49437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80893D4-9411-066C-BF54-AA9E2B6FAF35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E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86182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75E49-1F93-81B7-1130-45D59FF11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14355A2-3F36-63C5-441E-C2D927B623AA}"/>
              </a:ext>
            </a:extLst>
          </p:cNvPr>
          <p:cNvSpPr/>
          <p:nvPr/>
        </p:nvSpPr>
        <p:spPr>
          <a:xfrm>
            <a:off x="897726" y="1728029"/>
            <a:ext cx="6565828" cy="4046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674C3-E02B-ACFB-C4D5-D9209DFF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790" y="1009500"/>
            <a:ext cx="1910540" cy="456461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ØVELSE 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97127-A518-9C32-6FB9-12992617C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146" y="1965073"/>
            <a:ext cx="6274125" cy="3693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SCENARIER OM HJERTESTOP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E2D08-7954-0963-EAA3-07C0FE26FDE5}"/>
              </a:ext>
            </a:extLst>
          </p:cNvPr>
          <p:cNvSpPr txBox="1"/>
          <p:nvPr/>
        </p:nvSpPr>
        <p:spPr>
          <a:xfrm>
            <a:off x="3486863" y="1083840"/>
            <a:ext cx="29292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30 min</a:t>
            </a:r>
            <a:r>
              <a:rPr lang="da-DK" sz="1400" b="1" noProof="0" dirty="0"/>
              <a:t>.</a:t>
            </a:r>
          </a:p>
        </p:txBody>
      </p:sp>
      <p:pic>
        <p:nvPicPr>
          <p:cNvPr id="16" name="Graphic 15" descr="Ur med massiv udfyldning">
            <a:extLst>
              <a:ext uri="{FF2B5EF4-FFF2-40B4-BE49-F238E27FC236}">
                <a16:creationId xmlns:a16="http://schemas.microsoft.com/office/drawing/2014/main" id="{6D7A2B52-6AB5-F85C-F5D0-32589B918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3082" y="1043694"/>
            <a:ext cx="403781" cy="388071"/>
          </a:xfrm>
          <a:prstGeom prst="rect">
            <a:avLst/>
          </a:prstGeom>
        </p:spPr>
      </p:pic>
      <p:pic>
        <p:nvPicPr>
          <p:cNvPr id="3" name="Graphic 7" descr="Dokument med massiv udfyldning">
            <a:extLst>
              <a:ext uri="{FF2B5EF4-FFF2-40B4-BE49-F238E27FC236}">
                <a16:creationId xmlns:a16="http://schemas.microsoft.com/office/drawing/2014/main" id="{6D18E8FC-1AB4-D512-77FE-BE3CB6502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7234" y="2426526"/>
            <a:ext cx="474483" cy="443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1CB61-F5C9-74F9-D9DD-1C302666E5C6}"/>
              </a:ext>
            </a:extLst>
          </p:cNvPr>
          <p:cNvSpPr txBox="1"/>
          <p:nvPr/>
        </p:nvSpPr>
        <p:spPr>
          <a:xfrm>
            <a:off x="8169120" y="2471191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 ELEVARK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A7E2-8135-6BF3-DE12-E6877316FB61}"/>
              </a:ext>
            </a:extLst>
          </p:cNvPr>
          <p:cNvSpPr txBox="1"/>
          <p:nvPr/>
        </p:nvSpPr>
        <p:spPr>
          <a:xfrm>
            <a:off x="8255609" y="2873014"/>
            <a:ext cx="378753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SCENARIER OM HJERTESTOP 1 og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EF2FE-7734-B836-A37A-576FB62095DD}"/>
              </a:ext>
            </a:extLst>
          </p:cNvPr>
          <p:cNvSpPr txBox="1"/>
          <p:nvPr/>
        </p:nvSpPr>
        <p:spPr>
          <a:xfrm>
            <a:off x="1059960" y="2568411"/>
            <a:ext cx="631431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Grupper: </a:t>
            </a:r>
            <a:r>
              <a:rPr lang="da-DK" sz="2000" noProof="0" dirty="0">
                <a:latin typeface="Helvetica"/>
                <a:cs typeface="Helvetica"/>
              </a:rPr>
              <a:t>I </a:t>
            </a:r>
            <a:r>
              <a:rPr lang="da-DK" sz="2000" dirty="0">
                <a:latin typeface="Helvetica"/>
                <a:cs typeface="Helvetica"/>
              </a:rPr>
              <a:t>kan </a:t>
            </a:r>
            <a:r>
              <a:rPr lang="da-DK" sz="2000" noProof="0" dirty="0">
                <a:latin typeface="Helvetica"/>
                <a:cs typeface="Helvetica"/>
              </a:rPr>
              <a:t>afprøve </a:t>
            </a:r>
            <a:r>
              <a:rPr lang="da-DK" sz="2000" dirty="0">
                <a:latin typeface="Helvetica"/>
                <a:cs typeface="Helvetica"/>
              </a:rPr>
              <a:t>de </a:t>
            </a:r>
            <a:r>
              <a:rPr lang="da-DK" sz="2000" noProof="0" dirty="0">
                <a:latin typeface="Helvetica"/>
                <a:cs typeface="Helvetica"/>
              </a:rPr>
              <a:t>forskellige scenarier</a:t>
            </a:r>
            <a:r>
              <a:rPr lang="da-DK" sz="2000" dirty="0">
                <a:latin typeface="Helvetica"/>
                <a:cs typeface="Helvetica"/>
              </a:rPr>
              <a:t> i elevarket</a:t>
            </a:r>
            <a:r>
              <a:rPr lang="da-DK" sz="2000" noProof="0" dirty="0">
                <a:latin typeface="Helvetica"/>
                <a:cs typeface="Helvetica"/>
              </a:rPr>
              <a:t>, hvor I skal give førstehjælp ved hjertestop.</a:t>
            </a:r>
            <a:r>
              <a:rPr lang="da-DK" sz="2000" dirty="0">
                <a:latin typeface="Helvetica"/>
                <a:cs typeface="Helvetica"/>
              </a:rPr>
              <a:t> I kan også finde på jeres egne scenarier.</a:t>
            </a:r>
            <a:endParaRPr lang="da-DK" sz="2000" noProof="0" dirty="0">
              <a:latin typeface="Helvetica"/>
              <a:cs typeface="Helvetica"/>
            </a:endParaRPr>
          </a:p>
          <a:p>
            <a:endParaRPr lang="da-DK" sz="2000" noProof="0" dirty="0">
              <a:latin typeface="Helvetica"/>
              <a:ea typeface="+mn-lt"/>
              <a:cs typeface="+mn-lt"/>
            </a:endParaRPr>
          </a:p>
          <a:p>
            <a:r>
              <a:rPr lang="da-DK" sz="2000" noProof="0" dirty="0">
                <a:latin typeface="Helvetica"/>
                <a:ea typeface="+mn-lt"/>
                <a:cs typeface="+mn-lt"/>
              </a:rPr>
              <a:t>Scenarierne er inspirerede fra den virkelige verden, hvor fire mennesker er blevet reddet ved, at der blev givet hurtig førstehjælp</a:t>
            </a:r>
            <a:r>
              <a:rPr lang="da-DK" sz="2000" dirty="0">
                <a:latin typeface="Helvetica"/>
                <a:ea typeface="+mn-lt"/>
                <a:cs typeface="+mn-lt"/>
              </a:rPr>
              <a:t>.</a:t>
            </a:r>
            <a:endParaRPr lang="da-DK" sz="2000" noProof="0" dirty="0">
              <a:latin typeface="Helvetica"/>
              <a:cs typeface="Helvetica"/>
            </a:endParaRPr>
          </a:p>
          <a:p>
            <a:endParaRPr lang="da-DK" sz="2000" dirty="0">
              <a:latin typeface="Helvetica"/>
              <a:cs typeface="Helvetica"/>
            </a:endParaRPr>
          </a:p>
          <a:p>
            <a:r>
              <a:rPr lang="da-DK" sz="2000" b="1" dirty="0">
                <a:latin typeface="Helvetica"/>
                <a:cs typeface="Helvetica"/>
              </a:rPr>
              <a:t>Fælles: </a:t>
            </a:r>
            <a:r>
              <a:rPr lang="da-DK" sz="2000" dirty="0">
                <a:latin typeface="Helvetica"/>
                <a:cs typeface="Helvetica"/>
              </a:rPr>
              <a:t>Præsenter et par af scenarierne for hinanden.</a:t>
            </a:r>
          </a:p>
          <a:p>
            <a:endParaRPr lang="da-DK" sz="2000" dirty="0"/>
          </a:p>
        </p:txBody>
      </p:sp>
      <p:pic>
        <p:nvPicPr>
          <p:cNvPr id="11" name="Graphic 10" descr="Møde med massiv udfyldning">
            <a:extLst>
              <a:ext uri="{FF2B5EF4-FFF2-40B4-BE49-F238E27FC236}">
                <a16:creationId xmlns:a16="http://schemas.microsoft.com/office/drawing/2014/main" id="{97F8B4C7-657F-2CE4-94C2-8E2F444F1CE9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869501" y="996158"/>
            <a:ext cx="525756" cy="49437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39148D1-A93E-264C-3EA7-064428D03C05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E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86297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3306-1258-CD97-7AFC-F2A957790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4">
            <a:extLst>
              <a:ext uri="{FF2B5EF4-FFF2-40B4-BE49-F238E27FC236}">
                <a16:creationId xmlns:a16="http://schemas.microsoft.com/office/drawing/2014/main" id="{956E7AAE-2BDE-1A01-9BF4-885E90550056}"/>
              </a:ext>
            </a:extLst>
          </p:cNvPr>
          <p:cNvSpPr/>
          <p:nvPr/>
        </p:nvSpPr>
        <p:spPr>
          <a:xfrm>
            <a:off x="1322836" y="2475304"/>
            <a:ext cx="8444464" cy="2256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A5ED5-4643-743D-E1CE-5DD7EBDF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98" y="1221542"/>
            <a:ext cx="2417173" cy="480131"/>
          </a:xfrm>
        </p:spPr>
        <p:txBody>
          <a:bodyPr/>
          <a:lstStyle/>
          <a:p>
            <a:r>
              <a:rPr lang="da-DK" sz="2800" noProof="0" dirty="0">
                <a:latin typeface="Obvia Expanded"/>
              </a:rPr>
              <a:t>REFLEKSION </a:t>
            </a:r>
            <a:endParaRPr lang="da-DK" sz="28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500F-46D4-7EB7-D8DD-2DD009FDB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4399" y="2779883"/>
            <a:ext cx="7590434" cy="145680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ea typeface="Calibri"/>
                <a:cs typeface="Calibri"/>
              </a:rPr>
              <a:t>Overvej, hvad du synes, der var godt ved øvelsen med scenarierne? Hvad var svært?</a:t>
            </a:r>
          </a:p>
          <a:p>
            <a:r>
              <a:rPr lang="da-DK" b="1" noProof="0" dirty="0">
                <a:latin typeface="Helvetica"/>
                <a:cs typeface="Helvetica"/>
              </a:rPr>
              <a:t>To og to: </a:t>
            </a:r>
            <a:r>
              <a:rPr lang="da-DK" noProof="0" dirty="0">
                <a:latin typeface="Helvetica"/>
                <a:cs typeface="Helvetica"/>
              </a:rPr>
              <a:t>Tal med din sidemakker om jeres overvejelser.</a:t>
            </a:r>
          </a:p>
          <a:p>
            <a:r>
              <a:rPr lang="da-DK" b="1" noProof="0" dirty="0">
                <a:latin typeface="Helvetica"/>
                <a:cs typeface="Helvetica"/>
              </a:rPr>
              <a:t>Fælles:</a:t>
            </a:r>
            <a:r>
              <a:rPr lang="da-DK" noProof="0" dirty="0">
                <a:latin typeface="Helvetica"/>
                <a:cs typeface="Helvetica"/>
              </a:rPr>
              <a:t> Del overvejelserne med resten af klassen.</a:t>
            </a:r>
            <a:endParaRPr lang="da-DK" noProof="0" dirty="0">
              <a:cs typeface="Helvetica"/>
            </a:endParaRPr>
          </a:p>
        </p:txBody>
      </p:sp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8A4CA7B9-8FA4-12BB-5923-31B57DF7F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2848" y="1301363"/>
            <a:ext cx="345846" cy="320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FAA9A-C58B-9010-8F58-BCD81C9DAD89}"/>
              </a:ext>
            </a:extLst>
          </p:cNvPr>
          <p:cNvSpPr txBox="1"/>
          <p:nvPr/>
        </p:nvSpPr>
        <p:spPr>
          <a:xfrm>
            <a:off x="4378804" y="131270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5 min.</a:t>
            </a:r>
          </a:p>
        </p:txBody>
      </p:sp>
      <p:pic>
        <p:nvPicPr>
          <p:cNvPr id="10" name="Graphic 9" descr="Hoved med tandhjul med massiv udfyldning">
            <a:extLst>
              <a:ext uri="{FF2B5EF4-FFF2-40B4-BE49-F238E27FC236}">
                <a16:creationId xmlns:a16="http://schemas.microsoft.com/office/drawing/2014/main" id="{CFC9BBB0-ECD6-0882-496B-2E636EB33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7776" y="1140417"/>
            <a:ext cx="547354" cy="642379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90CD422-5D85-1F5E-EE11-62444ECD8DD5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E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628800329"/>
      </p:ext>
    </p:extLst>
  </p:cSld>
  <p:clrMapOvr>
    <a:masterClrMapping/>
  </p:clrMapOvr>
</p:sld>
</file>

<file path=ppt/theme/theme1.xml><?xml version="1.0" encoding="utf-8"?>
<a:theme xmlns:a="http://schemas.openxmlformats.org/drawingml/2006/main" name="HHH_Hjertestop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467</Words>
  <Application>Microsoft Office PowerPoint</Application>
  <PresentationFormat>Widescreen</PresentationFormat>
  <Paragraphs>68</Paragraphs>
  <Slides>7</Slides>
  <Notes>7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7</vt:i4>
      </vt:variant>
    </vt:vector>
  </HeadingPairs>
  <TitlesOfParts>
    <vt:vector size="17" baseType="lpstr">
      <vt:lpstr>Helvetica</vt:lpstr>
      <vt:lpstr>Arial,Sans-Serif</vt:lpstr>
      <vt:lpstr>Obvia Expanded</vt:lpstr>
      <vt:lpstr>Arial</vt:lpstr>
      <vt:lpstr>Calibri</vt:lpstr>
      <vt:lpstr>Aptos</vt:lpstr>
      <vt:lpstr>HHH_Hjertestop_Master</vt:lpstr>
      <vt:lpstr>HHH_Stroke_Master</vt:lpstr>
      <vt:lpstr>1_HHH_Stroke_Master</vt:lpstr>
      <vt:lpstr>HHH_Tom_Master</vt:lpstr>
      <vt:lpstr> Lektion E:  Sæt i spil</vt:lpstr>
      <vt:lpstr>PowerPoint-præsentation</vt:lpstr>
      <vt:lpstr>PowerPoint-præsentation</vt:lpstr>
      <vt:lpstr>SÅDAN LAVER DU HJERTELUNGEREDNING – TRIN FOR TRIN</vt:lpstr>
      <vt:lpstr>AKTIVITET </vt:lpstr>
      <vt:lpstr>ØVELSE </vt:lpstr>
      <vt:lpstr>REFLEKSION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162</cp:revision>
  <dcterms:created xsi:type="dcterms:W3CDTF">2024-04-08T09:09:07Z</dcterms:created>
  <dcterms:modified xsi:type="dcterms:W3CDTF">2025-05-15T08:25:05Z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