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70" r:id="rId5"/>
    <p:sldMasterId id="2147483679" r:id="rId6"/>
    <p:sldMasterId id="2147483674" r:id="rId7"/>
  </p:sldMasterIdLst>
  <p:notesMasterIdLst>
    <p:notesMasterId r:id="rId19"/>
  </p:notesMasterIdLst>
  <p:sldIdLst>
    <p:sldId id="485" r:id="rId8"/>
    <p:sldId id="341" r:id="rId9"/>
    <p:sldId id="455" r:id="rId10"/>
    <p:sldId id="344" r:id="rId11"/>
    <p:sldId id="345" r:id="rId12"/>
    <p:sldId id="342" r:id="rId13"/>
    <p:sldId id="276" r:id="rId14"/>
    <p:sldId id="277" r:id="rId15"/>
    <p:sldId id="481" r:id="rId16"/>
    <p:sldId id="343" r:id="rId17"/>
    <p:sldId id="349" r:id="rId18"/>
  </p:sldIdLst>
  <p:sldSz cx="12192000" cy="6858000"/>
  <p:notesSz cx="6858000" cy="9144000"/>
  <p:embeddedFontLst>
    <p:embeddedFont>
      <p:font typeface="Helvetica" panose="020B060402020202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B1663C-D270-895D-8FA0-D053807B7BA6}" name="Celine Ankjær Jeppesen" initials="CA" userId="S::Celine@genoplivning.dk::d1cb0c86-be62-46c5-b167-e90933f71c53" providerId="AD"/>
  <p188:author id="{B87E21F1-8E31-5707-2923-3598736D1778}" name="Pia Maria Lie" initials="PL" userId="S::pml_piamarialie.dk#ext#@genoplivningdk.onmicrosoft.com::6d714648-4122-428d-830c-a22f7d49ec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BC8"/>
    <a:srgbClr val="FF7E79"/>
    <a:srgbClr val="EBEBEB"/>
    <a:srgbClr val="22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3B706-9EA1-4245-B79A-DC7474696D8D}" v="5" dt="2025-05-20T14:43:52.3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130" autoAdjust="0"/>
  </p:normalViewPr>
  <p:slideViewPr>
    <p:cSldViewPr snapToGrid="0">
      <p:cViewPr varScale="1">
        <p:scale>
          <a:sx n="41" d="100"/>
          <a:sy n="41" d="100"/>
        </p:scale>
        <p:origin x="160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ne Ankjær Jeppesen" userId="d1cb0c86-be62-46c5-b167-e90933f71c53" providerId="ADAL" clId="{2943B706-9EA1-4245-B79A-DC7474696D8D}"/>
    <pc:docChg chg="delSld modSld">
      <pc:chgData name="Celine Ankjær Jeppesen" userId="d1cb0c86-be62-46c5-b167-e90933f71c53" providerId="ADAL" clId="{2943B706-9EA1-4245-B79A-DC7474696D8D}" dt="2025-05-20T14:44:04.191" v="51" actId="1076"/>
      <pc:docMkLst>
        <pc:docMk/>
      </pc:docMkLst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997121326" sldId="256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2821824839" sldId="262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746985144" sldId="264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519211875" sldId="266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580564227" sldId="267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991616443" sldId="269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548735599" sldId="272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996372536" sldId="274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2230256086" sldId="275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2923398627" sldId="286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2810469771" sldId="287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578055575" sldId="300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971230663" sldId="302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545962160" sldId="303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4125124540" sldId="305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554521272" sldId="306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333638631" sldId="307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777582623" sldId="309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2238695209" sldId="310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236650668" sldId="312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608195137" sldId="316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897361923" sldId="317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2483573016" sldId="325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623134353" sldId="327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837593824" sldId="329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2090985950" sldId="330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337899767" sldId="333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2615863533" sldId="334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4063285993" sldId="336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367578880" sldId="337"/>
        </pc:sldMkLst>
      </pc:sldChg>
      <pc:sldChg chg="addSp modSp mod modNotesTx">
        <pc:chgData name="Celine Ankjær Jeppesen" userId="d1cb0c86-be62-46c5-b167-e90933f71c53" providerId="ADAL" clId="{2943B706-9EA1-4245-B79A-DC7474696D8D}" dt="2025-05-20T14:44:04.191" v="51" actId="1076"/>
        <pc:sldMkLst>
          <pc:docMk/>
          <pc:sldMk cId="557696734" sldId="343"/>
        </pc:sldMkLst>
        <pc:spChg chg="mod">
          <ac:chgData name="Celine Ankjær Jeppesen" userId="d1cb0c86-be62-46c5-b167-e90933f71c53" providerId="ADAL" clId="{2943B706-9EA1-4245-B79A-DC7474696D8D}" dt="2025-05-20T14:31:49.493" v="14" actId="20577"/>
          <ac:spMkLst>
            <pc:docMk/>
            <pc:sldMk cId="557696734" sldId="343"/>
            <ac:spMk id="7" creationId="{B2E94EFC-A2C5-550A-E0C9-CB922CD13CF6}"/>
          </ac:spMkLst>
        </pc:spChg>
        <pc:picChg chg="add mod">
          <ac:chgData name="Celine Ankjær Jeppesen" userId="d1cb0c86-be62-46c5-b167-e90933f71c53" providerId="ADAL" clId="{2943B706-9EA1-4245-B79A-DC7474696D8D}" dt="2025-05-20T14:44:04.191" v="51" actId="1076"/>
          <ac:picMkLst>
            <pc:docMk/>
            <pc:sldMk cId="557696734" sldId="343"/>
            <ac:picMk id="8" creationId="{58757900-6688-B6DD-8162-157E50568F98}"/>
          </ac:picMkLst>
        </pc:picChg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4256665339" sldId="351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861829151" sldId="353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862979236" sldId="355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2628800329" sldId="358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4189213992" sldId="362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2515989067" sldId="363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995342800" sldId="365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728304503" sldId="367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2717587008" sldId="369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3408388146" sldId="370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584526110" sldId="372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821207454" sldId="440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728845425" sldId="441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2730694123" sldId="445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21129556" sldId="449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350301117" sldId="453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046576778" sldId="454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151325350" sldId="456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227273117" sldId="457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908876442" sldId="465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650931747" sldId="468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422060244" sldId="469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562586932" sldId="471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2855151222" sldId="474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976054069" sldId="475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405010214" sldId="477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003134948" sldId="480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809098115" sldId="482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181592625" sldId="483"/>
        </pc:sldMkLst>
      </pc:sldChg>
      <pc:sldChg chg="del">
        <pc:chgData name="Celine Ankjær Jeppesen" userId="d1cb0c86-be62-46c5-b167-e90933f71c53" providerId="ADAL" clId="{2943B706-9EA1-4245-B79A-DC7474696D8D}" dt="2025-05-15T08:23:55.858" v="0" actId="47"/>
        <pc:sldMkLst>
          <pc:docMk/>
          <pc:sldMk cId="1323698724" sldId="484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3053380731" sldId="486"/>
        </pc:sldMkLst>
      </pc:sldChg>
      <pc:sldChg chg="del">
        <pc:chgData name="Celine Ankjær Jeppesen" userId="d1cb0c86-be62-46c5-b167-e90933f71c53" providerId="ADAL" clId="{2943B706-9EA1-4245-B79A-DC7474696D8D}" dt="2025-05-15T08:24:07.227" v="1" actId="47"/>
        <pc:sldMkLst>
          <pc:docMk/>
          <pc:sldMk cId="1413381467" sldId="4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022C4-2977-B14C-9D23-B8F528C50E17}" type="datetimeFigureOut">
              <a:rPr lang="da-DK" smtClean="0"/>
              <a:t>20-05-2025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175B-0167-B340-A3BF-614878EE91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767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0DDE2-1375-F552-654D-77CECF6C4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0500AB3-E474-0816-180C-2580830B8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8566181-0D09-CAF8-85CA-157856B54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9B7E0B-A4E3-7212-0057-C76F7D624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6882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CD454-7D1C-5EB3-4282-503FBF95F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35463-1373-4F1A-FCE2-7A10F3DA7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FBC90-18F0-BF9F-63E8-08D1C7E3A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Praktisk</a:t>
            </a:r>
            <a:r>
              <a:rPr lang="en-US" dirty="0"/>
              <a:t> information:</a:t>
            </a:r>
          </a:p>
          <a:p>
            <a:r>
              <a:rPr lang="en-US" dirty="0"/>
              <a:t>Del </a:t>
            </a:r>
            <a:r>
              <a:rPr lang="en-US" dirty="0" err="1"/>
              <a:t>klassen</a:t>
            </a:r>
            <a:r>
              <a:rPr lang="en-US" dirty="0"/>
              <a:t> </a:t>
            </a:r>
            <a:r>
              <a:rPr lang="da-DK" dirty="0"/>
              <a:t>i to og lade dem arbejde i grupper af tre.</a:t>
            </a:r>
          </a:p>
          <a:p>
            <a:r>
              <a:rPr lang="da-DK" dirty="0"/>
              <a:t>I øvelse 1 skal de være en gruppe om en dukke.</a:t>
            </a:r>
          </a:p>
          <a:p>
            <a:r>
              <a:rPr lang="da-DK" dirty="0"/>
              <a:t>Start med at demonstrer for gruppen, hvordan de bruger hjertestarteren. </a:t>
            </a:r>
          </a:p>
          <a:p>
            <a:endParaRPr lang="da-DK" dirty="0"/>
          </a:p>
          <a:p>
            <a:r>
              <a:rPr lang="en-US" dirty="0"/>
              <a:t>I </a:t>
            </a:r>
            <a:r>
              <a:rPr lang="en-US" dirty="0" err="1"/>
              <a:t>øvelse</a:t>
            </a:r>
            <a:r>
              <a:rPr lang="en-US" dirty="0"/>
              <a:t> 2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halvdelen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grupperne</a:t>
            </a:r>
            <a:r>
              <a:rPr lang="en-US" dirty="0"/>
              <a:t> </a:t>
            </a:r>
            <a:r>
              <a:rPr lang="en-US" dirty="0" err="1"/>
              <a:t>starte</a:t>
            </a:r>
            <a:r>
              <a:rPr lang="en-US" dirty="0"/>
              <a:t> med at google </a:t>
            </a:r>
            <a:r>
              <a:rPr lang="en-US" dirty="0" err="1"/>
              <a:t>hjertestartere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den </a:t>
            </a:r>
            <a:r>
              <a:rPr lang="en-US" dirty="0" err="1"/>
              <a:t>anden</a:t>
            </a:r>
            <a:r>
              <a:rPr lang="en-US" dirty="0"/>
              <a:t> </a:t>
            </a:r>
            <a:r>
              <a:rPr lang="en-US" dirty="0" err="1"/>
              <a:t>halvdel</a:t>
            </a:r>
            <a:r>
              <a:rPr lang="en-US" dirty="0"/>
              <a:t> </a:t>
            </a:r>
            <a:r>
              <a:rPr lang="en-US" dirty="0" err="1"/>
              <a:t>starte</a:t>
            </a:r>
            <a:r>
              <a:rPr lang="en-US" dirty="0"/>
              <a:t> med at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skolen</a:t>
            </a:r>
            <a:r>
              <a:rPr lang="en-US" dirty="0"/>
              <a:t>. </a:t>
            </a:r>
          </a:p>
          <a:p>
            <a:r>
              <a:rPr lang="en-US" dirty="0"/>
              <a:t>Tal om, at </a:t>
            </a:r>
            <a:r>
              <a:rPr lang="en-US" dirty="0" err="1"/>
              <a:t>hjertestartere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er </a:t>
            </a:r>
            <a:r>
              <a:rPr lang="en-US" dirty="0" err="1"/>
              <a:t>legetøj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det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betyde</a:t>
            </a:r>
            <a:r>
              <a:rPr lang="en-US" dirty="0"/>
              <a:t> liv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død</a:t>
            </a:r>
            <a:r>
              <a:rPr lang="en-US" dirty="0"/>
              <a:t>, </a:t>
            </a:r>
            <a:r>
              <a:rPr lang="en-US" dirty="0" err="1"/>
              <a:t>hvis</a:t>
            </a:r>
            <a:r>
              <a:rPr lang="en-US" dirty="0"/>
              <a:t> man </a:t>
            </a:r>
            <a:r>
              <a:rPr lang="en-US" dirty="0" err="1"/>
              <a:t>ødelægger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hjertestarter</a:t>
            </a:r>
            <a:r>
              <a:rPr lang="en-US" dirty="0"/>
              <a:t>.</a:t>
            </a:r>
            <a:r>
              <a:rPr lang="da-DK" dirty="0"/>
              <a:t> 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Ekstra info: </a:t>
            </a:r>
            <a:r>
              <a:rPr lang="da-DK" sz="1200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Tip: Hvis I ser en hjertestarter, der blinker rødt, ser ud til at være i stykker eller siger høje lyde, så kan I angive det på ”Tip os” på </a:t>
            </a:r>
            <a:r>
              <a:rPr lang="da-DK" sz="1200" b="0" i="0" u="sng" strike="noStrike" baseline="0" dirty="0">
                <a:solidFill>
                  <a:srgbClr val="1F5D9F"/>
                </a:solidFill>
                <a:latin typeface="Helvetica" panose="020B0604020202020204" pitchFamily="34" charset="0"/>
              </a:rPr>
              <a:t>Hjertestarter.dk</a:t>
            </a:r>
            <a:r>
              <a:rPr lang="da-DK" sz="1200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0" i="0" u="none" strike="noStrike" baseline="0" dirty="0">
              <a:solidFill>
                <a:srgbClr val="211D1E"/>
              </a:solidFill>
              <a:latin typeface="Helvetica" panose="020B0604020202020204" pitchFamily="34" charset="0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  <a:cs typeface="Helvetica"/>
              </a:rPr>
              <a:t>Lyd fra </a:t>
            </a:r>
            <a:r>
              <a:rPr lang="da-DK" sz="1200" b="0" i="0" u="none" strike="noStrike" baseline="0">
                <a:solidFill>
                  <a:srgbClr val="211D1E"/>
                </a:solidFill>
                <a:latin typeface="Helvetica" panose="020B0604020202020204" pitchFamily="34" charset="0"/>
                <a:cs typeface="Helvetica"/>
              </a:rPr>
              <a:t>en hjertestarter: https://www.youtube.com/watch?v=Upw63vz631o</a:t>
            </a:r>
            <a:endParaRPr lang="da-DK" sz="1200" dirty="0">
              <a:cs typeface="Helvetica"/>
            </a:endParaRP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CC5E5-3A7D-94B2-434F-4B8619808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7264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2CFCA-8FD2-0844-181C-D26EBF5E7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96E5B1-52F2-0650-DC94-25154E514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F8E28-2FC4-53B8-881E-C0E1D1C78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Ideer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ord</a:t>
            </a:r>
            <a:r>
              <a:rPr lang="en-US"/>
              <a:t>, pointer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handlinger</a:t>
            </a:r>
            <a:endParaRPr lang="en-US"/>
          </a:p>
          <a:p>
            <a:endParaRPr lang="en-US" b="1"/>
          </a:p>
          <a:p>
            <a:r>
              <a:rPr lang="en-US" b="1" err="1"/>
              <a:t>Ordene</a:t>
            </a:r>
            <a:r>
              <a:rPr lang="en-US" b="1"/>
              <a:t> </a:t>
            </a:r>
            <a:r>
              <a:rPr lang="en-US" b="1" err="1"/>
              <a:t>kan</a:t>
            </a:r>
            <a:r>
              <a:rPr lang="en-US" b="1"/>
              <a:t> </a:t>
            </a:r>
            <a:r>
              <a:rPr lang="en-US" b="1" err="1"/>
              <a:t>fx</a:t>
            </a:r>
            <a:r>
              <a:rPr lang="en-US" b="1"/>
              <a:t> </a:t>
            </a:r>
            <a:r>
              <a:rPr lang="en-US" b="1" err="1"/>
              <a:t>være</a:t>
            </a:r>
            <a:r>
              <a:rPr lang="en-US" b="1"/>
              <a:t>:</a:t>
            </a:r>
            <a:r>
              <a:rPr lang="en-US"/>
              <a:t> </a:t>
            </a:r>
            <a:r>
              <a:rPr lang="en-US" err="1"/>
              <a:t>Hjerterytme</a:t>
            </a:r>
            <a:r>
              <a:rPr lang="en-US"/>
              <a:t>, </a:t>
            </a:r>
            <a:r>
              <a:rPr lang="en-US" err="1"/>
              <a:t>pumpefunktion</a:t>
            </a:r>
            <a:r>
              <a:rPr lang="en-US"/>
              <a:t>, </a:t>
            </a:r>
            <a:r>
              <a:rPr lang="en-US" err="1"/>
              <a:t>stød</a:t>
            </a:r>
            <a:r>
              <a:rPr lang="en-US"/>
              <a:t>, </a:t>
            </a:r>
            <a:r>
              <a:rPr lang="en-US" err="1"/>
              <a:t>elektroder</a:t>
            </a:r>
            <a:r>
              <a:rPr lang="en-US"/>
              <a:t>, </a:t>
            </a:r>
            <a:r>
              <a:rPr lang="en-US" err="1"/>
              <a:t>tilskadekommen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b="1" err="1"/>
              <a:t>Faglige</a:t>
            </a:r>
            <a:r>
              <a:rPr lang="en-US" b="1"/>
              <a:t> pointer </a:t>
            </a:r>
            <a:r>
              <a:rPr lang="en-US" b="1" err="1"/>
              <a:t>og</a:t>
            </a:r>
            <a:r>
              <a:rPr lang="en-US" b="1"/>
              <a:t> </a:t>
            </a:r>
            <a:r>
              <a:rPr lang="en-US" b="1" err="1"/>
              <a:t>konkrete</a:t>
            </a:r>
            <a:r>
              <a:rPr lang="en-US" b="1"/>
              <a:t> </a:t>
            </a:r>
            <a:r>
              <a:rPr lang="en-US" b="1" err="1"/>
              <a:t>handlinger</a:t>
            </a:r>
            <a:r>
              <a:rPr lang="en-US" b="1"/>
              <a:t>:</a:t>
            </a:r>
            <a:endParaRPr lang="en-US"/>
          </a:p>
          <a:p>
            <a:pPr>
              <a:buFont typeface="Symbol"/>
              <a:buChar char="•"/>
            </a:pPr>
            <a:r>
              <a:rPr lang="da-DK"/>
              <a:t>Remsen ”Ring op – Tryk ned – Giv stød” er en god huskeregel</a:t>
            </a:r>
          </a:p>
          <a:p>
            <a:pPr>
              <a:buFont typeface="Symbol"/>
              <a:buChar char="•"/>
            </a:pPr>
            <a:r>
              <a:rPr lang="da-DK"/>
              <a:t>Find og brug en hjertestarter</a:t>
            </a:r>
          </a:p>
          <a:p>
            <a:endParaRPr lang="da-DK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endParaRPr lang="en-US"/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A872D-2299-BDBD-C198-3871728A0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8187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Læg</a:t>
            </a:r>
            <a:r>
              <a:rPr lang="en-US" b="1"/>
              <a:t> </a:t>
            </a:r>
            <a:r>
              <a:rPr lang="en-US" b="1" err="1"/>
              <a:t>mærke</a:t>
            </a:r>
            <a:r>
              <a:rPr lang="en-US" b="1"/>
              <a:t> </a:t>
            </a:r>
            <a:r>
              <a:rPr lang="en-US" b="1" err="1"/>
              <a:t>til</a:t>
            </a:r>
            <a:r>
              <a:rPr lang="en-US" b="1"/>
              <a:t>: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Om </a:t>
            </a:r>
            <a:r>
              <a:rPr lang="en-US" err="1"/>
              <a:t>eleverne</a:t>
            </a:r>
            <a:r>
              <a:rPr lang="en-US"/>
              <a:t> </a:t>
            </a:r>
            <a:r>
              <a:rPr lang="en-US" err="1"/>
              <a:t>placerer</a:t>
            </a:r>
            <a:r>
              <a:rPr lang="en-US"/>
              <a:t> </a:t>
            </a:r>
            <a:r>
              <a:rPr lang="en-US" err="1"/>
              <a:t>elektroderne</a:t>
            </a:r>
            <a:r>
              <a:rPr lang="en-US"/>
              <a:t> </a:t>
            </a:r>
            <a:r>
              <a:rPr lang="en-US" err="1"/>
              <a:t>rigtigt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genoplivningsdukken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Om </a:t>
            </a:r>
            <a:r>
              <a:rPr lang="en-US" err="1"/>
              <a:t>eleverne</a:t>
            </a:r>
            <a:r>
              <a:rPr lang="en-US"/>
              <a:t> </a:t>
            </a:r>
            <a:r>
              <a:rPr lang="en-US" err="1"/>
              <a:t>får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fornemmelse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, </a:t>
            </a:r>
            <a:r>
              <a:rPr lang="en-US" err="1"/>
              <a:t>hvordan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hjertestarter</a:t>
            </a:r>
            <a:r>
              <a:rPr lang="en-US"/>
              <a:t> </a:t>
            </a:r>
            <a:r>
              <a:rPr lang="en-US" err="1"/>
              <a:t>virker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hvad</a:t>
            </a:r>
            <a:r>
              <a:rPr lang="en-US"/>
              <a:t> man </a:t>
            </a:r>
            <a:r>
              <a:rPr lang="en-US" err="1"/>
              <a:t>skal</a:t>
            </a:r>
            <a:r>
              <a:rPr lang="en-US"/>
              <a:t> </a:t>
            </a:r>
            <a:r>
              <a:rPr lang="en-US" err="1"/>
              <a:t>være</a:t>
            </a:r>
            <a:r>
              <a:rPr lang="en-US"/>
              <a:t> </a:t>
            </a:r>
            <a:r>
              <a:rPr lang="en-US" err="1"/>
              <a:t>opmærksom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, </a:t>
            </a:r>
            <a:r>
              <a:rPr lang="en-US" err="1"/>
              <a:t>hvis</a:t>
            </a:r>
            <a:r>
              <a:rPr lang="en-US"/>
              <a:t> man </a:t>
            </a:r>
            <a:r>
              <a:rPr lang="en-US" err="1"/>
              <a:t>bruger</a:t>
            </a:r>
            <a:r>
              <a:rPr lang="en-US"/>
              <a:t> den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Om </a:t>
            </a:r>
            <a:r>
              <a:rPr lang="en-US" err="1"/>
              <a:t>eleverne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lært</a:t>
            </a:r>
            <a:r>
              <a:rPr lang="en-US"/>
              <a:t> </a:t>
            </a:r>
            <a:r>
              <a:rPr lang="en-US" err="1"/>
              <a:t>remsen</a:t>
            </a:r>
            <a:r>
              <a:rPr lang="en-US"/>
              <a:t> ”Ring op – Tryk </a:t>
            </a:r>
            <a:r>
              <a:rPr lang="en-US" err="1"/>
              <a:t>ned</a:t>
            </a:r>
            <a:r>
              <a:rPr lang="en-US"/>
              <a:t> – Giv </a:t>
            </a:r>
            <a:r>
              <a:rPr lang="en-US" err="1"/>
              <a:t>stød</a:t>
            </a:r>
            <a:r>
              <a:rPr lang="en-US"/>
              <a:t>”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forstår</a:t>
            </a:r>
            <a:r>
              <a:rPr lang="en-US"/>
              <a:t>, </a:t>
            </a:r>
            <a:r>
              <a:rPr lang="en-US" err="1"/>
              <a:t>hvad</a:t>
            </a:r>
            <a:r>
              <a:rPr lang="en-US"/>
              <a:t> Giv </a:t>
            </a:r>
            <a:r>
              <a:rPr lang="en-US" err="1"/>
              <a:t>stød-delen</a:t>
            </a:r>
            <a:r>
              <a:rPr lang="en-US"/>
              <a:t> </a:t>
            </a:r>
            <a:r>
              <a:rPr lang="en-US" err="1"/>
              <a:t>betyder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indebærer</a:t>
            </a:r>
            <a:r>
              <a:rPr lang="en-US"/>
              <a:t> </a:t>
            </a:r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9977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C9A87-88C4-5500-40B5-264071771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4EE8A0-9C0A-BD6F-5179-F4959F1A1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0D6D09E-C0A2-304F-C00F-9F73C3A2C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err="1"/>
              <a:t>Gennemgå</a:t>
            </a:r>
            <a:r>
              <a:rPr lang="en-US"/>
              <a:t> </a:t>
            </a:r>
            <a:r>
              <a:rPr lang="en-US" err="1"/>
              <a:t>programmet</a:t>
            </a:r>
            <a:r>
              <a:rPr lang="en-US"/>
              <a:t> </a:t>
            </a:r>
            <a:r>
              <a:rPr lang="en-US" err="1"/>
              <a:t>sammen</a:t>
            </a:r>
            <a:r>
              <a:rPr lang="en-US"/>
              <a:t> med </a:t>
            </a:r>
            <a:r>
              <a:rPr lang="en-US" err="1"/>
              <a:t>eleverne</a:t>
            </a:r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A5F9097-3E46-D200-0E82-542031E1F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235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45F02-B072-D13E-AFD5-161398B49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3CBE4D2-84B7-1AC6-1D9D-6531C3AC0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D298A1D-8AFE-3DEE-F0DE-6BC9C86E0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Baggrundsinformation:</a:t>
            </a:r>
            <a:endParaRPr lang="da-DK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Det</a:t>
            </a: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er en god remse at lære og gør det nemt at huske.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da-DK" b="0">
                <a:effectLst/>
                <a:cs typeface="+mn-lt"/>
              </a:rPr>
            </a:b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Fremhæv hvad der ligger under de forskellige faser.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Under Ring op - her skal man skabe sikkerhed, vurdere personen og tilkalde hjælp.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Under Tryk ned - hjerte-lunge-redning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Under Giv Stød - brug af hjertestarter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da-DK" b="0">
                <a:effectLst/>
                <a:cs typeface="+mn-lt"/>
              </a:rPr>
            </a:b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Vær opmærksom på, at remsen kommer efter ‘Vurder sikkerhed’, Undersøg for bevidsthed’ og Undersøg for normal vejrtrækning</a:t>
            </a:r>
            <a:endParaRPr lang="da-DK" b="0">
              <a:effectLst/>
              <a:latin typeface="Arial"/>
              <a:cs typeface="Arial"/>
            </a:endParaRPr>
          </a:p>
          <a:p>
            <a:br>
              <a:rPr lang="da-DK" b="0">
                <a:effectLst/>
                <a:cs typeface="+mn-lt"/>
              </a:rPr>
            </a:b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E2E49C-407E-3297-204B-70412C4DD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760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884EC-5A21-71B6-C7E1-8D629233B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B58D51C-5FA7-F116-9EC1-91550080A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8FC4628-216B-0E36-95F3-3150C22F2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>
                <a:latin typeface="Arial"/>
                <a:cs typeface="Arial"/>
              </a:rPr>
              <a:t>Baggrundsviden</a:t>
            </a:r>
            <a:endParaRPr lang="da-DK" sz="1800" b="0">
              <a:effectLst/>
              <a:latin typeface="Arial"/>
              <a:cs typeface="Arial"/>
            </a:endParaRPr>
          </a:p>
          <a:p>
            <a:br>
              <a:rPr lang="da-DK">
                <a:cs typeface="+mn-lt"/>
              </a:rPr>
            </a:b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6A7DF78-0C45-9B9E-4FB1-DE0D57733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916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1EC78-8FD8-11D4-2593-053DC1E71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0A6B076-0D7B-4E8A-187B-0ACD63122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C96B99-0308-9DD5-B1F1-1FD8BB16E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Baggrundsviden:</a:t>
            </a:r>
            <a:endParaRPr lang="en-US"/>
          </a:p>
          <a:p>
            <a:r>
              <a:rPr lang="da-DK"/>
              <a:t>I filmen bliver eleverne introduceret til, hvordan de bruger en hjertestarter.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08DBB48-7192-1744-77EC-B8C33911A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13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Praktisk information:</a:t>
            </a:r>
            <a:endParaRPr lang="da-DK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Demonstrer for eleverne, hvordan de skal bruge en hjertestarter ude ved stationen. </a:t>
            </a:r>
            <a:endParaRPr lang="da-DK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Alle</a:t>
            </a: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hjertestartere virker på samme måde.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Det er nemt at bruge en hjertestarter. Den fortæller dig, hvad du skal gøre.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Der findes mange forskellige hjertestartere, kaldet AED, men fælles for dem er:</a:t>
            </a:r>
            <a:endParaRPr lang="da-DK" b="0">
              <a:effectLst/>
              <a:latin typeface="Arial"/>
              <a:cs typeface="Arial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595959"/>
                </a:solidFill>
                <a:effectLst/>
                <a:latin typeface="Arial"/>
                <a:cs typeface="Arial"/>
              </a:rPr>
              <a:t>At de har en tænd/sluk knap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595959"/>
                </a:solidFill>
                <a:effectLst/>
                <a:latin typeface="Arial"/>
                <a:cs typeface="Arial"/>
              </a:rPr>
              <a:t>At de har en knap til at støde med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595959"/>
                </a:solidFill>
                <a:effectLst/>
                <a:latin typeface="Arial"/>
                <a:cs typeface="Arial"/>
              </a:rPr>
              <a:t>At de guider dig i hvad du skal gøre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Vagtcentralen har et system, der bringer hjerterstartere ud, når du har ringet 1-1-2.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da-DK" b="0">
                <a:effectLst/>
                <a:cs typeface="+mn-lt"/>
              </a:rPr>
            </a:b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Sikkerhed er vigtigt, når du bruger en hjertestarter, fordi den giver stød. Derfor skal du:</a:t>
            </a:r>
            <a:endParaRPr lang="da-DK" b="0">
              <a:effectLst/>
              <a:latin typeface="Arial"/>
              <a:cs typeface="Arial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Tørre brystet af, hvis det er vådt af fx sved, vand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Sørge for, at der ikke er vådt omkring jer fx må ikke sidde i en vandpyt eller i vandkanten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Sørge for, at ingen rører ved personen, når der stødes. Råb højt ‘Alle væk, der </a:t>
            </a:r>
            <a:r>
              <a:rPr lang="da-DK" sz="1800" b="0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stødes’</a:t>
            </a:r>
            <a:endParaRPr lang="da-DK" sz="1800" b="0" i="0" u="none" strike="noStrike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br>
              <a:rPr lang="da-DK" b="0">
                <a:effectLst/>
                <a:cs typeface="+mn-lt"/>
              </a:rPr>
            </a:br>
            <a:br>
              <a:rPr lang="da-DK" b="0">
                <a:effectLst/>
                <a:cs typeface="+mn-lt"/>
              </a:rPr>
            </a:b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3334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Praktisk information:</a:t>
            </a:r>
            <a:endParaRPr lang="da-DK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Hjertestarter</a:t>
            </a: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kaldes også en AED.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Hjertestarter findes mange steder og kan flyttes og tages med.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Hjertestarter bruges, når personen er bevidstløs og ikke har normal vejrtrækning.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Alle hjertestartere virker på samme måde.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Det er nemt at bruge en hjertestarter - den fortæller dig hvad du skal gøre.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For at hjertestarteren kan virke skal den registrere, at hjertet pumper.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Ved hjertestop pumper hjertet på en forkert måde, det kaldes kaos i hjertet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Hjertestarteren hjælper hjertet med at finde tilbage til den normale rytme. Den genstarter ikke hjertet.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Hjertestarteren får hjertet til at pumpe rigtigt.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Hvis hjertestarterne ikke vil støde, skal du fortsat give HLR.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Håbet er, at HLR kan får hjertet i gang og så kan hjertestarteren få hjertet tilbage til normal rytme.</a:t>
            </a:r>
            <a:endParaRPr lang="da-DK" b="0">
              <a:effectLst/>
              <a:latin typeface="Arial"/>
              <a:cs typeface="Arial"/>
            </a:endParaRPr>
          </a:p>
          <a:p>
            <a:br>
              <a:rPr lang="da-DK" b="0">
                <a:effectLst/>
                <a:cs typeface="+mn-lt"/>
              </a:rPr>
            </a:b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2812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8E6CC-4791-ADB6-CE32-412E40C00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54B97-27AB-42A0-4132-B16EB19BD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C4C3B-9154-98A7-5233-B91D14354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Praktisk information</a:t>
            </a:r>
          </a:p>
          <a:p>
            <a:r>
              <a:rPr lang="da-DK"/>
              <a:t>Gennemgå </a:t>
            </a:r>
            <a:r>
              <a:rPr lang="da-DK" err="1"/>
              <a:t>slidet</a:t>
            </a:r>
            <a:r>
              <a:rPr lang="da-DK"/>
              <a:t>.</a:t>
            </a:r>
          </a:p>
          <a:p>
            <a:r>
              <a:rPr lang="da-DK"/>
              <a:t>Pust en af dukkerne op, så gruppe 1 ved, hvad de skal gøre efterfølgende. Husk gruppe 2 på, at de skal rydde dukkerne op. 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94E64-5017-8698-DC90-B034CF27A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9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3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BDCB-8697-6DF3-1F98-C878F79FD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ED68E-B183-EAD6-D54D-144A579CF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72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680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93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26949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0453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94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68699"/>
            <a:ext cx="10515600" cy="5078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24776"/>
            <a:ext cx="10515600" cy="148553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1AA171-01E2-91CD-6980-3CB5893B216B}"/>
              </a:ext>
            </a:extLst>
          </p:cNvPr>
          <p:cNvSpPr/>
          <p:nvPr userDrawn="1"/>
        </p:nvSpPr>
        <p:spPr>
          <a:xfrm>
            <a:off x="0" y="0"/>
            <a:ext cx="12192000" cy="684286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605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30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Hjertestop</a:t>
            </a:r>
            <a:endParaRPr lang="da-DK" spc="3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0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19876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73021"/>
            <a:ext cx="10515600" cy="156876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1AA171-01E2-91CD-6980-3CB5893B216B}"/>
              </a:ext>
            </a:extLst>
          </p:cNvPr>
          <p:cNvSpPr/>
          <p:nvPr userDrawn="1"/>
        </p:nvSpPr>
        <p:spPr>
          <a:xfrm>
            <a:off x="0" y="0"/>
            <a:ext cx="12192000" cy="684286"/>
          </a:xfrm>
          <a:prstGeom prst="rect">
            <a:avLst/>
          </a:prstGeom>
          <a:solidFill>
            <a:srgbClr val="EFFB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605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60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stroke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0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62E3C9F-19FD-004E-3DFB-2056DE78EBEF}"/>
              </a:ext>
            </a:extLst>
          </p:cNvPr>
          <p:cNvSpPr/>
          <p:nvPr userDrawn="1"/>
        </p:nvSpPr>
        <p:spPr>
          <a:xfrm>
            <a:off x="0" y="0"/>
            <a:ext cx="12192000" cy="71763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19876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73021"/>
            <a:ext cx="10515600" cy="156876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605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60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forebyggelse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77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hjertestarter.dk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youtu.be/Upw63vz631o" TargetMode="External"/><Relationship Id="rId4" Type="http://schemas.openxmlformats.org/officeDocument/2006/relationships/image" Target="../media/image9.sv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XYrt2SKr3g?feature=oembed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536B-C80A-30FC-67E7-DABFAD4F7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89DC32E-D52E-E241-8C86-A29CAA935601}"/>
              </a:ext>
            </a:extLst>
          </p:cNvPr>
          <p:cNvSpPr/>
          <p:nvPr/>
        </p:nvSpPr>
        <p:spPr>
          <a:xfrm>
            <a:off x="0" y="202131"/>
            <a:ext cx="12192000" cy="6858000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4188D-3A47-C07D-7F63-37301C8D1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06078"/>
            <a:ext cx="12192000" cy="385010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da-DK" sz="4400" kern="0" cap="all" spc="600" noProof="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</a:br>
            <a:r>
              <a:rPr lang="da-DK" sz="4400" kern="0" cap="all" spc="600" noProof="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Lektion D: </a:t>
            </a:r>
            <a:br>
              <a:rPr lang="da-DK" sz="4400" kern="0" cap="all" spc="600" noProof="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</a:br>
            <a:r>
              <a:rPr lang="da-DK" sz="4400" kern="0" cap="all" spc="600" noProof="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Giv stød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AE4DA17-B4EF-B255-651C-94A6946DB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487" y="307240"/>
            <a:ext cx="1306286" cy="121112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C76E1C6-5E09-338B-18A9-A6D38AF6D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24998"/>
            <a:ext cx="12192000" cy="39181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C74E089-1059-EEC8-56E1-7BE7A8AD4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26" y="506636"/>
            <a:ext cx="2626821" cy="1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7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5AF83-9E2C-8565-5774-04885E429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DBAC0B9-1B10-3CC7-FF6F-1B6577E6D585}"/>
              </a:ext>
            </a:extLst>
          </p:cNvPr>
          <p:cNvSpPr/>
          <p:nvPr/>
        </p:nvSpPr>
        <p:spPr>
          <a:xfrm>
            <a:off x="513308" y="1428970"/>
            <a:ext cx="10893665" cy="17654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E750A-5258-7A27-BB3C-43E7D0D7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12" y="798753"/>
            <a:ext cx="2286672" cy="497393"/>
          </a:xfrm>
        </p:spPr>
        <p:txBody>
          <a:bodyPr/>
          <a:lstStyle/>
          <a:p>
            <a:r>
              <a:rPr lang="da-DK" sz="3000" dirty="0">
                <a:latin typeface="Obvia Expanded"/>
              </a:rPr>
              <a:t>ØVELSER</a:t>
            </a:r>
            <a:r>
              <a:rPr lang="da-DK" sz="3000" noProof="0" dirty="0">
                <a:latin typeface="Obvia Expanded"/>
              </a:rPr>
              <a:t> </a:t>
            </a:r>
            <a:endParaRPr lang="da-DK" sz="3000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794EA-8AF6-6239-59A1-583841A84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912" y="1602167"/>
            <a:ext cx="3487663" cy="36933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a-DK" b="1" noProof="0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STATION 1: GIV STØD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38419D-852D-C160-C222-6623EA30A0FC}"/>
              </a:ext>
            </a:extLst>
          </p:cNvPr>
          <p:cNvSpPr txBox="1"/>
          <p:nvPr/>
        </p:nvSpPr>
        <p:spPr>
          <a:xfrm>
            <a:off x="3169300" y="882569"/>
            <a:ext cx="29292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/>
              <a:t>30 min</a:t>
            </a:r>
            <a:r>
              <a:rPr lang="da-DK" sz="1400" b="1" noProof="0"/>
              <a:t>.</a:t>
            </a:r>
          </a:p>
        </p:txBody>
      </p:sp>
      <p:pic>
        <p:nvPicPr>
          <p:cNvPr id="16" name="Graphic 15" descr="Ur med massiv udfyldning">
            <a:extLst>
              <a:ext uri="{FF2B5EF4-FFF2-40B4-BE49-F238E27FC236}">
                <a16:creationId xmlns:a16="http://schemas.microsoft.com/office/drawing/2014/main" id="{556ABFC6-BDC1-0043-6683-FE63CFDBE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1578" y="842161"/>
            <a:ext cx="403781" cy="388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94EFC-A2C5-550A-E0C9-CB922CD13CF6}"/>
              </a:ext>
            </a:extLst>
          </p:cNvPr>
          <p:cNvSpPr txBox="1"/>
          <p:nvPr/>
        </p:nvSpPr>
        <p:spPr>
          <a:xfrm>
            <a:off x="785027" y="2001991"/>
            <a:ext cx="922021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b="1" dirty="0">
                <a:latin typeface="Helvetica"/>
                <a:ea typeface="+mn-lt"/>
                <a:cs typeface="+mn-lt"/>
              </a:rPr>
              <a:t>Tre og tre</a:t>
            </a:r>
            <a:r>
              <a:rPr lang="da-DK" sz="2000" b="1" noProof="0" dirty="0">
                <a:latin typeface="Helvetica"/>
                <a:ea typeface="+mn-lt"/>
                <a:cs typeface="+mn-lt"/>
              </a:rPr>
              <a:t>:</a:t>
            </a:r>
            <a:r>
              <a:rPr lang="da-DK" sz="2000" noProof="0" dirty="0">
                <a:latin typeface="Helvetica"/>
                <a:ea typeface="+mn-lt"/>
                <a:cs typeface="+mn-lt"/>
              </a:rPr>
              <a:t> I grupper på tre skal I følge anvisningen i </a:t>
            </a:r>
            <a:r>
              <a:rPr lang="da-DK" sz="2000" dirty="0">
                <a:latin typeface="Helvetica"/>
                <a:ea typeface="+mn-lt"/>
                <a:cs typeface="+mn-lt"/>
              </a:rPr>
              <a:t>lydindspilningen</a:t>
            </a:r>
            <a:r>
              <a:rPr lang="da-DK" sz="2000" noProof="0" dirty="0">
                <a:latin typeface="Helvetica"/>
                <a:ea typeface="+mn-lt"/>
                <a:cs typeface="+mn-lt"/>
              </a:rPr>
              <a:t> </a:t>
            </a:r>
            <a:r>
              <a:rPr lang="da-DK" sz="2000" dirty="0">
                <a:latin typeface="Helvetica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Lyd fra en hjertestarter</a:t>
            </a:r>
            <a:r>
              <a:rPr lang="da-DK" sz="2000" dirty="0">
                <a:latin typeface="Helvetica"/>
                <a:ea typeface="+mn-lt"/>
                <a:cs typeface="+mn-lt"/>
              </a:rPr>
              <a:t>. </a:t>
            </a:r>
            <a:r>
              <a:rPr lang="da-DK" sz="2000" noProof="0" dirty="0">
                <a:latin typeface="Helvetica"/>
                <a:ea typeface="+mn-lt"/>
                <a:cs typeface="+mn-lt"/>
              </a:rPr>
              <a:t>Skift så alle får prøvet.</a:t>
            </a:r>
            <a:endParaRPr lang="da-DK" sz="2000" noProof="0" dirty="0">
              <a:latin typeface="Helvetica"/>
            </a:endParaRPr>
          </a:p>
          <a:p>
            <a:endParaRPr lang="da-DK" sz="2000" noProof="0" dirty="0">
              <a:latin typeface="Helvetica"/>
            </a:endParaRPr>
          </a:p>
        </p:txBody>
      </p:sp>
      <p:pic>
        <p:nvPicPr>
          <p:cNvPr id="6" name="Graphic 5" descr="Møde med massiv udfyldning">
            <a:extLst>
              <a:ext uri="{FF2B5EF4-FFF2-40B4-BE49-F238E27FC236}">
                <a16:creationId xmlns:a16="http://schemas.microsoft.com/office/drawing/2014/main" id="{9A614B14-4A3E-A721-E39C-79AE5DBCA165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3" r="983"/>
          <a:stretch/>
        </p:blipFill>
        <p:spPr>
          <a:xfrm>
            <a:off x="187298" y="791467"/>
            <a:ext cx="652021" cy="494371"/>
          </a:xfrm>
          <a:prstGeom prst="rect">
            <a:avLst/>
          </a:prstGeom>
        </p:spPr>
      </p:pic>
      <p:sp>
        <p:nvSpPr>
          <p:cNvPr id="12" name="Rektangel 4">
            <a:extLst>
              <a:ext uri="{FF2B5EF4-FFF2-40B4-BE49-F238E27FC236}">
                <a16:creationId xmlns:a16="http://schemas.microsoft.com/office/drawing/2014/main" id="{80BF8C75-A056-4EDA-55D7-92D8DF4FE8D9}"/>
              </a:ext>
            </a:extLst>
          </p:cNvPr>
          <p:cNvSpPr/>
          <p:nvPr/>
        </p:nvSpPr>
        <p:spPr>
          <a:xfrm>
            <a:off x="513308" y="3429000"/>
            <a:ext cx="10893665" cy="3080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1536BC-7E31-F7D8-BFDB-67210A0CBA5E}"/>
              </a:ext>
            </a:extLst>
          </p:cNvPr>
          <p:cNvSpPr txBox="1">
            <a:spLocks/>
          </p:cNvSpPr>
          <p:nvPr/>
        </p:nvSpPr>
        <p:spPr>
          <a:xfrm>
            <a:off x="818912" y="4049165"/>
            <a:ext cx="9546627" cy="232371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a-DK" b="1" dirty="0">
                <a:latin typeface="Helvetica"/>
                <a:cs typeface="Helvetica"/>
              </a:rPr>
              <a:t>Alene eller tre og tre: </a:t>
            </a:r>
            <a:r>
              <a:rPr lang="da-DK" b="0" i="0" u="none" strike="noStrike" baseline="0" dirty="0">
                <a:latin typeface="Helvetica" panose="020B0604020202020204" pitchFamily="34" charset="0"/>
              </a:rPr>
              <a:t>Gå ind på </a:t>
            </a:r>
            <a:r>
              <a:rPr lang="da-DK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Hjertestarter.dk</a:t>
            </a:r>
            <a:r>
              <a:rPr lang="da-DK" b="0" i="0" u="none" strike="noStrike" baseline="0" dirty="0">
                <a:latin typeface="Helvetica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a-DK" b="0" i="0" strike="noStrike" baseline="0" dirty="0">
                <a:latin typeface="Helvetica" panose="020B0604020202020204" pitchFamily="34" charset="0"/>
              </a:rPr>
              <a:t>og undersøg, hvor </a:t>
            </a:r>
            <a:r>
              <a:rPr lang="da-DK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der er placeret hjertestartere: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a-DK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på/i nærheden af skolen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a-DK" dirty="0">
                <a:solidFill>
                  <a:srgbClr val="211D1E"/>
                </a:solidFill>
                <a:latin typeface="Helvetica" panose="020B0604020202020204" pitchFamily="34" charset="0"/>
              </a:rPr>
              <a:t>i nærheden af jeres</a:t>
            </a:r>
            <a:r>
              <a:rPr lang="da-DK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 hjem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a-DK" dirty="0">
                <a:solidFill>
                  <a:srgbClr val="211D1E"/>
                </a:solidFill>
                <a:latin typeface="Helvetica" panose="020B0604020202020204" pitchFamily="34" charset="0"/>
              </a:rPr>
              <a:t>i nærheden af evt. </a:t>
            </a:r>
            <a:r>
              <a:rPr lang="da-DK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jeres bedsteforældres hjem, eller andre steder, hvor I kommer.</a:t>
            </a:r>
            <a:endParaRPr lang="da-DK" dirty="0">
              <a:solidFill>
                <a:srgbClr val="211D1E"/>
              </a:solidFill>
              <a:latin typeface="Helvetica" panose="020B0604020202020204" pitchFamily="34" charset="0"/>
              <a:cs typeface="Helvetica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46C2EAB-32D6-D00C-A8C3-C711BCFE0754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EFA480F-4689-582E-1D1B-6B47D8C3D434}"/>
              </a:ext>
            </a:extLst>
          </p:cNvPr>
          <p:cNvSpPr txBox="1">
            <a:spLocks/>
          </p:cNvSpPr>
          <p:nvPr/>
        </p:nvSpPr>
        <p:spPr>
          <a:xfrm>
            <a:off x="818912" y="3612429"/>
            <a:ext cx="709340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STATION 2: FIND HJERTESTARTERE</a:t>
            </a:r>
          </a:p>
        </p:txBody>
      </p:sp>
      <p:pic>
        <p:nvPicPr>
          <p:cNvPr id="8" name="Billede 7" descr="Et billede, der indeholder mønster, kvadratisk, pixel, krydsogtværs&#10;&#10;AI-genereret indhold kan være ukorrekt.">
            <a:extLst>
              <a:ext uri="{FF2B5EF4-FFF2-40B4-BE49-F238E27FC236}">
                <a16:creationId xmlns:a16="http://schemas.microsoft.com/office/drawing/2014/main" id="{58757900-6688-B6DD-8162-157E50568F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1221" y="2333983"/>
            <a:ext cx="683671" cy="6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96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0BAD2-18A4-3CAC-E768-738633B6E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4">
            <a:extLst>
              <a:ext uri="{FF2B5EF4-FFF2-40B4-BE49-F238E27FC236}">
                <a16:creationId xmlns:a16="http://schemas.microsoft.com/office/drawing/2014/main" id="{F90EBA76-BE0D-AE51-DA73-0B3819FFA289}"/>
              </a:ext>
            </a:extLst>
          </p:cNvPr>
          <p:cNvSpPr/>
          <p:nvPr/>
        </p:nvSpPr>
        <p:spPr>
          <a:xfrm>
            <a:off x="843161" y="2333486"/>
            <a:ext cx="6321341" cy="3607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82F11-25F1-4162-FF1C-2FEB6ED7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164" y="1186676"/>
            <a:ext cx="2464793" cy="509307"/>
          </a:xfrm>
        </p:spPr>
        <p:txBody>
          <a:bodyPr/>
          <a:lstStyle/>
          <a:p>
            <a:r>
              <a:rPr lang="da-DK" sz="3000" noProof="0" dirty="0">
                <a:solidFill>
                  <a:srgbClr val="000000"/>
                </a:solidFill>
                <a:latin typeface="Obvia Expanded"/>
              </a:rPr>
              <a:t>OPSAMLING</a:t>
            </a:r>
            <a:endParaRPr lang="da-DK" sz="3000" noProof="0" dirty="0">
              <a:latin typeface="Obvia Expande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6C083-DADE-AF78-7102-182B1E6CD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1861" y="2475577"/>
            <a:ext cx="6306855" cy="3195747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endParaRPr lang="da-DK" b="1" noProof="0" dirty="0">
              <a:cs typeface="Helvetica"/>
            </a:endParaRPr>
          </a:p>
          <a:p>
            <a:pPr>
              <a:lnSpc>
                <a:spcPct val="100000"/>
              </a:lnSpc>
            </a:pPr>
            <a:endParaRPr lang="da-DK" noProof="0" dirty="0"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b="1" noProof="0" dirty="0">
                <a:latin typeface="Helvetica"/>
                <a:cs typeface="Helvetica"/>
              </a:rPr>
              <a:t>Alene: </a:t>
            </a:r>
            <a:r>
              <a:rPr lang="da-DK" noProof="0" dirty="0">
                <a:solidFill>
                  <a:srgbClr val="222020"/>
                </a:solidFill>
                <a:latin typeface="Helvetica"/>
                <a:cs typeface="Helvetica"/>
              </a:rPr>
              <a:t>Du</a:t>
            </a:r>
            <a:r>
              <a:rPr lang="da-DK" noProof="0" dirty="0">
                <a:latin typeface="Helvetica"/>
                <a:cs typeface="Helvetica"/>
              </a:rPr>
              <a:t> skal samle op på de centrale ord og handlinger, du har arbejdet med i lektionen.</a:t>
            </a:r>
          </a:p>
          <a:p>
            <a:pPr>
              <a:lnSpc>
                <a:spcPct val="100000"/>
              </a:lnSpc>
            </a:pPr>
            <a:r>
              <a:rPr lang="da-DK" noProof="0" dirty="0">
                <a:latin typeface="Helvetica"/>
                <a:cs typeface="Helvetica"/>
              </a:rPr>
              <a:t>Skriv dine ord og handlinger i elevarkene. </a:t>
            </a:r>
          </a:p>
          <a:p>
            <a:pPr>
              <a:lnSpc>
                <a:spcPct val="100000"/>
              </a:lnSpc>
            </a:pPr>
            <a:r>
              <a:rPr lang="da-DK" noProof="0" dirty="0">
                <a:latin typeface="Helvetica"/>
                <a:cs typeface="Helvetica"/>
              </a:rPr>
              <a:t>Tænk ikke for længe over hvert ord.</a:t>
            </a:r>
          </a:p>
          <a:p>
            <a:pPr>
              <a:lnSpc>
                <a:spcPct val="100000"/>
              </a:lnSpc>
            </a:pPr>
            <a:r>
              <a:rPr lang="da-DK" b="1" dirty="0">
                <a:cs typeface="Helvetica"/>
              </a:rPr>
              <a:t>Fælles: </a:t>
            </a:r>
            <a:r>
              <a:rPr lang="da-DK" dirty="0">
                <a:cs typeface="Helvetica"/>
              </a:rPr>
              <a:t>Del eksempler på ord og handlinger med resten af klassen.</a:t>
            </a:r>
            <a:endParaRPr lang="da-DK" dirty="0"/>
          </a:p>
        </p:txBody>
      </p:sp>
      <p:pic>
        <p:nvPicPr>
          <p:cNvPr id="8" name="Graphic 7" descr="Ur med massiv udfyldning">
            <a:extLst>
              <a:ext uri="{FF2B5EF4-FFF2-40B4-BE49-F238E27FC236}">
                <a16:creationId xmlns:a16="http://schemas.microsoft.com/office/drawing/2014/main" id="{CB5B2188-17D1-B7FA-E0AB-8608B9868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0957" y="1224659"/>
            <a:ext cx="403781" cy="388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F5A0E-EDD1-1CFE-082E-46A9FC1669D0}"/>
              </a:ext>
            </a:extLst>
          </p:cNvPr>
          <p:cNvSpPr txBox="1"/>
          <p:nvPr/>
        </p:nvSpPr>
        <p:spPr>
          <a:xfrm>
            <a:off x="4354738" y="1276720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5 min.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24B3E-A463-5E63-23F5-A9A7F227A337}"/>
              </a:ext>
            </a:extLst>
          </p:cNvPr>
          <p:cNvSpPr txBox="1"/>
          <p:nvPr/>
        </p:nvSpPr>
        <p:spPr>
          <a:xfrm>
            <a:off x="7991853" y="2440788"/>
            <a:ext cx="18708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b="1" noProof="0" dirty="0">
                <a:latin typeface="Helvetica"/>
                <a:cs typeface="Helvetica"/>
              </a:rPr>
              <a:t> ELEVARK </a:t>
            </a:r>
          </a:p>
        </p:txBody>
      </p:sp>
      <p:pic>
        <p:nvPicPr>
          <p:cNvPr id="3" name="Graphic 2" descr="Dokument med massiv udfyldning">
            <a:extLst>
              <a:ext uri="{FF2B5EF4-FFF2-40B4-BE49-F238E27FC236}">
                <a16:creationId xmlns:a16="http://schemas.microsoft.com/office/drawing/2014/main" id="{20BD71D2-A12C-C676-CB73-E2E0AB05C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7370" y="2427084"/>
            <a:ext cx="474483" cy="443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FEC10-1435-D097-D762-9F08218E4E42}"/>
              </a:ext>
            </a:extLst>
          </p:cNvPr>
          <p:cNvSpPr txBox="1"/>
          <p:nvPr/>
        </p:nvSpPr>
        <p:spPr>
          <a:xfrm>
            <a:off x="7991853" y="2921168"/>
            <a:ext cx="38072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600" noProof="0" dirty="0">
                <a:latin typeface="Helvetica"/>
                <a:cs typeface="Helvetica"/>
              </a:rPr>
              <a:t>ORDLISTEMINDMAP</a:t>
            </a:r>
          </a:p>
          <a:p>
            <a:endParaRPr lang="da-DK" sz="1600" noProof="0" dirty="0">
              <a:latin typeface="Helvetica"/>
              <a:cs typeface="Helvetica"/>
            </a:endParaRPr>
          </a:p>
          <a:p>
            <a:r>
              <a:rPr lang="da-DK" sz="1600" noProof="0" dirty="0">
                <a:latin typeface="Helvetica"/>
                <a:cs typeface="Helvetica"/>
              </a:rPr>
              <a:t>HANDLINGSMINDMAP</a:t>
            </a:r>
          </a:p>
        </p:txBody>
      </p:sp>
      <p:pic>
        <p:nvPicPr>
          <p:cNvPr id="9" name="Graphic 8" descr="Gruppebrainstorm med massiv udfyldning">
            <a:extLst>
              <a:ext uri="{FF2B5EF4-FFF2-40B4-BE49-F238E27FC236}">
                <a16:creationId xmlns:a16="http://schemas.microsoft.com/office/drawing/2014/main" id="{C227CF3D-CF4A-E588-13AE-8FB321FBCB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3161" y="989859"/>
            <a:ext cx="643003" cy="663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64DC5-4286-A992-61D2-60025A77C34F}"/>
              </a:ext>
            </a:extLst>
          </p:cNvPr>
          <p:cNvSpPr txBox="1"/>
          <p:nvPr/>
        </p:nvSpPr>
        <p:spPr>
          <a:xfrm>
            <a:off x="950449" y="2640843"/>
            <a:ext cx="63296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b="1" noProof="0" dirty="0">
                <a:latin typeface="Helvetica"/>
              </a:rPr>
              <a:t>HVAD VED JEG OM AT GIVE STØD?</a:t>
            </a:r>
            <a:endParaRPr lang="da-DK" noProof="0" dirty="0">
              <a:latin typeface="Aptos" panose="02110004020202020204"/>
            </a:endParaRPr>
          </a:p>
          <a:p>
            <a:r>
              <a:rPr lang="da-DK" b="1" dirty="0">
                <a:latin typeface="Helvetica"/>
                <a:cs typeface="Helvetica"/>
              </a:rPr>
              <a:t>HVAD VED JEG OM HJERTESTARTERE?</a:t>
            </a:r>
            <a:endParaRPr lang="da-DK" b="1" noProof="0" dirty="0">
              <a:latin typeface="Helvetica"/>
              <a:cs typeface="Helvetica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5732B3FA-4B56-3BAF-DC94-8FEA9B65B1D2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</p:spTree>
    <p:extLst>
      <p:ext uri="{BB962C8B-B14F-4D97-AF65-F5344CB8AC3E}">
        <p14:creationId xmlns:p14="http://schemas.microsoft.com/office/powerpoint/2010/main" val="298125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825F4-A22C-428E-9170-33B4D71BF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10F7292-7A9A-A1FF-2F7B-515D78BF8773}"/>
              </a:ext>
            </a:extLst>
          </p:cNvPr>
          <p:cNvSpPr txBox="1"/>
          <p:nvPr/>
        </p:nvSpPr>
        <p:spPr>
          <a:xfrm>
            <a:off x="329747" y="1209156"/>
            <a:ext cx="3921458" cy="11900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3000" noProof="0" dirty="0">
                <a:latin typeface="Obvia Expanded"/>
                <a:cs typeface="Helvetica"/>
              </a:rPr>
              <a:t>LEKTION D: GIV </a:t>
            </a:r>
            <a:r>
              <a:rPr lang="da-DK" sz="3000" spc="300" noProof="0" dirty="0">
                <a:latin typeface="Obvia Expanded"/>
                <a:cs typeface="Helvetica"/>
              </a:rPr>
              <a:t>STØD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da-DK" sz="2000" noProof="0" dirty="0">
              <a:latin typeface="Helvetica"/>
              <a:cs typeface="Helvetica"/>
            </a:endParaRPr>
          </a:p>
          <a:p>
            <a:pPr algn="l"/>
            <a:endParaRPr lang="da-DK" noProof="0" dirty="0"/>
          </a:p>
        </p:txBody>
      </p:sp>
      <p:pic>
        <p:nvPicPr>
          <p:cNvPr id="3" name="Graphic 2" descr="Bullseye med massiv udfyldning">
            <a:extLst>
              <a:ext uri="{FF2B5EF4-FFF2-40B4-BE49-F238E27FC236}">
                <a16:creationId xmlns:a16="http://schemas.microsoft.com/office/drawing/2014/main" id="{6A790D0D-7A9F-FC8F-33CA-5DD870D86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689" y="1854214"/>
            <a:ext cx="584462" cy="5923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8ADCB1-7C85-136A-890B-0FAFBCB44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678" y="2606318"/>
            <a:ext cx="5624882" cy="3749744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a-DK" noProof="0" dirty="0">
                <a:latin typeface="Helvetica"/>
                <a:cs typeface="Helvetica"/>
              </a:rPr>
              <a:t>Du lærer at give stød.</a:t>
            </a:r>
            <a:endParaRPr lang="da-DK" noProof="0" dirty="0"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noProof="0" dirty="0">
                <a:latin typeface="Helvetica"/>
                <a:cs typeface="Helvetica"/>
              </a:rPr>
              <a:t>Du lærer</a:t>
            </a:r>
            <a:r>
              <a:rPr lang="da-DK" dirty="0">
                <a:latin typeface="Helvetica"/>
                <a:cs typeface="Helvetica"/>
              </a:rPr>
              <a:t> tredje del af remsen "Ring op – Tryk ned – </a:t>
            </a:r>
            <a:r>
              <a:rPr lang="da-DK" b="1" dirty="0">
                <a:latin typeface="Helvetica"/>
                <a:cs typeface="Helvetica"/>
              </a:rPr>
              <a:t>Giv stød</a:t>
            </a:r>
            <a:r>
              <a:rPr lang="da-DK" dirty="0">
                <a:latin typeface="Helvetica"/>
                <a:cs typeface="Helvetica"/>
              </a:rPr>
              <a:t>". </a:t>
            </a:r>
            <a:endParaRPr lang="da-DK" dirty="0"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dirty="0">
                <a:latin typeface="Helvetica"/>
                <a:cs typeface="Helvetica"/>
              </a:rPr>
              <a:t>Du lærer</a:t>
            </a:r>
            <a:r>
              <a:rPr lang="da-DK" noProof="0" dirty="0">
                <a:latin typeface="Helvetica"/>
                <a:cs typeface="Helvetica"/>
              </a:rPr>
              <a:t>, hvad en hjertestarter er, hvordan den fungerer, hvordan du kan få  fat i en</a:t>
            </a:r>
            <a:r>
              <a:rPr lang="da-DK" dirty="0">
                <a:latin typeface="Helvetica"/>
                <a:cs typeface="Helvetica"/>
              </a:rPr>
              <a:t> og hvordan du bruger den.</a:t>
            </a:r>
            <a:endParaRPr lang="da-DK" noProof="0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b="1" dirty="0">
                <a:solidFill>
                  <a:srgbClr val="000000"/>
                </a:solidFill>
                <a:latin typeface="Helvetica"/>
                <a:ea typeface="Calibri"/>
                <a:cs typeface="Calibri"/>
              </a:rPr>
              <a:t>Materialer: </a:t>
            </a:r>
            <a:r>
              <a:rPr lang="da-DK" dirty="0">
                <a:solidFill>
                  <a:srgbClr val="000000"/>
                </a:solidFill>
                <a:latin typeface="Helvetica"/>
                <a:ea typeface="Calibri"/>
                <a:cs typeface="Calibri"/>
              </a:rPr>
              <a:t>Hjertestartertræner, genoplivningsdukker, computer</a:t>
            </a:r>
            <a:endParaRPr lang="da-DK" noProof="0" dirty="0">
              <a:solidFill>
                <a:srgbClr val="000000"/>
              </a:solidFill>
              <a:latin typeface="Helvetica"/>
              <a:ea typeface="Calibri"/>
              <a:cs typeface="Calibri"/>
            </a:endParaRPr>
          </a:p>
          <a:p>
            <a:endParaRPr lang="da-DK" dirty="0">
              <a:latin typeface="Helvetica"/>
              <a:cs typeface="Helvetica"/>
            </a:endParaRPr>
          </a:p>
          <a:p>
            <a:endParaRPr lang="da-DK" dirty="0">
              <a:latin typeface="Helvetic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AB607-2486-E50E-E4C1-111BA40B051A}"/>
              </a:ext>
            </a:extLst>
          </p:cNvPr>
          <p:cNvSpPr txBox="1"/>
          <p:nvPr/>
        </p:nvSpPr>
        <p:spPr>
          <a:xfrm>
            <a:off x="919151" y="1950318"/>
            <a:ext cx="31015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000" b="1" noProof="0" dirty="0">
                <a:latin typeface="Helvetica"/>
                <a:cs typeface="Helvetica"/>
              </a:rPr>
              <a:t>MÅL</a:t>
            </a:r>
          </a:p>
        </p:txBody>
      </p:sp>
      <p:pic>
        <p:nvPicPr>
          <p:cNvPr id="5" name="Pladsholder til billede 5">
            <a:extLst>
              <a:ext uri="{FF2B5EF4-FFF2-40B4-BE49-F238E27FC236}">
                <a16:creationId xmlns:a16="http://schemas.microsoft.com/office/drawing/2014/main" id="{390D9A0F-97E3-A8DF-A4E2-143F1BCB4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00" t="243" r="29074" b="12491"/>
          <a:stretch/>
        </p:blipFill>
        <p:spPr>
          <a:xfrm>
            <a:off x="6096000" y="687518"/>
            <a:ext cx="6096000" cy="6214931"/>
          </a:xfrm>
          <a:prstGeom prst="rect">
            <a:avLst/>
          </a:prstGeom>
        </p:spPr>
      </p:pic>
      <p:pic>
        <p:nvPicPr>
          <p:cNvPr id="6" name="Graphic 5" descr="Ur med massiv udfyldning">
            <a:extLst>
              <a:ext uri="{FF2B5EF4-FFF2-40B4-BE49-F238E27FC236}">
                <a16:creationId xmlns:a16="http://schemas.microsoft.com/office/drawing/2014/main" id="{C3794CCA-C5B0-523F-D0E5-890260E4E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6535" y="1266919"/>
            <a:ext cx="403781" cy="388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0FF6B9-5BD8-BC2F-DD4F-D87C09D0B7E2}"/>
              </a:ext>
            </a:extLst>
          </p:cNvPr>
          <p:cNvSpPr txBox="1"/>
          <p:nvPr/>
        </p:nvSpPr>
        <p:spPr>
          <a:xfrm>
            <a:off x="4491806" y="1307065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45 min.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F2DD97B-ED4E-CEE9-AD16-EE4AAC5057EA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</p:spTree>
    <p:extLst>
      <p:ext uri="{BB962C8B-B14F-4D97-AF65-F5344CB8AC3E}">
        <p14:creationId xmlns:p14="http://schemas.microsoft.com/office/powerpoint/2010/main" val="341469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34729-0EC8-367D-6597-F1584004F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8BD779-C63D-5628-D5A4-95B563793DD3}"/>
              </a:ext>
            </a:extLst>
          </p:cNvPr>
          <p:cNvSpPr txBox="1"/>
          <p:nvPr/>
        </p:nvSpPr>
        <p:spPr>
          <a:xfrm>
            <a:off x="8648733" y="1030599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45 min.</a:t>
            </a:r>
          </a:p>
        </p:txBody>
      </p:sp>
      <p:pic>
        <p:nvPicPr>
          <p:cNvPr id="6" name="Graphic 5" descr="Ur med massiv udfyldning">
            <a:extLst>
              <a:ext uri="{FF2B5EF4-FFF2-40B4-BE49-F238E27FC236}">
                <a16:creationId xmlns:a16="http://schemas.microsoft.com/office/drawing/2014/main" id="{B3F550B5-E2E8-821F-4706-F975ED287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2887" y="1030599"/>
            <a:ext cx="345846" cy="320491"/>
          </a:xfrm>
          <a:prstGeom prst="rect">
            <a:avLst/>
          </a:prstGeom>
        </p:spPr>
      </p:pic>
      <p:pic>
        <p:nvPicPr>
          <p:cNvPr id="10" name="Graphic 9" descr="Liste med massiv udfyldning">
            <a:extLst>
              <a:ext uri="{FF2B5EF4-FFF2-40B4-BE49-F238E27FC236}">
                <a16:creationId xmlns:a16="http://schemas.microsoft.com/office/drawing/2014/main" id="{4E39A617-7D9A-3CA7-601E-B81059421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4333" y="1660247"/>
            <a:ext cx="556792" cy="55679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C7E92F5-B077-7597-5411-9CEEC9530264}"/>
              </a:ext>
            </a:extLst>
          </p:cNvPr>
          <p:cNvSpPr txBox="1"/>
          <p:nvPr/>
        </p:nvSpPr>
        <p:spPr>
          <a:xfrm>
            <a:off x="1681125" y="1786980"/>
            <a:ext cx="4160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0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E85D3-3881-3FCB-8269-BFACBCE33A4D}"/>
              </a:ext>
            </a:extLst>
          </p:cNvPr>
          <p:cNvSpPr txBox="1"/>
          <p:nvPr/>
        </p:nvSpPr>
        <p:spPr>
          <a:xfrm>
            <a:off x="1202330" y="2477188"/>
            <a:ext cx="10277967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b="1" noProof="0" dirty="0">
                <a:latin typeface="Helvetica"/>
                <a:cs typeface="Helvetica"/>
              </a:rPr>
              <a:t>Giv stød (ca. 5 min)</a:t>
            </a:r>
            <a:endParaRPr lang="da-DK" sz="2000" noProof="0" dirty="0"/>
          </a:p>
          <a:p>
            <a:pPr marL="914400" lvl="1" indent="-457200">
              <a:buFont typeface="+mj-lt"/>
              <a:buAutoNum type="arabicPeriod"/>
            </a:pPr>
            <a:r>
              <a:rPr lang="da-DK" sz="2000" noProof="0" dirty="0">
                <a:latin typeface="Helvetica"/>
                <a:ea typeface="+mn-lt"/>
                <a:cs typeface="+mn-lt"/>
              </a:rPr>
              <a:t>Fakta</a:t>
            </a:r>
            <a:endParaRPr lang="da-DK" sz="2000" noProof="0" dirty="0">
              <a:latin typeface="Helvetica"/>
              <a:cs typeface="Helvetica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a-DK" sz="2000" noProof="0" dirty="0">
                <a:latin typeface="Helvetica"/>
                <a:ea typeface="+mn-lt"/>
                <a:cs typeface="+mn-lt"/>
              </a:rPr>
              <a:t>Film</a:t>
            </a:r>
            <a:endParaRPr lang="da-DK" sz="2000" noProof="0" dirty="0">
              <a:latin typeface="Helvetica"/>
              <a:cs typeface="Helvetica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a-DK" sz="2000" noProof="0" dirty="0">
                <a:latin typeface="Helvetica"/>
                <a:cs typeface="Helvetica"/>
              </a:rPr>
              <a:t>Fakta</a:t>
            </a:r>
            <a:endParaRPr lang="da-DK" sz="2000" noProof="0" dirty="0">
              <a:latin typeface="Aptos" panose="02110004020202020204"/>
              <a:cs typeface="Helvetica"/>
            </a:endParaRPr>
          </a:p>
          <a:p>
            <a:r>
              <a:rPr lang="da-DK" sz="2000" b="1" noProof="0" dirty="0">
                <a:latin typeface="Helvetica"/>
                <a:cs typeface="Helvetica"/>
              </a:rPr>
              <a:t>Stationsøvelser (ca. </a:t>
            </a:r>
            <a:r>
              <a:rPr lang="da-DK" sz="2000" b="1" dirty="0">
                <a:latin typeface="Helvetica"/>
                <a:cs typeface="Helvetica"/>
              </a:rPr>
              <a:t>35</a:t>
            </a:r>
            <a:r>
              <a:rPr lang="da-DK" sz="2000" b="1" noProof="0" dirty="0">
                <a:latin typeface="Helvetica"/>
                <a:cs typeface="Helvetica"/>
              </a:rPr>
              <a:t> min)</a:t>
            </a:r>
          </a:p>
          <a:p>
            <a:pPr marL="914400" lvl="1" indent="-457200">
              <a:buFont typeface="+mj-lt"/>
              <a:buAutoNum type="arabicPeriod"/>
            </a:pPr>
            <a:r>
              <a:rPr lang="da-DK" sz="2000" dirty="0">
                <a:latin typeface="Helvetica"/>
                <a:cs typeface="Helvetica"/>
              </a:rPr>
              <a:t>Introduktion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da-DK" sz="2000" noProof="0" dirty="0">
                <a:latin typeface="Helvetica"/>
                <a:cs typeface="Helvetica"/>
              </a:rPr>
              <a:t>Stationsøvelser om hjertestarter</a:t>
            </a:r>
            <a:endParaRPr lang="da-DK" sz="2000" noProof="0" dirty="0"/>
          </a:p>
          <a:p>
            <a:r>
              <a:rPr lang="da-DK" sz="2000" b="1" noProof="0" dirty="0">
                <a:latin typeface="Helvetica"/>
                <a:cs typeface="Helvetica"/>
              </a:rPr>
              <a:t>Opsamling (ca. 5 min)</a:t>
            </a:r>
          </a:p>
          <a:p>
            <a:endParaRPr lang="da-DK" noProof="0" dirty="0"/>
          </a:p>
          <a:p>
            <a:pPr algn="l"/>
            <a:endParaRPr lang="da-DK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101C5-53FE-A0E5-6538-32B5A5415691}"/>
              </a:ext>
            </a:extLst>
          </p:cNvPr>
          <p:cNvSpPr txBox="1"/>
          <p:nvPr/>
        </p:nvSpPr>
        <p:spPr>
          <a:xfrm>
            <a:off x="857258" y="964492"/>
            <a:ext cx="9653617" cy="17338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3000" noProof="0" dirty="0">
                <a:latin typeface="Obvia Expanded"/>
                <a:cs typeface="Helvetica"/>
              </a:rPr>
              <a:t>LEKTION D: GIV STØD og </a:t>
            </a:r>
            <a:r>
              <a:rPr lang="da-DK" sz="3000" dirty="0">
                <a:latin typeface="Obvia Expanded"/>
                <a:cs typeface="Helvetica"/>
              </a:rPr>
              <a:t>FIND HJERTESTARTER</a:t>
            </a:r>
            <a:endParaRPr lang="da-DK" noProof="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da-DK" sz="3000" noProof="0" dirty="0">
              <a:latin typeface="Obvia Expanded"/>
              <a:cs typeface="Helvetica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da-DK" sz="2000" noProof="0" dirty="0">
              <a:latin typeface="Helvetica"/>
              <a:cs typeface="Helvetica"/>
            </a:endParaRPr>
          </a:p>
          <a:p>
            <a:pPr algn="l"/>
            <a:endParaRPr lang="da-DK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4B048F0-5B17-9377-ABF0-05F1F9699A56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</p:spTree>
    <p:extLst>
      <p:ext uri="{BB962C8B-B14F-4D97-AF65-F5344CB8AC3E}">
        <p14:creationId xmlns:p14="http://schemas.microsoft.com/office/powerpoint/2010/main" val="54117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8B7B9-E5B7-94EF-C889-1F91F846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F89D3-3678-2697-4337-A7E06FCF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135" y="1461221"/>
            <a:ext cx="10509956" cy="507831"/>
          </a:xfrm>
        </p:spPr>
        <p:txBody>
          <a:bodyPr/>
          <a:lstStyle/>
          <a:p>
            <a:r>
              <a:rPr lang="da-DK" spc="300" noProof="0" dirty="0">
                <a:latin typeface="Obvia Expanded"/>
              </a:rPr>
              <a:t>GIV</a:t>
            </a:r>
            <a:r>
              <a:rPr lang="da-DK" noProof="0" dirty="0">
                <a:latin typeface="Obvia Expanded"/>
              </a:rPr>
              <a:t> STØD</a:t>
            </a:r>
            <a:endParaRPr lang="da-DK" noProof="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9216EFB-A0D6-5FA1-8452-547A216D2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1134" y="4797559"/>
            <a:ext cx="1853083" cy="370807"/>
          </a:xfrm>
        </p:spPr>
        <p:txBody>
          <a:bodyPr/>
          <a:lstStyle/>
          <a:p>
            <a:pPr algn="ctr"/>
            <a:r>
              <a:rPr lang="da-DK" b="1" noProof="0"/>
              <a:t>RING OP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5FFD703-DFA7-8003-6E65-59F3DC9A0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783" y="3047229"/>
            <a:ext cx="2057018" cy="188223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2F559AF-81BC-9F6C-4681-CC6D13FDE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757" y="2916452"/>
            <a:ext cx="2189088" cy="200553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E9B538E-B648-213A-2B57-C1A8480D4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485" y="2846384"/>
            <a:ext cx="2189088" cy="2264812"/>
          </a:xfrm>
          <a:prstGeom prst="rect">
            <a:avLst/>
          </a:prstGeom>
        </p:spPr>
      </p:pic>
      <p:sp>
        <p:nvSpPr>
          <p:cNvPr id="7" name="Undertitel 2">
            <a:extLst>
              <a:ext uri="{FF2B5EF4-FFF2-40B4-BE49-F238E27FC236}">
                <a16:creationId xmlns:a16="http://schemas.microsoft.com/office/drawing/2014/main" id="{DF3F0ED8-85F2-DD2E-2289-73419FC6FFB6}"/>
              </a:ext>
            </a:extLst>
          </p:cNvPr>
          <p:cNvSpPr txBox="1">
            <a:spLocks/>
          </p:cNvSpPr>
          <p:nvPr/>
        </p:nvSpPr>
        <p:spPr>
          <a:xfrm>
            <a:off x="5185947" y="4797559"/>
            <a:ext cx="1853083" cy="37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noProof="0"/>
              <a:t>TRYK NED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B32EB25-38B1-48BD-F381-85A141EFF6FA}"/>
              </a:ext>
            </a:extLst>
          </p:cNvPr>
          <p:cNvSpPr txBox="1">
            <a:spLocks/>
          </p:cNvSpPr>
          <p:nvPr/>
        </p:nvSpPr>
        <p:spPr>
          <a:xfrm>
            <a:off x="8168486" y="4797559"/>
            <a:ext cx="1853083" cy="37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noProof="0"/>
              <a:t>GIV STØD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78831D-9F20-D90B-694E-934E89C5C4DB}"/>
              </a:ext>
            </a:extLst>
          </p:cNvPr>
          <p:cNvSpPr txBox="1"/>
          <p:nvPr/>
        </p:nvSpPr>
        <p:spPr>
          <a:xfrm>
            <a:off x="962445" y="2136033"/>
            <a:ext cx="105197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noProof="0" dirty="0">
                <a:latin typeface="Helvetica"/>
                <a:cs typeface="Helvetica"/>
              </a:rPr>
              <a:t>I skal nu lære anden del af remsen</a:t>
            </a:r>
            <a:r>
              <a:rPr lang="da-DK" sz="2000" b="1" noProof="0" dirty="0">
                <a:latin typeface="Helvetica"/>
                <a:cs typeface="Helvetica"/>
              </a:rPr>
              <a:t> </a:t>
            </a:r>
            <a:r>
              <a:rPr lang="da-DK" sz="2000" noProof="0" dirty="0">
                <a:latin typeface="Helvetica"/>
                <a:cs typeface="Helvetica"/>
              </a:rPr>
              <a:t>RING OP</a:t>
            </a:r>
            <a:r>
              <a:rPr lang="da-DK" sz="2000" b="1" noProof="0" dirty="0">
                <a:latin typeface="Helvetica"/>
                <a:cs typeface="Helvetica"/>
              </a:rPr>
              <a:t> </a:t>
            </a:r>
            <a:r>
              <a:rPr lang="da-DK" sz="2000" noProof="0" dirty="0">
                <a:latin typeface="Helvetica"/>
                <a:cs typeface="Helvetica"/>
              </a:rPr>
              <a:t>– TRYK NED – </a:t>
            </a:r>
            <a:r>
              <a:rPr lang="da-DK" sz="2000" b="1" noProof="0" dirty="0">
                <a:latin typeface="Helvetica"/>
                <a:cs typeface="Helvetica"/>
              </a:rPr>
              <a:t>GIV STØD</a:t>
            </a:r>
            <a:r>
              <a:rPr lang="da-DK" sz="2000" noProof="0" dirty="0">
                <a:latin typeface="Helvetica"/>
                <a:cs typeface="Helvetica"/>
              </a:rPr>
              <a:t>, og hvordan I giver stød med en hjertestartertræner.</a:t>
            </a:r>
          </a:p>
        </p:txBody>
      </p:sp>
      <p:pic>
        <p:nvPicPr>
          <p:cNvPr id="11" name="Graphic 10" descr="Ur med massiv udfyldning">
            <a:extLst>
              <a:ext uri="{FF2B5EF4-FFF2-40B4-BE49-F238E27FC236}">
                <a16:creationId xmlns:a16="http://schemas.microsoft.com/office/drawing/2014/main" id="{7C49ADDF-B454-C79D-A1AF-0A4EC88C55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54694" y="902099"/>
            <a:ext cx="403781" cy="388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488B90-98DF-A0DD-FF05-2C1E472EC08B}"/>
              </a:ext>
            </a:extLst>
          </p:cNvPr>
          <p:cNvSpPr txBox="1"/>
          <p:nvPr/>
        </p:nvSpPr>
        <p:spPr>
          <a:xfrm>
            <a:off x="3039880" y="942245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1 min.</a:t>
            </a:r>
          </a:p>
        </p:txBody>
      </p:sp>
      <p:pic>
        <p:nvPicPr>
          <p:cNvPr id="15" name="Grafik 18" descr="Præsentation med liggende søjlediagram med massiv udfyldning">
            <a:extLst>
              <a:ext uri="{FF2B5EF4-FFF2-40B4-BE49-F238E27FC236}">
                <a16:creationId xmlns:a16="http://schemas.microsoft.com/office/drawing/2014/main" id="{12F516FB-BF00-7A19-3D1B-8967EE865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2135" y="838174"/>
            <a:ext cx="550514" cy="5505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7A32BB-81D5-F8C3-1A49-66D09D636DF2}"/>
              </a:ext>
            </a:extLst>
          </p:cNvPr>
          <p:cNvSpPr txBox="1"/>
          <p:nvPr/>
        </p:nvSpPr>
        <p:spPr>
          <a:xfrm>
            <a:off x="1512649" y="902099"/>
            <a:ext cx="131503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0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FAKTA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2C51506A-0C41-C4DC-B2F5-D8F7D2885F10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</p:spTree>
    <p:extLst>
      <p:ext uri="{BB962C8B-B14F-4D97-AF65-F5344CB8AC3E}">
        <p14:creationId xmlns:p14="http://schemas.microsoft.com/office/powerpoint/2010/main" val="424773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A841-ACDE-22A9-D52E-7C30CAA3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B6610-1B7D-7F9D-6211-79CDCDCE2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282" y="1580435"/>
            <a:ext cx="11066472" cy="507831"/>
          </a:xfrm>
        </p:spPr>
        <p:txBody>
          <a:bodyPr/>
          <a:lstStyle/>
          <a:p>
            <a:r>
              <a:rPr lang="da-DK" noProof="0" dirty="0">
                <a:latin typeface="Obvia Expanded"/>
              </a:rPr>
              <a:t>SÅDAN HJÆLPER EN HJERTESTARTER 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E59D2A4-4078-B2F0-0A1D-B2B0FF49A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282" y="2304165"/>
            <a:ext cx="10134176" cy="418576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a-DK" noProof="0" dirty="0">
                <a:latin typeface="Helvetica"/>
                <a:cs typeface="Helvetica"/>
              </a:rPr>
              <a:t>En hjertestarter kan hjælpe med at få hjertet ind i en normal hjerterytme og genoprette hjertets normale pumpefunktion igen. </a:t>
            </a:r>
          </a:p>
          <a:p>
            <a:pPr>
              <a:lnSpc>
                <a:spcPct val="100000"/>
              </a:lnSpc>
            </a:pPr>
            <a:r>
              <a:rPr lang="da-DK" noProof="0" dirty="0">
                <a:latin typeface="Helvetica"/>
                <a:cs typeface="Helvetica"/>
              </a:rPr>
              <a:t>Sikkerhed er vigtigt, når man bruger en hjertestarter, fordi den giver stød. 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da-DK" noProof="0" dirty="0">
                <a:latin typeface="Helvetica"/>
                <a:cs typeface="Helvetica"/>
              </a:rPr>
              <a:t>Sørg for at der ikke er vådt omkring jer. Fx må I ikke sidde i en vandpyt eller i vandkanten 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da-DK" noProof="0" dirty="0">
                <a:latin typeface="Helvetica"/>
                <a:cs typeface="Helvetica"/>
              </a:rPr>
              <a:t>Sørg for at ingen rører ved personen, når der analyseres og stødes. 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da-DK" noProof="0" dirty="0">
                <a:latin typeface="Helvetica"/>
                <a:cs typeface="Helvetica"/>
              </a:rPr>
              <a:t>Sig højt: ”Alle væk - der analyseres” og ”Alle væk, der stødes”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da-DK" noProof="0" dirty="0">
                <a:latin typeface="Helvetica"/>
                <a:cs typeface="Helvetica"/>
              </a:rPr>
              <a:t>Det er sikkert at røre personen efter stødet er afgivet, og hjertemassage påbegyndes straks igen.</a:t>
            </a:r>
          </a:p>
          <a:p>
            <a:br>
              <a:rPr lang="da-DK" noProof="0" dirty="0"/>
            </a:br>
            <a:endParaRPr lang="da-DK" b="1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5EA47-38B7-8F22-8951-5A2CD39ECE6B}"/>
              </a:ext>
            </a:extLst>
          </p:cNvPr>
          <p:cNvSpPr txBox="1"/>
          <p:nvPr/>
        </p:nvSpPr>
        <p:spPr>
          <a:xfrm>
            <a:off x="1431907" y="1068106"/>
            <a:ext cx="102575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0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FAKTA</a:t>
            </a:r>
          </a:p>
        </p:txBody>
      </p:sp>
      <p:pic>
        <p:nvPicPr>
          <p:cNvPr id="6" name="Grafik 18" descr="Præsentation med liggende søjlediagram med massiv udfyldning">
            <a:extLst>
              <a:ext uri="{FF2B5EF4-FFF2-40B4-BE49-F238E27FC236}">
                <a16:creationId xmlns:a16="http://schemas.microsoft.com/office/drawing/2014/main" id="{24489EE3-26FC-2BC8-825B-2CEDC8F5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154" y="1016438"/>
            <a:ext cx="583737" cy="583737"/>
          </a:xfrm>
          <a:prstGeom prst="rect">
            <a:avLst/>
          </a:prstGeom>
        </p:spPr>
      </p:pic>
      <p:pic>
        <p:nvPicPr>
          <p:cNvPr id="7" name="Graphic 6" descr="Ur med massiv udfyldning">
            <a:extLst>
              <a:ext uri="{FF2B5EF4-FFF2-40B4-BE49-F238E27FC236}">
                <a16:creationId xmlns:a16="http://schemas.microsoft.com/office/drawing/2014/main" id="{9DF754A6-2F6D-6E74-2CB7-86AE9DDFE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7663" y="1080145"/>
            <a:ext cx="403781" cy="388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83D97A-CA96-5A05-A054-411630C2C1CF}"/>
              </a:ext>
            </a:extLst>
          </p:cNvPr>
          <p:cNvSpPr txBox="1"/>
          <p:nvPr/>
        </p:nvSpPr>
        <p:spPr>
          <a:xfrm>
            <a:off x="2778079" y="1118388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1 min.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81309-501F-90F7-0F07-DD7CB63F2D4B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</p:spTree>
    <p:extLst>
      <p:ext uri="{BB962C8B-B14F-4D97-AF65-F5344CB8AC3E}">
        <p14:creationId xmlns:p14="http://schemas.microsoft.com/office/powerpoint/2010/main" val="89068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36FE-BB79-4C17-9C4C-36BA6C5F9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C11C56-00E1-8A21-63B2-470FD03C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42" y="1062492"/>
            <a:ext cx="10031932" cy="507831"/>
          </a:xfrm>
        </p:spPr>
        <p:txBody>
          <a:bodyPr/>
          <a:lstStyle/>
          <a:p>
            <a:r>
              <a:rPr lang="da-DK" sz="3000" noProof="0" dirty="0">
                <a:solidFill>
                  <a:srgbClr val="000000"/>
                </a:solidFill>
                <a:latin typeface="Obvia Expanded"/>
              </a:rPr>
              <a:t>SÅDAN BRUGER DU EN HJERTESTARTER</a:t>
            </a:r>
          </a:p>
        </p:txBody>
      </p:sp>
      <p:pic>
        <p:nvPicPr>
          <p:cNvPr id="2" name="Graphic 1" descr="Videokamera med massiv udfyldning">
            <a:extLst>
              <a:ext uri="{FF2B5EF4-FFF2-40B4-BE49-F238E27FC236}">
                <a16:creationId xmlns:a16="http://schemas.microsoft.com/office/drawing/2014/main" id="{F51E7E00-CBA1-7E64-59E8-0397AAD07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059" y="837450"/>
            <a:ext cx="732873" cy="732873"/>
          </a:xfrm>
          <a:prstGeom prst="rect">
            <a:avLst/>
          </a:prstGeom>
        </p:spPr>
      </p:pic>
      <p:pic>
        <p:nvPicPr>
          <p:cNvPr id="4" name="Online Media 3" title="Sådan bruger du en hjertestarter – instruktion med hjertestartertræneren i undervisningsmaterial">
            <a:hlinkClick r:id="" action="ppaction://media"/>
            <a:extLst>
              <a:ext uri="{FF2B5EF4-FFF2-40B4-BE49-F238E27FC236}">
                <a16:creationId xmlns:a16="http://schemas.microsoft.com/office/drawing/2014/main" id="{3426AE90-EFAC-651D-3CF7-DB52E0580E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01794" y="1649109"/>
            <a:ext cx="8188411" cy="4636451"/>
          </a:xfrm>
          <a:prstGeom prst="rect">
            <a:avLst/>
          </a:prstGeom>
        </p:spPr>
      </p:pic>
      <p:pic>
        <p:nvPicPr>
          <p:cNvPr id="5" name="Graphic 4" descr="Ur med massiv udfyldning">
            <a:extLst>
              <a:ext uri="{FF2B5EF4-FFF2-40B4-BE49-F238E27FC236}">
                <a16:creationId xmlns:a16="http://schemas.microsoft.com/office/drawing/2014/main" id="{A03688B6-3018-B26C-A619-807649278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55882" y="1087250"/>
            <a:ext cx="403781" cy="388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C9AE65-3060-378D-E111-83161230092F}"/>
              </a:ext>
            </a:extLst>
          </p:cNvPr>
          <p:cNvSpPr txBox="1"/>
          <p:nvPr/>
        </p:nvSpPr>
        <p:spPr>
          <a:xfrm>
            <a:off x="9259663" y="1127398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2 min.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D24A2B2-55B7-1717-0561-5684B1DC9177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</p:spTree>
    <p:extLst>
      <p:ext uri="{BB962C8B-B14F-4D97-AF65-F5344CB8AC3E}">
        <p14:creationId xmlns:p14="http://schemas.microsoft.com/office/powerpoint/2010/main" val="208704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1AD8E-386D-0AE7-2C5D-9CCCF3214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926" y="1390665"/>
            <a:ext cx="10509956" cy="5078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a-DK" noProof="0" dirty="0"/>
              <a:t>GIV STØD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6BF22ED-B807-6189-04BC-1002AE07A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926" y="1860043"/>
            <a:ext cx="5390634" cy="50424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noProof="0" dirty="0"/>
              <a:t>Det er nemt at bruge en hjertestarter. Hjertestarteren fortæller dig, hvad du skal gøre. Når hjertestarteren ikke analyserer eller giver stød, så skal du fortsætte med hjertelungeredning.</a:t>
            </a:r>
          </a:p>
          <a:p>
            <a:pPr>
              <a:lnSpc>
                <a:spcPct val="100000"/>
              </a:lnSpc>
            </a:pPr>
            <a:r>
              <a:rPr lang="da-DK" b="1" noProof="0" dirty="0"/>
              <a:t>S</a:t>
            </a:r>
            <a:r>
              <a:rPr lang="da-DK" b="1" dirty="0" err="1"/>
              <a:t>ådan</a:t>
            </a:r>
            <a:r>
              <a:rPr lang="da-DK" b="1" dirty="0"/>
              <a:t> bruger du en hjertestarter</a:t>
            </a:r>
            <a:r>
              <a:rPr lang="da-DK" b="1" noProof="0" dirty="0"/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Luk hjertestarteren op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Tænd den (hvis den ikke gør det automatisk, når du åbner den)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Følg derefter instruktionerne fra hjertestarteren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Fjern tøjet fra den tilskadekomnes overkrop</a:t>
            </a:r>
            <a:br>
              <a:rPr lang="da-DK" noProof="0" dirty="0"/>
            </a:br>
            <a:endParaRPr lang="da-DK" b="1" noProof="0" dirty="0"/>
          </a:p>
        </p:txBody>
      </p:sp>
      <p:pic>
        <p:nvPicPr>
          <p:cNvPr id="7" name="Pladsholder til billede 5">
            <a:extLst>
              <a:ext uri="{FF2B5EF4-FFF2-40B4-BE49-F238E27FC236}">
                <a16:creationId xmlns:a16="http://schemas.microsoft.com/office/drawing/2014/main" id="{31323631-BFDA-5902-7DE0-FD7B6C56D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5" r="19681"/>
          <a:stretch/>
        </p:blipFill>
        <p:spPr>
          <a:xfrm>
            <a:off x="6096000" y="687518"/>
            <a:ext cx="6096000" cy="6214931"/>
          </a:xfrm>
          <a:prstGeom prst="rect">
            <a:avLst/>
          </a:prstGeom>
        </p:spPr>
      </p:pic>
      <p:pic>
        <p:nvPicPr>
          <p:cNvPr id="5" name="Graphic 4" descr="Ur med massiv udfyldning">
            <a:extLst>
              <a:ext uri="{FF2B5EF4-FFF2-40B4-BE49-F238E27FC236}">
                <a16:creationId xmlns:a16="http://schemas.microsoft.com/office/drawing/2014/main" id="{88DDE9F0-0745-2CDE-94DB-E52F1E637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9334" y="917173"/>
            <a:ext cx="403781" cy="388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9663E-F303-27D1-9F84-36544D9B3018}"/>
              </a:ext>
            </a:extLst>
          </p:cNvPr>
          <p:cNvSpPr txBox="1"/>
          <p:nvPr/>
        </p:nvSpPr>
        <p:spPr>
          <a:xfrm>
            <a:off x="2623115" y="961972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2 min.</a:t>
            </a:r>
          </a:p>
        </p:txBody>
      </p:sp>
      <p:pic>
        <p:nvPicPr>
          <p:cNvPr id="9" name="Grafik 18" descr="Præsentation med liggende søjlediagram med massiv udfyldning">
            <a:extLst>
              <a:ext uri="{FF2B5EF4-FFF2-40B4-BE49-F238E27FC236}">
                <a16:creationId xmlns:a16="http://schemas.microsoft.com/office/drawing/2014/main" id="{FA93B89C-E9A3-0185-6541-FFB328CDE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576" y="844839"/>
            <a:ext cx="583737" cy="583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6D4E23-F6FD-57DD-1F15-39D18C0CE8B1}"/>
              </a:ext>
            </a:extLst>
          </p:cNvPr>
          <p:cNvSpPr txBox="1"/>
          <p:nvPr/>
        </p:nvSpPr>
        <p:spPr>
          <a:xfrm>
            <a:off x="1147105" y="905134"/>
            <a:ext cx="10166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0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FAKTA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A945B49-1F71-3DE7-494C-0BE40D97A38B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</p:spTree>
    <p:extLst>
      <p:ext uri="{BB962C8B-B14F-4D97-AF65-F5344CB8AC3E}">
        <p14:creationId xmlns:p14="http://schemas.microsoft.com/office/powerpoint/2010/main" val="2397841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>
            <a:extLst>
              <a:ext uri="{FF2B5EF4-FFF2-40B4-BE49-F238E27FC236}">
                <a16:creationId xmlns:a16="http://schemas.microsoft.com/office/drawing/2014/main" id="{592E3781-3329-163D-578B-4DCFFDF332DC}"/>
              </a:ext>
            </a:extLst>
          </p:cNvPr>
          <p:cNvSpPr txBox="1">
            <a:spLocks/>
          </p:cNvSpPr>
          <p:nvPr/>
        </p:nvSpPr>
        <p:spPr>
          <a:xfrm>
            <a:off x="841021" y="1285866"/>
            <a:ext cx="4798802" cy="50182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noProof="0" dirty="0"/>
              <a:t>Sådan bruger du en hjertestarter (fortsat):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noProof="0" dirty="0"/>
              <a:t>Find de to elektroder, og pak dem 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noProof="0" dirty="0"/>
              <a:t>Sæt dem nøjagtigt på brystkassen en ad gangen, som vist på elektroderne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noProof="0" dirty="0"/>
              <a:t>Lad hjertestarteren analysere hjerterytmen – ingen må røre personen imens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noProof="0" dirty="0"/>
              <a:t>Sig og vis ”Alle væk – der analyseres”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noProof="0" dirty="0"/>
              <a:t>Hvis hjertestarteren anbefaler stød, siger du højt og viser: ”Alle væk – der stødes”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noProof="0" dirty="0"/>
              <a:t>Tryk på den blinkende knap, eller vent til maskinen</a:t>
            </a:r>
            <a:br>
              <a:rPr lang="da-DK" noProof="0" dirty="0"/>
            </a:br>
            <a:endParaRPr lang="da-DK" b="1" noProof="0" dirty="0"/>
          </a:p>
        </p:txBody>
      </p:sp>
      <p:pic>
        <p:nvPicPr>
          <p:cNvPr id="9" name="Pladsholder til billede 5">
            <a:extLst>
              <a:ext uri="{FF2B5EF4-FFF2-40B4-BE49-F238E27FC236}">
                <a16:creationId xmlns:a16="http://schemas.microsoft.com/office/drawing/2014/main" id="{3B0E10C3-46AE-D251-2207-84EE2FE8D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0" t="243" r="29074" b="12491"/>
          <a:stretch/>
        </p:blipFill>
        <p:spPr>
          <a:xfrm>
            <a:off x="6096000" y="687518"/>
            <a:ext cx="6096000" cy="621493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C2B0241-11C1-E71F-D98C-A5055CC55013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</p:spTree>
    <p:extLst>
      <p:ext uri="{BB962C8B-B14F-4D97-AF65-F5344CB8AC3E}">
        <p14:creationId xmlns:p14="http://schemas.microsoft.com/office/powerpoint/2010/main" val="324827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0025F-0008-8276-8744-137F1D800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1D1D-F389-0337-2123-7E7E31C2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283" y="886299"/>
            <a:ext cx="6142837" cy="499594"/>
          </a:xfrm>
        </p:spPr>
        <p:txBody>
          <a:bodyPr/>
          <a:lstStyle/>
          <a:p>
            <a:r>
              <a:rPr lang="da-DK" sz="3000" dirty="0">
                <a:latin typeface="Obvia Expanded"/>
              </a:rPr>
              <a:t>INTRODUKTION TIL ØVELSERNE</a:t>
            </a:r>
            <a:r>
              <a:rPr lang="da-DK" sz="3000" noProof="0" dirty="0">
                <a:latin typeface="Obvia Expanded"/>
              </a:rPr>
              <a:t> </a:t>
            </a:r>
            <a:endParaRPr lang="da-DK" sz="3000" noProof="0" dirty="0"/>
          </a:p>
        </p:txBody>
      </p:sp>
      <p:pic>
        <p:nvPicPr>
          <p:cNvPr id="7" name="Graphic 6" descr="Ur med massiv udfyldning">
            <a:extLst>
              <a:ext uri="{FF2B5EF4-FFF2-40B4-BE49-F238E27FC236}">
                <a16:creationId xmlns:a16="http://schemas.microsoft.com/office/drawing/2014/main" id="{C6F06E94-4C65-974B-824F-F843E0D08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7746" y="975851"/>
            <a:ext cx="345846" cy="320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FA6108-895A-5AA8-3219-9C4B114CB6B1}"/>
              </a:ext>
            </a:extLst>
          </p:cNvPr>
          <p:cNvSpPr txBox="1"/>
          <p:nvPr/>
        </p:nvSpPr>
        <p:spPr>
          <a:xfrm>
            <a:off x="8633592" y="975851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dirty="0">
                <a:latin typeface="Helvetica"/>
                <a:cs typeface="Helvetica"/>
              </a:rPr>
              <a:t>4</a:t>
            </a:r>
            <a:r>
              <a:rPr lang="da-DK" sz="1400" b="1" noProof="0" dirty="0">
                <a:latin typeface="Helvetica"/>
                <a:cs typeface="Helvetica"/>
              </a:rPr>
              <a:t> min.</a:t>
            </a:r>
          </a:p>
        </p:txBody>
      </p:sp>
      <p:pic>
        <p:nvPicPr>
          <p:cNvPr id="10" name="Graphic 9" descr="Hoved med tandhjul med massiv udfyldning">
            <a:extLst>
              <a:ext uri="{FF2B5EF4-FFF2-40B4-BE49-F238E27FC236}">
                <a16:creationId xmlns:a16="http://schemas.microsoft.com/office/drawing/2014/main" id="{168F1526-A13C-EB1B-CDFB-2E281B724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05" y="770988"/>
            <a:ext cx="601251" cy="705633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381316D-35AF-D750-2D24-193FFA6AAECF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A69EAA3-E0D4-393C-97BD-D0FD807CECCA}"/>
              </a:ext>
            </a:extLst>
          </p:cNvPr>
          <p:cNvSpPr txBox="1"/>
          <p:nvPr/>
        </p:nvSpPr>
        <p:spPr>
          <a:xfrm>
            <a:off x="1160105" y="1567350"/>
            <a:ext cx="96289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Helvetica" panose="020B0604020202020204" pitchFamily="34" charset="0"/>
                <a:cs typeface="Helvetica" panose="020B0604020202020204" pitchFamily="34" charset="0"/>
              </a:rPr>
              <a:t>Om lidt skal I ud på stationsøvelser for at øve jer i, hvordan man giver stød med en hjertestarter, og hvordan man kan finde hjertestartere.</a:t>
            </a:r>
          </a:p>
          <a:p>
            <a:endParaRPr lang="da-DK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Helvetica" panose="020B0604020202020204" pitchFamily="34" charset="0"/>
                <a:cs typeface="Helvetica" panose="020B0604020202020204" pitchFamily="34" charset="0"/>
              </a:rPr>
              <a:t>Halvdelen af klassen starter på station 1: Giv stød.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Helvetica" panose="020B0604020202020204" pitchFamily="34" charset="0"/>
                <a:cs typeface="Helvetica" panose="020B0604020202020204" pitchFamily="34" charset="0"/>
              </a:rPr>
              <a:t>Den anden halvdel af klassen starter på station 2: Find hjertestartere.</a:t>
            </a:r>
          </a:p>
          <a:p>
            <a:endParaRPr lang="da-DK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a-DK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Efter 15 minutter bytter I.</a:t>
            </a:r>
          </a:p>
          <a:p>
            <a:endParaRPr lang="da-DK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a-DK" sz="2000" dirty="0">
                <a:latin typeface="Helvetica" panose="020B0604020202020204" pitchFamily="34" charset="0"/>
                <a:cs typeface="Helvetica" panose="020B0604020202020204" pitchFamily="34" charset="0"/>
              </a:rPr>
              <a:t>Jeres lærer vil hjælpe til ude på stationerne.. </a:t>
            </a:r>
          </a:p>
          <a:p>
            <a:pPr lvl="0">
              <a:buNone/>
            </a:pPr>
            <a:endParaRPr lang="da-DK" sz="2000" b="0" i="0" u="none" strike="noStrike" noProof="0" dirty="0">
              <a:solidFill>
                <a:srgbClr val="222020"/>
              </a:solidFill>
              <a:latin typeface="Helvetica"/>
            </a:endParaRPr>
          </a:p>
          <a:p>
            <a:pPr lvl="0">
              <a:buNone/>
            </a:pPr>
            <a:r>
              <a:rPr lang="da-DK" sz="2000" b="1" dirty="0">
                <a:solidFill>
                  <a:srgbClr val="222020"/>
                </a:solidFill>
                <a:latin typeface="Helvetica"/>
              </a:rPr>
              <a:t>Vær opmærksom på: </a:t>
            </a:r>
            <a:endParaRPr lang="da-DK" sz="2000" b="1" i="0" u="none" strike="noStrike" noProof="0" dirty="0">
              <a:solidFill>
                <a:srgbClr val="222020"/>
              </a:solidFill>
              <a:latin typeface="Helvetica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0" i="0" u="none" strike="noStrike" noProof="0" dirty="0">
                <a:solidFill>
                  <a:srgbClr val="222020"/>
                </a:solidFill>
                <a:latin typeface="Helvetica"/>
              </a:rPr>
              <a:t>Første gruppe på station 1 sørger for at få luft i genoplivningsdukkerne.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0" i="0" u="none" strike="noStrike" noProof="0" dirty="0">
                <a:solidFill>
                  <a:srgbClr val="222020"/>
                </a:solidFill>
                <a:latin typeface="Helvetica"/>
              </a:rPr>
              <a:t>Sidste gruppe på station 1 rydder dukkerne op efter øvelsen.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22020"/>
                </a:solidFill>
                <a:latin typeface="Helvetica"/>
              </a:rPr>
              <a:t>Måske I skal sætte bordene ud til siden for at få nok gulvplads.</a:t>
            </a:r>
            <a:endParaRPr lang="da-DK" sz="2000" b="0" i="0" u="none" strike="noStrike" noProof="0" dirty="0">
              <a:solidFill>
                <a:srgbClr val="222020"/>
              </a:solidFill>
              <a:latin typeface="Helvetica"/>
            </a:endParaRPr>
          </a:p>
          <a:p>
            <a:pPr lvl="0">
              <a:buNone/>
            </a:pPr>
            <a:endParaRPr lang="da-DK" sz="2000" b="0" i="0" u="none" strike="noStrike" noProof="0" dirty="0">
              <a:solidFill>
                <a:srgbClr val="22202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9608562"/>
      </p:ext>
    </p:extLst>
  </p:cSld>
  <p:clrMapOvr>
    <a:masterClrMapping/>
  </p:clrMapOvr>
</p:sld>
</file>

<file path=ppt/theme/theme1.xml><?xml version="1.0" encoding="utf-8"?>
<a:theme xmlns:a="http://schemas.openxmlformats.org/drawingml/2006/main" name="HHH_Hjertestop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HH_Stroke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HHH_Stroke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HHH_Tom_Mast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D96234D237F04BBEE5DBBBEF34F50C" ma:contentTypeVersion="14" ma:contentTypeDescription="Opret et nyt dokument." ma:contentTypeScope="" ma:versionID="093cfe57a9be6de3fdd957892dd360bf">
  <xsd:schema xmlns:xsd="http://www.w3.org/2001/XMLSchema" xmlns:xs="http://www.w3.org/2001/XMLSchema" xmlns:p="http://schemas.microsoft.com/office/2006/metadata/properties" xmlns:ns2="86e0130d-f5f6-47a6-8c90-8a8ffaaefeba" xmlns:ns3="029e9e5a-62a8-43de-a8a6-d008723657e9" targetNamespace="http://schemas.microsoft.com/office/2006/metadata/properties" ma:root="true" ma:fieldsID="c29be3805bee02dd4bfb4ad80f00296c" ns2:_="" ns3:_="">
    <xsd:import namespace="86e0130d-f5f6-47a6-8c90-8a8ffaaefeba"/>
    <xsd:import namespace="029e9e5a-62a8-43de-a8a6-d00872365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0130d-f5f6-47a6-8c90-8a8ffaaefe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93514909-8382-47f4-82b5-c483a11e7d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e9e5a-62a8-43de-a8a6-d008723657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875dd5e-2dfe-4b02-9073-2c00de17b684}" ma:internalName="TaxCatchAll" ma:showField="CatchAllData" ma:web="029e9e5a-62a8-43de-a8a6-d008723657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9e9e5a-62a8-43de-a8a6-d008723657e9" xsi:nil="true"/>
    <lcf76f155ced4ddcb4097134ff3c332f xmlns="86e0130d-f5f6-47a6-8c90-8a8ffaaefeb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6A5DD9-3743-46C6-9508-3967F8A45230}">
  <ds:schemaRefs>
    <ds:schemaRef ds:uri="029e9e5a-62a8-43de-a8a6-d008723657e9"/>
    <ds:schemaRef ds:uri="86e0130d-f5f6-47a6-8c90-8a8ffaaefe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D5B679-57BA-48FC-AA96-5B3B58CD929A}">
  <ds:schemaRefs>
    <ds:schemaRef ds:uri="029e9e5a-62a8-43de-a8a6-d008723657e9"/>
    <ds:schemaRef ds:uri="86e0130d-f5f6-47a6-8c90-8a8ffaaefeb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236B268-2E03-4860-AF37-C506816185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</TotalTime>
  <Words>1432</Words>
  <Application>Microsoft Office PowerPoint</Application>
  <PresentationFormat>Widescreen</PresentationFormat>
  <Paragraphs>184</Paragraphs>
  <Slides>11</Slides>
  <Notes>11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11</vt:i4>
      </vt:variant>
    </vt:vector>
  </HeadingPairs>
  <TitlesOfParts>
    <vt:vector size="21" baseType="lpstr">
      <vt:lpstr>Arial,Sans-Serif</vt:lpstr>
      <vt:lpstr>Aptos</vt:lpstr>
      <vt:lpstr>Helvetica</vt:lpstr>
      <vt:lpstr>Obvia Expanded</vt:lpstr>
      <vt:lpstr>Symbol</vt:lpstr>
      <vt:lpstr>Arial</vt:lpstr>
      <vt:lpstr>HHH_Hjertestop_Master</vt:lpstr>
      <vt:lpstr>HHH_Stroke_Master</vt:lpstr>
      <vt:lpstr>1_HHH_Stroke_Master</vt:lpstr>
      <vt:lpstr>HHH_Tom_Master</vt:lpstr>
      <vt:lpstr> Lektion D:  Giv stød</vt:lpstr>
      <vt:lpstr>PowerPoint-præsentation</vt:lpstr>
      <vt:lpstr>PowerPoint-præsentation</vt:lpstr>
      <vt:lpstr>GIV STØD</vt:lpstr>
      <vt:lpstr>SÅDAN HJÆLPER EN HJERTESTARTER </vt:lpstr>
      <vt:lpstr>SÅDAN BRUGER DU EN HJERTESTARTER</vt:lpstr>
      <vt:lpstr>GIV STØD</vt:lpstr>
      <vt:lpstr>PowerPoint-præsentation</vt:lpstr>
      <vt:lpstr>INTRODUKTION TIL ØVELSERNE </vt:lpstr>
      <vt:lpstr>ØVELSER </vt:lpstr>
      <vt:lpstr>OPSAMLING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 Jacobsen</dc:creator>
  <cp:lastModifiedBy>Celine Ankjær Jeppesen</cp:lastModifiedBy>
  <cp:revision>162</cp:revision>
  <dcterms:created xsi:type="dcterms:W3CDTF">2024-04-08T09:09:07Z</dcterms:created>
  <dcterms:modified xsi:type="dcterms:W3CDTF">2025-05-20T14:44:12Z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0x010100BED96234D237F04BBEE5DBBBEF34F50C</vt:lpwstr>
  </property>
  <property fmtid="{D5CDD505-2E9C-101B-9397-08002B2CF9AE}" pid="3" name="MediaServiceImageTags">
    <vt:lpwstr/>
  </property>
</Properties>
</file>