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70" r:id="rId5"/>
    <p:sldMasterId id="2147483679" r:id="rId6"/>
    <p:sldMasterId id="2147483674" r:id="rId7"/>
  </p:sldMasterIdLst>
  <p:notesMasterIdLst>
    <p:notesMasterId r:id="rId22"/>
  </p:notesMasterIdLst>
  <p:sldIdLst>
    <p:sldId id="256" r:id="rId8"/>
    <p:sldId id="482" r:id="rId9"/>
    <p:sldId id="300" r:id="rId10"/>
    <p:sldId id="262" r:id="rId11"/>
    <p:sldId id="441" r:id="rId12"/>
    <p:sldId id="302" r:id="rId13"/>
    <p:sldId id="303" r:id="rId14"/>
    <p:sldId id="305" r:id="rId15"/>
    <p:sldId id="310" r:id="rId16"/>
    <p:sldId id="449" r:id="rId17"/>
    <p:sldId id="312" r:id="rId18"/>
    <p:sldId id="307" r:id="rId19"/>
    <p:sldId id="264" r:id="rId20"/>
    <p:sldId id="309" r:id="rId21"/>
  </p:sldIdLst>
  <p:sldSz cx="12192000" cy="6858000"/>
  <p:notesSz cx="6858000" cy="9144000"/>
  <p:embeddedFontLst>
    <p:embeddedFont>
      <p:font typeface="Helvetica" panose="020B0604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663C-D270-895D-8FA0-D053807B7BA6}" name="Celine Ankjær Jeppesen" initials="CA" userId="S::Celine@genoplivning.dk::d1cb0c86-be62-46c5-b167-e90933f71c53" providerId="AD"/>
  <p188:author id="{B87E21F1-8E31-5707-2923-3598736D1778}" name="Pia Maria Lie" initials="PL" userId="S::pml_piamarialie.dk#ext#@genoplivningdk.onmicrosoft.com::6d714648-4122-428d-830c-a22f7d49e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C8"/>
    <a:srgbClr val="FF7E79"/>
    <a:srgbClr val="EBEBEB"/>
    <a:srgbClr val="22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6611-D009-47EF-8131-6912BD04D226}" v="5" dt="2025-05-21T07:21:36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1" autoAdjust="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3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nkjær Jeppesen" userId="d1cb0c86-be62-46c5-b167-e90933f71c53" providerId="ADAL" clId="{F4B96611-D009-47EF-8131-6912BD04D226}"/>
    <pc:docChg chg="undo custSel modSld">
      <pc:chgData name="Celine Ankjær Jeppesen" userId="d1cb0c86-be62-46c5-b167-e90933f71c53" providerId="ADAL" clId="{F4B96611-D009-47EF-8131-6912BD04D226}" dt="2025-05-21T07:22:24.699" v="66" actId="21"/>
      <pc:docMkLst>
        <pc:docMk/>
      </pc:docMkLst>
      <pc:sldChg chg="addSp delSp modSp mod">
        <pc:chgData name="Celine Ankjær Jeppesen" userId="d1cb0c86-be62-46c5-b167-e90933f71c53" providerId="ADAL" clId="{F4B96611-D009-47EF-8131-6912BD04D226}" dt="2025-05-21T07:22:24.699" v="66" actId="21"/>
        <pc:sldMkLst>
          <pc:docMk/>
          <pc:sldMk cId="997121326" sldId="256"/>
        </pc:sldMkLst>
        <pc:spChg chg="add mod">
          <ac:chgData name="Celine Ankjær Jeppesen" userId="d1cb0c86-be62-46c5-b167-e90933f71c53" providerId="ADAL" clId="{F4B96611-D009-47EF-8131-6912BD04D226}" dt="2025-05-21T07:21:52.849" v="59" actId="1076"/>
          <ac:spMkLst>
            <pc:docMk/>
            <pc:sldMk cId="997121326" sldId="256"/>
            <ac:spMk id="3" creationId="{F2CDEBEA-7760-FFA9-7833-65BE43C6A17D}"/>
          </ac:spMkLst>
        </pc:spChg>
        <pc:spChg chg="add del mod">
          <ac:chgData name="Celine Ankjær Jeppesen" userId="d1cb0c86-be62-46c5-b167-e90933f71c53" providerId="ADAL" clId="{F4B96611-D009-47EF-8131-6912BD04D226}" dt="2025-05-21T07:21:59.817" v="63" actId="478"/>
          <ac:spMkLst>
            <pc:docMk/>
            <pc:sldMk cId="997121326" sldId="256"/>
            <ac:spMk id="4" creationId="{F8E45E17-8D46-810B-14AA-B5FCC4E51E4A}"/>
          </ac:spMkLst>
        </pc:spChg>
        <pc:picChg chg="add del mod">
          <ac:chgData name="Celine Ankjær Jeppesen" userId="d1cb0c86-be62-46c5-b167-e90933f71c53" providerId="ADAL" clId="{F4B96611-D009-47EF-8131-6912BD04D226}" dt="2025-05-21T07:22:24.699" v="66" actId="21"/>
          <ac:picMkLst>
            <pc:docMk/>
            <pc:sldMk cId="997121326" sldId="256"/>
            <ac:picMk id="5" creationId="{7FD456AE-7739-7E67-A8F6-09AC8BFD35AD}"/>
          </ac:picMkLst>
        </pc:picChg>
        <pc:picChg chg="add del mod">
          <ac:chgData name="Celine Ankjær Jeppesen" userId="d1cb0c86-be62-46c5-b167-e90933f71c53" providerId="ADAL" clId="{F4B96611-D009-47EF-8131-6912BD04D226}" dt="2025-05-21T07:22:03.011" v="64" actId="478"/>
          <ac:picMkLst>
            <pc:docMk/>
            <pc:sldMk cId="997121326" sldId="256"/>
            <ac:picMk id="7" creationId="{647A9B7F-FEFB-D8E7-4351-128997678B12}"/>
          </ac:picMkLst>
        </pc:picChg>
        <pc:picChg chg="add del mod">
          <ac:chgData name="Celine Ankjær Jeppesen" userId="d1cb0c86-be62-46c5-b167-e90933f71c53" providerId="ADAL" clId="{F4B96611-D009-47EF-8131-6912BD04D226}" dt="2025-05-21T07:21:55.021" v="60" actId="478"/>
          <ac:picMkLst>
            <pc:docMk/>
            <pc:sldMk cId="997121326" sldId="256"/>
            <ac:picMk id="9" creationId="{D98C73B4-516A-F902-2610-FB6E051927B9}"/>
          </ac:picMkLst>
        </pc:picChg>
        <pc:picChg chg="add del mod">
          <ac:chgData name="Celine Ankjær Jeppesen" userId="d1cb0c86-be62-46c5-b167-e90933f71c53" providerId="ADAL" clId="{F4B96611-D009-47EF-8131-6912BD04D226}" dt="2025-05-21T07:21:55.922" v="61" actId="478"/>
          <ac:picMkLst>
            <pc:docMk/>
            <pc:sldMk cId="997121326" sldId="256"/>
            <ac:picMk id="10" creationId="{583B68A7-14FE-9BF4-AB64-95641338EBA7}"/>
          </ac:picMkLst>
        </pc:picChg>
      </pc:sldChg>
      <pc:sldChg chg="addSp modSp mod modAnim">
        <pc:chgData name="Celine Ankjær Jeppesen" userId="d1cb0c86-be62-46c5-b167-e90933f71c53" providerId="ADAL" clId="{F4B96611-D009-47EF-8131-6912BD04D226}" dt="2025-05-16T11:14:17.350" v="6" actId="1076"/>
        <pc:sldMkLst>
          <pc:docMk/>
          <pc:sldMk cId="2238695209" sldId="310"/>
        </pc:sldMkLst>
        <pc:spChg chg="mod">
          <ac:chgData name="Celine Ankjær Jeppesen" userId="d1cb0c86-be62-46c5-b167-e90933f71c53" providerId="ADAL" clId="{F4B96611-D009-47EF-8131-6912BD04D226}" dt="2025-05-16T11:14:07.994" v="5" actId="1076"/>
          <ac:spMkLst>
            <pc:docMk/>
            <pc:sldMk cId="2238695209" sldId="310"/>
            <ac:spMk id="4" creationId="{892FC593-D8A6-D041-E80A-AD6DFE0A9831}"/>
          </ac:spMkLst>
        </pc:spChg>
        <pc:spChg chg="mod">
          <ac:chgData name="Celine Ankjær Jeppesen" userId="d1cb0c86-be62-46c5-b167-e90933f71c53" providerId="ADAL" clId="{F4B96611-D009-47EF-8131-6912BD04D226}" dt="2025-05-16T11:13:59.025" v="3" actId="1076"/>
          <ac:spMkLst>
            <pc:docMk/>
            <pc:sldMk cId="2238695209" sldId="310"/>
            <ac:spMk id="7" creationId="{AE45E479-C605-BA57-BF97-005059148D28}"/>
          </ac:spMkLst>
        </pc:spChg>
        <pc:picChg chg="mod">
          <ac:chgData name="Celine Ankjær Jeppesen" userId="d1cb0c86-be62-46c5-b167-e90933f71c53" providerId="ADAL" clId="{F4B96611-D009-47EF-8131-6912BD04D226}" dt="2025-05-16T11:13:52.693" v="2" actId="1076"/>
          <ac:picMkLst>
            <pc:docMk/>
            <pc:sldMk cId="2238695209" sldId="310"/>
            <ac:picMk id="2" creationId="{3A15FC87-1132-3DEA-EEF3-9BF607A9E3B1}"/>
          </ac:picMkLst>
        </pc:picChg>
        <pc:picChg chg="add mod">
          <ac:chgData name="Celine Ankjær Jeppesen" userId="d1cb0c86-be62-46c5-b167-e90933f71c53" providerId="ADAL" clId="{F4B96611-D009-47EF-8131-6912BD04D226}" dt="2025-05-16T11:14:17.350" v="6" actId="1076"/>
          <ac:picMkLst>
            <pc:docMk/>
            <pc:sldMk cId="2238695209" sldId="310"/>
            <ac:picMk id="5" creationId="{7C6CA1CC-4654-F9A1-E25A-DAF7536CDB86}"/>
          </ac:picMkLst>
        </pc:picChg>
        <pc:picChg chg="mod">
          <ac:chgData name="Celine Ankjær Jeppesen" userId="d1cb0c86-be62-46c5-b167-e90933f71c53" providerId="ADAL" clId="{F4B96611-D009-47EF-8131-6912BD04D226}" dt="2025-05-16T11:14:02.760" v="4" actId="1076"/>
          <ac:picMkLst>
            <pc:docMk/>
            <pc:sldMk cId="2238695209" sldId="310"/>
            <ac:picMk id="6" creationId="{E85707D4-13E6-2C8A-A85F-4B922AF37A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2C4-2977-B14C-9D23-B8F528C50E17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175B-0167-B340-A3BF-614878EE91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469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Opmærksomhedspunkt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Læg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mærke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, om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har</a:t>
            </a:r>
            <a:r>
              <a:rPr lang="en-US">
                <a:latin typeface="Calibri"/>
                <a:ea typeface="Calibri"/>
                <a:cs typeface="Calibri"/>
              </a:rPr>
              <a:t> forstået</a:t>
            </a:r>
            <a:r>
              <a:rPr lang="da-DK">
                <a:latin typeface="Calibri"/>
                <a:ea typeface="Calibri"/>
                <a:cs typeface="Calibri"/>
              </a:rPr>
              <a:t> det faglige indhold i videoerne og </a:t>
            </a:r>
            <a:r>
              <a:rPr lang="da-DK" err="1">
                <a:latin typeface="Calibri"/>
                <a:ea typeface="Calibri"/>
                <a:cs typeface="Calibri"/>
              </a:rPr>
              <a:t>faktaslides</a:t>
            </a:r>
            <a:r>
              <a:rPr lang="da-DK">
                <a:latin typeface="Calibri"/>
                <a:ea typeface="Calibri"/>
                <a:cs typeface="Calibri"/>
              </a:rPr>
              <a:t>?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48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Baggrundsviden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471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Baggrundsinformation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I </a:t>
            </a:r>
            <a:r>
              <a:rPr lang="en-US" err="1">
                <a:latin typeface="Calibri"/>
                <a:ea typeface="Calibri"/>
                <a:cs typeface="Calibri"/>
              </a:rPr>
              <a:t>filmen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får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indblik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da-DK">
                <a:latin typeface="Calibri"/>
                <a:ea typeface="Calibri"/>
                <a:cs typeface="Calibri"/>
              </a:rPr>
              <a:t>i hvordan de kan skabe sikkerhed for sig selv og andre, inden de går i går i gang med livreddende førstehjælp.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51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>
                <a:solidFill>
                  <a:srgbClr val="000000"/>
                </a:solidFill>
                <a:latin typeface="Arial"/>
                <a:cs typeface="Arial"/>
              </a:rPr>
              <a:t>Ideer til samtalen</a:t>
            </a:r>
          </a:p>
          <a:p>
            <a:endParaRPr lang="da-DK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sz="1800">
                <a:solidFill>
                  <a:srgbClr val="000000"/>
                </a:solidFill>
                <a:latin typeface="Arial"/>
                <a:cs typeface="Arial"/>
              </a:rPr>
              <a:t>Forklar</a:t>
            </a:r>
            <a:r>
              <a:rPr lang="da-DK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hvorfor det er vigtigt - fx at de jo ikke kan hjælpe, hvis de selv kommer til skade.</a:t>
            </a:r>
            <a:endParaRPr lang="da-DK" b="0">
              <a:effectLst/>
              <a:latin typeface="Arial"/>
              <a:cs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a-DK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Deres sikkerhed går forud for den person, som er kommet til skade.</a:t>
            </a:r>
            <a:endParaRPr lang="da-DK" b="0">
              <a:effectLst/>
              <a:latin typeface="Arial"/>
              <a:cs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a-DK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Eksempler på hvordan man kan gøre det.</a:t>
            </a:r>
            <a:endParaRPr lang="da-DK" b="0">
              <a:effectLst/>
              <a:latin typeface="Arial"/>
              <a:cs typeface="Arial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a-DK" sz="1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Er personen fx faldet over noget, der kan gøre mere skade, kan der fx komme en bil, eller ligger personen  i vandet. </a:t>
            </a:r>
            <a:endParaRPr lang="da-DK" b="0">
              <a:effectLst/>
              <a:latin typeface="Arial"/>
              <a:cs typeface="Arial"/>
            </a:endParaRPr>
          </a:p>
          <a:p>
            <a:br>
              <a:rPr lang="da-DK">
                <a:cs typeface="+mn-lt"/>
              </a:rPr>
            </a:b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29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Ideer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ord</a:t>
            </a:r>
            <a:r>
              <a:rPr lang="en-US"/>
              <a:t>, </a:t>
            </a:r>
            <a:r>
              <a:rPr lang="en-US" err="1"/>
              <a:t>faglige</a:t>
            </a:r>
            <a:r>
              <a:rPr lang="en-US"/>
              <a:t> pointer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konkrete</a:t>
            </a:r>
            <a:r>
              <a:rPr lang="en-US"/>
              <a:t> </a:t>
            </a:r>
            <a:r>
              <a:rPr lang="en-US" err="1"/>
              <a:t>handlinger</a:t>
            </a:r>
            <a:endParaRPr lang="en-US"/>
          </a:p>
          <a:p>
            <a:endParaRPr lang="en-US" b="1"/>
          </a:p>
          <a:p>
            <a:r>
              <a:rPr lang="en-US" b="1" err="1"/>
              <a:t>Ordene</a:t>
            </a:r>
            <a:r>
              <a:rPr lang="en-US" b="1"/>
              <a:t> </a:t>
            </a:r>
            <a:r>
              <a:rPr lang="en-US" b="1" err="1"/>
              <a:t>kan</a:t>
            </a:r>
            <a:r>
              <a:rPr lang="en-US" b="1"/>
              <a:t> </a:t>
            </a:r>
            <a:r>
              <a:rPr lang="en-US" b="1" err="1"/>
              <a:t>fx</a:t>
            </a:r>
            <a:r>
              <a:rPr lang="en-US" b="1"/>
              <a:t> </a:t>
            </a:r>
            <a:r>
              <a:rPr lang="en-US" b="1" err="1"/>
              <a:t>være</a:t>
            </a:r>
            <a:r>
              <a:rPr lang="en-US" b="1"/>
              <a:t>: </a:t>
            </a:r>
            <a:r>
              <a:rPr lang="en-US" err="1"/>
              <a:t>Hjertestop</a:t>
            </a:r>
            <a:r>
              <a:rPr lang="en-US"/>
              <a:t>, </a:t>
            </a:r>
            <a:r>
              <a:rPr lang="en-US" err="1"/>
              <a:t>Vejrtrækning</a:t>
            </a:r>
            <a:r>
              <a:rPr lang="en-US"/>
              <a:t>, </a:t>
            </a:r>
            <a:r>
              <a:rPr lang="en-US" err="1"/>
              <a:t>Bevidstløs</a:t>
            </a:r>
            <a:r>
              <a:rPr lang="en-US"/>
              <a:t>, </a:t>
            </a:r>
            <a:r>
              <a:rPr lang="en-US" err="1"/>
              <a:t>Førstehjælp</a:t>
            </a:r>
            <a:r>
              <a:rPr lang="en-US"/>
              <a:t>, </a:t>
            </a:r>
            <a:r>
              <a:rPr lang="en-US" err="1"/>
              <a:t>Sikkerhed</a:t>
            </a:r>
            <a:r>
              <a:rPr lang="en-US"/>
              <a:t>, </a:t>
            </a:r>
            <a:r>
              <a:rPr lang="en-US" err="1"/>
              <a:t>Tilskadekommen</a:t>
            </a:r>
            <a:endParaRPr lang="en-US"/>
          </a:p>
          <a:p>
            <a:endParaRPr lang="en-US"/>
          </a:p>
          <a:p>
            <a:r>
              <a:rPr lang="en-US" b="1" err="1"/>
              <a:t>Faglige</a:t>
            </a:r>
            <a:r>
              <a:rPr lang="en-US" b="1"/>
              <a:t> pointer </a:t>
            </a:r>
            <a:r>
              <a:rPr lang="en-US" b="1" err="1"/>
              <a:t>og</a:t>
            </a:r>
            <a:r>
              <a:rPr lang="en-US" b="1"/>
              <a:t> </a:t>
            </a:r>
            <a:r>
              <a:rPr lang="en-US" b="1" err="1"/>
              <a:t>konkrete</a:t>
            </a:r>
            <a:r>
              <a:rPr lang="en-US" b="1"/>
              <a:t> </a:t>
            </a:r>
            <a:r>
              <a:rPr lang="en-US" b="1" err="1"/>
              <a:t>handlinger</a:t>
            </a:r>
            <a:r>
              <a:rPr lang="en-US" b="1"/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Hurtig </a:t>
            </a:r>
            <a:r>
              <a:rPr lang="en-US" err="1"/>
              <a:t>hjælp</a:t>
            </a:r>
            <a:r>
              <a:rPr lang="en-US"/>
              <a:t> er </a:t>
            </a:r>
            <a:r>
              <a:rPr lang="en-US" err="1"/>
              <a:t>vigtig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Alle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gøre</a:t>
            </a:r>
            <a:r>
              <a:rPr lang="en-US"/>
              <a:t> </a:t>
            </a:r>
            <a:r>
              <a:rPr lang="en-US" err="1"/>
              <a:t>noget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Skab </a:t>
            </a:r>
            <a:r>
              <a:rPr lang="en-US" err="1"/>
              <a:t>sikkerhed</a:t>
            </a:r>
            <a:r>
              <a:rPr lang="en-US"/>
              <a:t> for dig </a:t>
            </a:r>
            <a:r>
              <a:rPr lang="en-US" err="1"/>
              <a:t>selv</a:t>
            </a:r>
            <a:r>
              <a:rPr lang="en-US"/>
              <a:t> </a:t>
            </a:r>
            <a:r>
              <a:rPr lang="en-US" err="1"/>
              <a:t>først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Skab </a:t>
            </a:r>
            <a:r>
              <a:rPr lang="en-US" err="1"/>
              <a:t>sikkerhed</a:t>
            </a:r>
            <a:r>
              <a:rPr lang="en-US"/>
              <a:t> for den </a:t>
            </a:r>
            <a:r>
              <a:rPr lang="en-US" err="1"/>
              <a:t>tilskadekomne</a:t>
            </a:r>
            <a:r>
              <a:rPr lang="en-US"/>
              <a:t> </a:t>
            </a:r>
          </a:p>
          <a:p>
            <a:endParaRPr lang="en-US"/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43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14DDB-5769-2BA2-BC98-5281B300C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214653F-5CE6-23AB-5513-E9A65B947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65F5D7D-BCE8-8D58-16C7-5D31E4EDB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D11DBFB-754D-7E7B-3E8C-75D47C317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13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Mål for Førstehjælp ved hjertestop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77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Ideer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spørgsmål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opmærksomhedspunkter</a:t>
            </a:r>
            <a:r>
              <a:rPr lang="en-US"/>
              <a:t> </a:t>
            </a:r>
            <a:r>
              <a:rPr lang="da-DK"/>
              <a:t>i denne lektion.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a-DK" b="1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/>
              <a:t>I </a:t>
            </a:r>
            <a:r>
              <a:rPr lang="en-US" b="1" err="1"/>
              <a:t>opgaverne</a:t>
            </a:r>
            <a:r>
              <a:rPr lang="en-US" b="1"/>
              <a:t> </a:t>
            </a:r>
            <a:r>
              <a:rPr lang="en-US" b="1" err="1"/>
              <a:t>kan</a:t>
            </a:r>
            <a:r>
              <a:rPr lang="en-US" b="1"/>
              <a:t> du </a:t>
            </a:r>
            <a:r>
              <a:rPr lang="en-US" b="1" err="1"/>
              <a:t>spørge</a:t>
            </a:r>
            <a:r>
              <a:rPr lang="en-US" b="1"/>
              <a:t> </a:t>
            </a:r>
            <a:r>
              <a:rPr lang="en-US" b="1" err="1"/>
              <a:t>ind</a:t>
            </a:r>
            <a:r>
              <a:rPr lang="en-US" b="1"/>
              <a:t> </a:t>
            </a:r>
            <a:r>
              <a:rPr lang="en-US" b="1" err="1"/>
              <a:t>til</a:t>
            </a:r>
            <a:r>
              <a:rPr lang="en-US" b="1"/>
              <a:t>: </a:t>
            </a:r>
            <a:endParaRPr lang="en-US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err="1"/>
              <a:t>elevernes</a:t>
            </a:r>
            <a:r>
              <a:rPr lang="en-US"/>
              <a:t> </a:t>
            </a:r>
            <a:r>
              <a:rPr lang="en-US" err="1"/>
              <a:t>viden</a:t>
            </a:r>
            <a:r>
              <a:rPr lang="en-US"/>
              <a:t>, </a:t>
            </a:r>
            <a:r>
              <a:rPr lang="en-US" err="1"/>
              <a:t>oplevelser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erfaringer</a:t>
            </a:r>
            <a:r>
              <a:rPr lang="en-US"/>
              <a:t> med </a:t>
            </a:r>
            <a:r>
              <a:rPr lang="en-US" err="1"/>
              <a:t>livreddende</a:t>
            </a:r>
            <a:r>
              <a:rPr lang="en-US"/>
              <a:t> </a:t>
            </a:r>
            <a:r>
              <a:rPr lang="en-US" err="1"/>
              <a:t>førstehjælp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hjertestop</a:t>
            </a:r>
            <a:r>
              <a:rPr lang="en-US"/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forståelse</a:t>
            </a:r>
            <a:r>
              <a:rPr lang="en-US"/>
              <a:t> for, </a:t>
            </a:r>
            <a:r>
              <a:rPr lang="en-US" err="1"/>
              <a:t>hvorfor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hvordan</a:t>
            </a:r>
            <a:r>
              <a:rPr lang="en-US"/>
              <a:t> de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sikre</a:t>
            </a:r>
            <a:r>
              <a:rPr lang="en-US"/>
              <a:t> sig </a:t>
            </a:r>
            <a:r>
              <a:rPr lang="en-US" err="1"/>
              <a:t>selv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den/de </a:t>
            </a:r>
            <a:r>
              <a:rPr lang="en-US" err="1"/>
              <a:t>tilskadekomne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b="1"/>
          </a:p>
          <a:p>
            <a:pPr>
              <a:lnSpc>
                <a:spcPct val="90000"/>
              </a:lnSpc>
              <a:spcBef>
                <a:spcPts val="1000"/>
              </a:spcBef>
              <a:buFont typeface="Arial,Sans-Serif"/>
            </a:pPr>
            <a:r>
              <a:rPr lang="en-US" b="1" err="1"/>
              <a:t>Læg</a:t>
            </a:r>
            <a:r>
              <a:rPr lang="en-US" b="1"/>
              <a:t> </a:t>
            </a:r>
            <a:r>
              <a:rPr lang="en-US" b="1" err="1"/>
              <a:t>mærke</a:t>
            </a:r>
            <a:r>
              <a:rPr lang="en-US" b="1"/>
              <a:t> </a:t>
            </a:r>
            <a:r>
              <a:rPr lang="en-US" b="1" err="1"/>
              <a:t>til</a:t>
            </a:r>
            <a:r>
              <a:rPr lang="en-US" b="1"/>
              <a:t>: 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viden</a:t>
            </a:r>
            <a:r>
              <a:rPr lang="en-US"/>
              <a:t> om </a:t>
            </a:r>
            <a:r>
              <a:rPr lang="en-US" err="1"/>
              <a:t>førstehjælp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hjertestop</a:t>
            </a:r>
            <a:r>
              <a:rPr lang="en-US"/>
              <a:t>, der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bygges</a:t>
            </a:r>
            <a:r>
              <a:rPr lang="en-US"/>
              <a:t> </a:t>
            </a:r>
            <a:r>
              <a:rPr lang="en-US" err="1"/>
              <a:t>videre</a:t>
            </a:r>
            <a:r>
              <a:rPr lang="en-US"/>
              <a:t> </a:t>
            </a:r>
            <a:r>
              <a:rPr lang="en-US" err="1"/>
              <a:t>på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Om der </a:t>
            </a:r>
            <a:r>
              <a:rPr lang="en-US" err="1"/>
              <a:t>kommer</a:t>
            </a:r>
            <a:r>
              <a:rPr lang="en-US"/>
              <a:t> nye </a:t>
            </a:r>
            <a:r>
              <a:rPr lang="en-US" err="1"/>
              <a:t>ord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begreber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spil</a:t>
            </a:r>
            <a:r>
              <a:rPr lang="en-US"/>
              <a:t>, der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forklares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</a:t>
            </a:r>
            <a:r>
              <a:rPr lang="en-US" err="1"/>
              <a:t>vigtige</a:t>
            </a:r>
            <a:r>
              <a:rPr lang="en-US"/>
              <a:t>, at alle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lærer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/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bruger</a:t>
            </a:r>
            <a:r>
              <a:rPr lang="en-US"/>
              <a:t> </a:t>
            </a:r>
            <a:r>
              <a:rPr lang="en-US" err="1"/>
              <a:t>senere</a:t>
            </a:r>
            <a:r>
              <a:rPr lang="en-US"/>
              <a:t> </a:t>
            </a:r>
            <a:r>
              <a:rPr lang="en-US" err="1"/>
              <a:t>igennem</a:t>
            </a:r>
            <a:r>
              <a:rPr lang="en-US"/>
              <a:t> </a:t>
            </a:r>
            <a:r>
              <a:rPr lang="en-US" err="1"/>
              <a:t>forløbet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forståelse</a:t>
            </a:r>
            <a:r>
              <a:rPr lang="en-US"/>
              <a:t> for, </a:t>
            </a:r>
            <a:r>
              <a:rPr lang="en-US" err="1"/>
              <a:t>hvorfor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hvordan</a:t>
            </a:r>
            <a:r>
              <a:rPr lang="en-US"/>
              <a:t> de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sikre</a:t>
            </a:r>
            <a:r>
              <a:rPr lang="en-US"/>
              <a:t> sig </a:t>
            </a:r>
            <a:r>
              <a:rPr lang="en-US" err="1"/>
              <a:t>selv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den/de </a:t>
            </a:r>
            <a:r>
              <a:rPr lang="en-US" err="1"/>
              <a:t>tilskadekomne</a:t>
            </a:r>
            <a:r>
              <a:rPr lang="en-US"/>
              <a:t> </a:t>
            </a:r>
          </a:p>
          <a:p>
            <a:pPr marL="171450" indent="-171450">
              <a:buFont typeface="Arial,Sans-Serif"/>
              <a:buChar char="•"/>
            </a:pPr>
            <a:r>
              <a:rPr lang="en-US"/>
              <a:t>Om </a:t>
            </a:r>
            <a:r>
              <a:rPr lang="en-US" err="1"/>
              <a:t>nogle</a:t>
            </a:r>
            <a:r>
              <a:rPr lang="en-US"/>
              <a:t> </a:t>
            </a:r>
            <a:r>
              <a:rPr lang="en-US" err="1"/>
              <a:t>elever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oplevelser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erfaringer</a:t>
            </a:r>
            <a:r>
              <a:rPr lang="en-US"/>
              <a:t>, der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følges</a:t>
            </a:r>
            <a:r>
              <a:rPr lang="en-US"/>
              <a:t> op </a:t>
            </a:r>
            <a:r>
              <a:rPr lang="en-US" err="1"/>
              <a:t>på</a:t>
            </a:r>
            <a:endParaRPr lang="da-DK" err="1"/>
          </a:p>
          <a:p>
            <a:pPr marL="171450" indent="-171450">
              <a:buFont typeface="Arial,Sans-Serif"/>
              <a:buChar char="•"/>
            </a:pPr>
            <a:endParaRPr lang="en-US"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b="1"/>
          </a:p>
          <a:p>
            <a:br>
              <a:rPr lang="da-DK" b="0">
                <a:effectLst/>
                <a:cs typeface="+mn-lt"/>
              </a:rPr>
            </a:br>
            <a:br>
              <a:rPr lang="da-DK" b="0">
                <a:effectLst/>
                <a:cs typeface="+mn-lt"/>
              </a:rPr>
            </a:b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961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058DB-6723-42CF-3E0F-3866470AA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B7E1E2F-C870-E440-6E16-E5072C2DF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79734BB-E194-5F6D-4D26-514AC4316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err="1"/>
              <a:t>Gennemgå</a:t>
            </a:r>
            <a:r>
              <a:rPr lang="en-US"/>
              <a:t> </a:t>
            </a:r>
            <a:r>
              <a:rPr lang="en-US" err="1"/>
              <a:t>programmet</a:t>
            </a:r>
            <a:r>
              <a:rPr lang="en-US"/>
              <a:t> </a:t>
            </a:r>
            <a:r>
              <a:rPr lang="en-US" err="1"/>
              <a:t>sammen</a:t>
            </a:r>
            <a:r>
              <a:rPr lang="en-US"/>
              <a:t> med eleverne.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5DC1CEF-70CB-D826-121B-5D87CE5E1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51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Lad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læse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situationen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selv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eller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læs</a:t>
            </a:r>
            <a:r>
              <a:rPr lang="en-US">
                <a:latin typeface="Calibri"/>
                <a:ea typeface="Calibri"/>
                <a:cs typeface="Calibri"/>
              </a:rPr>
              <a:t> den op for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eller</a:t>
            </a:r>
            <a:r>
              <a:rPr lang="en-US">
                <a:latin typeface="Calibri"/>
                <a:ea typeface="Calibri"/>
                <a:cs typeface="Calibri"/>
              </a:rPr>
              <a:t> lad 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af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læse</a:t>
            </a:r>
            <a:r>
              <a:rPr lang="en-US">
                <a:latin typeface="Calibri"/>
                <a:ea typeface="Calibri"/>
                <a:cs typeface="Calibri"/>
              </a:rPr>
              <a:t> den </a:t>
            </a:r>
            <a:r>
              <a:rPr lang="en-US" err="1">
                <a:latin typeface="Calibri"/>
                <a:ea typeface="Calibri"/>
                <a:cs typeface="Calibri"/>
              </a:rPr>
              <a:t>højt</a:t>
            </a:r>
            <a:r>
              <a:rPr lang="en-US">
                <a:latin typeface="Calibri"/>
                <a:ea typeface="Calibri"/>
                <a:cs typeface="Calibri"/>
              </a:rPr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55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Opmærksomhedspunkt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Vær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opmærksom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, om </a:t>
            </a:r>
            <a:r>
              <a:rPr lang="en-US" err="1">
                <a:latin typeface="Calibri"/>
                <a:ea typeface="Calibri"/>
                <a:cs typeface="Calibri"/>
              </a:rPr>
              <a:t>nogle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elever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have haft </a:t>
            </a:r>
            <a:r>
              <a:rPr lang="en-US" err="1">
                <a:latin typeface="Calibri"/>
                <a:ea typeface="Calibri"/>
                <a:cs typeface="Calibri"/>
              </a:rPr>
              <a:t>personlige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oplevelser</a:t>
            </a:r>
            <a:r>
              <a:rPr lang="en-US">
                <a:latin typeface="Calibri"/>
                <a:ea typeface="Calibri"/>
                <a:cs typeface="Calibri"/>
              </a:rPr>
              <a:t> med </a:t>
            </a:r>
            <a:r>
              <a:rPr lang="en-US" err="1">
                <a:latin typeface="Calibri"/>
                <a:ea typeface="Calibri"/>
                <a:cs typeface="Calibri"/>
              </a:rPr>
              <a:t>hjertestop</a:t>
            </a:r>
            <a:r>
              <a:rPr lang="en-US">
                <a:latin typeface="Calibri"/>
                <a:ea typeface="Calibri"/>
                <a:cs typeface="Calibri"/>
              </a:rPr>
              <a:t>, der </a:t>
            </a:r>
            <a:r>
              <a:rPr lang="en-US" err="1">
                <a:latin typeface="Calibri"/>
                <a:ea typeface="Calibri"/>
                <a:cs typeface="Calibri"/>
              </a:rPr>
              <a:t>påvirker</a:t>
            </a:r>
            <a:r>
              <a:rPr lang="en-US">
                <a:latin typeface="Calibri"/>
                <a:ea typeface="Calibri"/>
                <a:cs typeface="Calibri"/>
              </a:rPr>
              <a:t> dem. Tag </a:t>
            </a:r>
            <a:r>
              <a:rPr lang="en-US" err="1">
                <a:latin typeface="Calibri"/>
                <a:ea typeface="Calibri"/>
                <a:cs typeface="Calibri"/>
              </a:rPr>
              <a:t>eventuelt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dialog med dem </a:t>
            </a:r>
            <a:r>
              <a:rPr lang="en-US" err="1">
                <a:latin typeface="Calibri"/>
                <a:ea typeface="Calibri"/>
                <a:cs typeface="Calibri"/>
              </a:rPr>
              <a:t>alene</a:t>
            </a:r>
            <a:r>
              <a:rPr lang="en-US">
                <a:latin typeface="Calibri"/>
                <a:ea typeface="Calibri"/>
                <a:cs typeface="Calibri"/>
              </a:rPr>
              <a:t>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16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Opmærksomhedspunkt</a:t>
            </a:r>
          </a:p>
          <a:p>
            <a:r>
              <a:rPr lang="en-US" err="1">
                <a:latin typeface="Calibri"/>
                <a:ea typeface="Calibri"/>
                <a:cs typeface="Calibri"/>
              </a:rPr>
              <a:t>Vær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opmærksom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, at der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være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elever</a:t>
            </a:r>
            <a:r>
              <a:rPr lang="en-US">
                <a:latin typeface="Calibri"/>
                <a:ea typeface="Calibri"/>
                <a:cs typeface="Calibri"/>
              </a:rPr>
              <a:t>, der </a:t>
            </a:r>
            <a:r>
              <a:rPr lang="en-US" err="1">
                <a:latin typeface="Calibri"/>
                <a:ea typeface="Calibri"/>
                <a:cs typeface="Calibri"/>
              </a:rPr>
              <a:t>har</a:t>
            </a:r>
            <a:r>
              <a:rPr lang="en-US">
                <a:latin typeface="Calibri"/>
                <a:ea typeface="Calibri"/>
                <a:cs typeface="Calibri"/>
              </a:rPr>
              <a:t> haft </a:t>
            </a:r>
            <a:r>
              <a:rPr lang="en-US" err="1">
                <a:latin typeface="Calibri"/>
                <a:ea typeface="Calibri"/>
                <a:cs typeface="Calibri"/>
              </a:rPr>
              <a:t>oplevelser</a:t>
            </a:r>
            <a:r>
              <a:rPr lang="en-US">
                <a:latin typeface="Calibri"/>
                <a:ea typeface="Calibri"/>
                <a:cs typeface="Calibri"/>
              </a:rPr>
              <a:t> med </a:t>
            </a:r>
            <a:r>
              <a:rPr lang="en-US" err="1">
                <a:latin typeface="Calibri"/>
                <a:ea typeface="Calibri"/>
                <a:cs typeface="Calibri"/>
              </a:rPr>
              <a:t>hjertestop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tæt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inde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livet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9079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Baggrundsinformation</a:t>
            </a:r>
            <a:endParaRPr lang="en-US"/>
          </a:p>
          <a:p>
            <a:r>
              <a:rPr lang="da-DK"/>
              <a:t>I filmen får eleverne faglig baggrundsviden om hjertestop.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02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DCB-8697-6DF3-1F98-C878F79F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ED68E-B183-EAD6-D54D-144A579C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72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8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3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694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045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68699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4776"/>
            <a:ext cx="10515600" cy="14855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30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Hjertestop</a:t>
            </a:r>
            <a:endParaRPr lang="da-DK" spc="3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stroke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62E3C9F-19FD-004E-3DFB-2056DE78EBEF}"/>
              </a:ext>
            </a:extLst>
          </p:cNvPr>
          <p:cNvSpPr/>
          <p:nvPr userDrawn="1"/>
        </p:nvSpPr>
        <p:spPr>
          <a:xfrm>
            <a:off x="0" y="0"/>
            <a:ext cx="12192000" cy="7176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forebyggelse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tTHOXfyUo?feature=oembed" TargetMode="Externa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F6tu20DaWU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8E45E17-8D46-810B-14AA-B5FCC4E51E4A}"/>
              </a:ext>
            </a:extLst>
          </p:cNvPr>
          <p:cNvSpPr/>
          <p:nvPr/>
        </p:nvSpPr>
        <p:spPr>
          <a:xfrm>
            <a:off x="-2" y="-284286"/>
            <a:ext cx="12192000" cy="6858000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A1CF72-A158-9D3B-C658-036F5B531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0006"/>
            <a:ext cx="12192000" cy="1857987"/>
          </a:xfrm>
        </p:spPr>
        <p:txBody>
          <a:bodyPr>
            <a:normAutofit/>
          </a:bodyPr>
          <a:lstStyle/>
          <a:p>
            <a:pPr algn="ctr"/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Førstehjælp ved </a:t>
            </a:r>
            <a:b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</a:br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Hjertestop</a:t>
            </a:r>
            <a:endParaRPr lang="da-DK" sz="4400" kern="0" cap="all" spc="600" noProof="0" dirty="0">
              <a:solidFill>
                <a:srgbClr val="222020"/>
              </a:solidFill>
              <a:effectLst/>
              <a:latin typeface="Obvia Expanded" panose="02000503040000020004" pitchFamily="2" charset="77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A21BE42-F842-16C3-120F-CF47F133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DC54DDB-9C71-85D9-C601-CB3657567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68894"/>
            <a:ext cx="12192000" cy="39181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FD456AE-7739-7E67-A8F6-09AC8BFD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589" y="4878412"/>
            <a:ext cx="2626821" cy="14700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2CDEBEA-7760-FFA9-7833-65BE43C6A17D}"/>
              </a:ext>
            </a:extLst>
          </p:cNvPr>
          <p:cNvSpPr txBox="1"/>
          <p:nvPr/>
        </p:nvSpPr>
        <p:spPr>
          <a:xfrm>
            <a:off x="5171972" y="4175171"/>
            <a:ext cx="1848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latin typeface="Obvia Expanded" panose="02000503040000020004"/>
                <a:cs typeface="Helvetica" panose="020B0604020202020204" pitchFamily="34" charset="0"/>
              </a:rPr>
              <a:t>Projektet er støttet af:</a:t>
            </a:r>
          </a:p>
        </p:txBody>
      </p:sp>
    </p:spTree>
    <p:extLst>
      <p:ext uri="{BB962C8B-B14F-4D97-AF65-F5344CB8AC3E}">
        <p14:creationId xmlns:p14="http://schemas.microsoft.com/office/powerpoint/2010/main" val="99712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4C530-A9D1-73AE-AE9B-10A9B02C2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4">
            <a:extLst>
              <a:ext uri="{FF2B5EF4-FFF2-40B4-BE49-F238E27FC236}">
                <a16:creationId xmlns:a16="http://schemas.microsoft.com/office/drawing/2014/main" id="{CAC9830A-3CC3-7A4F-D17D-B42B4C957C5C}"/>
              </a:ext>
            </a:extLst>
          </p:cNvPr>
          <p:cNvSpPr/>
          <p:nvPr/>
        </p:nvSpPr>
        <p:spPr>
          <a:xfrm>
            <a:off x="740023" y="1781358"/>
            <a:ext cx="10711954" cy="4457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519C5-BE5C-04C4-1F66-842C9B17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96" y="1020528"/>
            <a:ext cx="4583112" cy="507831"/>
          </a:xfrm>
        </p:spPr>
        <p:txBody>
          <a:bodyPr/>
          <a:lstStyle/>
          <a:p>
            <a:r>
              <a:rPr lang="da-DK" sz="3000" noProof="0" dirty="0">
                <a:latin typeface="Obvia Expanded"/>
              </a:rPr>
              <a:t>REFLEKSION</a:t>
            </a:r>
            <a:r>
              <a:rPr lang="da-DK" sz="2800" noProof="0" dirty="0">
                <a:latin typeface="Obvia Expanded"/>
              </a:rPr>
              <a:t>  </a:t>
            </a:r>
            <a:endParaRPr lang="da-DK" sz="28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C162D-4936-722F-E0BD-478742E27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090" y="2194359"/>
            <a:ext cx="9753819" cy="374718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Alene: </a:t>
            </a:r>
            <a:r>
              <a:rPr lang="da-DK" noProof="0" dirty="0">
                <a:latin typeface="Helvetica" panose="020B0604020202020204" pitchFamily="34" charset="0"/>
                <a:cs typeface="Helvetica" panose="020B0604020202020204" pitchFamily="34" charset="0"/>
              </a:rPr>
              <a:t>Når I har set filmen, kan du overveje: </a:t>
            </a:r>
            <a:endParaRPr lang="da-DK" b="1" noProof="0" dirty="0">
              <a:solidFill>
                <a:srgbClr val="24242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da-DK" sz="2000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Hvad er hjertestop, og hvad sker der i kroppen, når en person får hjertestop?</a:t>
            </a:r>
            <a:endParaRPr lang="da-DK" sz="20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da-DK" sz="2000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Hvad er de mest almindelige årsager til hjertestop?</a:t>
            </a:r>
            <a:endParaRPr lang="da-DK" sz="20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da-DK" sz="2000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Hvor mange personer får hjertestop uden for hospitalet hvert år i Danmark?</a:t>
            </a:r>
            <a:endParaRPr lang="da-DK" sz="20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da-DK" sz="2000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Hvad er formålet med hjertelungeredning?</a:t>
            </a:r>
            <a:endParaRPr lang="da-DK" sz="20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buChar char="•"/>
            </a:pPr>
            <a:r>
              <a:rPr lang="da-DK" sz="2000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Hvorfor er det vigtigt at ringe 1-1-2 med det samme, hvis man ser en person med hjertestop?</a:t>
            </a:r>
            <a:endParaRPr lang="da-DK" b="1" noProof="0" dirty="0">
              <a:solidFill>
                <a:srgbClr val="24242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da-DK" b="1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 og to:</a:t>
            </a:r>
            <a:r>
              <a:rPr lang="da-DK" b="1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a-DK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Tal med din sidemakker om jeres overvejelse.</a:t>
            </a:r>
          </a:p>
          <a:p>
            <a:pPr>
              <a:lnSpc>
                <a:spcPct val="100000"/>
              </a:lnSpc>
            </a:pPr>
            <a:r>
              <a:rPr lang="da-DK" b="1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Fælles:</a:t>
            </a:r>
            <a:r>
              <a:rPr lang="da-DK" b="1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a-DK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overvejelserne med resten af klassen  og tal om, </a:t>
            </a:r>
            <a:r>
              <a:rPr lang="da-DK" sz="2000" noProof="0" dirty="0">
                <a:solidFill>
                  <a:srgbClr val="24242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hvorfor det er vigtigt at lære førstehjælp i skolen.</a:t>
            </a:r>
            <a:endParaRPr lang="da-DK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Graphic 6" descr="Ur med massiv udfyldning">
            <a:extLst>
              <a:ext uri="{FF2B5EF4-FFF2-40B4-BE49-F238E27FC236}">
                <a16:creationId xmlns:a16="http://schemas.microsoft.com/office/drawing/2014/main" id="{5EE66354-E44F-DA7B-B611-0736218B7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7077" y="1093060"/>
            <a:ext cx="345846" cy="320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8A69B9-E3CA-AF74-C634-FBB452E23789}"/>
              </a:ext>
            </a:extLst>
          </p:cNvPr>
          <p:cNvSpPr txBox="1"/>
          <p:nvPr/>
        </p:nvSpPr>
        <p:spPr>
          <a:xfrm>
            <a:off x="3952923" y="1120554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5 min.</a:t>
            </a:r>
          </a:p>
        </p:txBody>
      </p:sp>
      <p:pic>
        <p:nvPicPr>
          <p:cNvPr id="12" name="Graphic 11" descr="Hoved med tandhjul med massiv udfyldning">
            <a:extLst>
              <a:ext uri="{FF2B5EF4-FFF2-40B4-BE49-F238E27FC236}">
                <a16:creationId xmlns:a16="http://schemas.microsoft.com/office/drawing/2014/main" id="{D0B72814-A216-5148-0D93-BC05CD63C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703" y="947462"/>
            <a:ext cx="559497" cy="611688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23D70493-8BFF-46D6-2826-3C29A340C215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32112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B1BD-753F-AB39-49A4-05392651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08" y="1331568"/>
            <a:ext cx="4583112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FAKTA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7625-C622-8CE6-1437-4E309D7E6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463" y="2828488"/>
            <a:ext cx="9730206" cy="316496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Inden du går i gang med at yde livreddende førstehjælp, så skal du skabe sikkerhed.</a:t>
            </a:r>
          </a:p>
          <a:p>
            <a:pPr>
              <a:lnSpc>
                <a:spcPct val="100000"/>
              </a:lnSpc>
            </a:pPr>
            <a:br>
              <a:rPr lang="da-DK" noProof="0" dirty="0">
                <a:cs typeface="Helvetica"/>
              </a:rPr>
            </a:br>
            <a:r>
              <a:rPr lang="da-DK" b="1" noProof="0" dirty="0">
                <a:latin typeface="Helvetica"/>
                <a:cs typeface="Helvetica"/>
              </a:rPr>
              <a:t>Skab først sikkerhed for dig selv</a:t>
            </a:r>
            <a:endParaRPr lang="da-DK" noProof="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- din egen sikkerhed er vigtigt for, at du kan hjælpe andre</a:t>
            </a:r>
          </a:p>
          <a:p>
            <a:pPr>
              <a:lnSpc>
                <a:spcPct val="100000"/>
              </a:lnSpc>
            </a:pPr>
            <a:br>
              <a:rPr lang="da-DK" noProof="0" dirty="0">
                <a:cs typeface="Helvetica"/>
              </a:rPr>
            </a:br>
            <a:r>
              <a:rPr lang="da-DK" b="1" noProof="0" dirty="0">
                <a:latin typeface="Helvetica"/>
                <a:cs typeface="Helvetica"/>
              </a:rPr>
              <a:t>Skab sikkerhed for den eller dem, der er kommet til skade</a:t>
            </a:r>
            <a:endParaRPr lang="da-DK" noProof="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- så personen ikke kommer mere til skade</a:t>
            </a:r>
          </a:p>
          <a:p>
            <a:endParaRPr lang="da-DK" noProof="0" dirty="0">
              <a:cs typeface="Helvetica"/>
            </a:endParaRPr>
          </a:p>
        </p:txBody>
      </p:sp>
      <p:pic>
        <p:nvPicPr>
          <p:cNvPr id="8" name="Grafik 18" descr="Præsentation med liggende søjlediagram med massiv udfyldning">
            <a:extLst>
              <a:ext uri="{FF2B5EF4-FFF2-40B4-BE49-F238E27FC236}">
                <a16:creationId xmlns:a16="http://schemas.microsoft.com/office/drawing/2014/main" id="{5B3D3488-4AAD-058B-563B-449581973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71" y="1255102"/>
            <a:ext cx="583737" cy="583737"/>
          </a:xfrm>
          <a:prstGeom prst="rect">
            <a:avLst/>
          </a:prstGeom>
        </p:spPr>
      </p:pic>
      <p:pic>
        <p:nvPicPr>
          <p:cNvPr id="5" name="Graphic 9" descr="Ur med massiv udfyldning">
            <a:extLst>
              <a:ext uri="{FF2B5EF4-FFF2-40B4-BE49-F238E27FC236}">
                <a16:creationId xmlns:a16="http://schemas.microsoft.com/office/drawing/2014/main" id="{221BEBAC-0B79-24F3-7E99-0ED89DFB2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1473" y="1322197"/>
            <a:ext cx="403781" cy="388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2A425F-6BE0-DDE6-4445-E51FEA6777F8}"/>
              </a:ext>
            </a:extLst>
          </p:cNvPr>
          <p:cNvSpPr txBox="1"/>
          <p:nvPr/>
        </p:nvSpPr>
        <p:spPr>
          <a:xfrm>
            <a:off x="2778079" y="1362343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2 min.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D107415-5A84-8C6B-9665-A74ECBCE3496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FE9E088-71C4-3123-BAA7-66E626C24E38}"/>
              </a:ext>
            </a:extLst>
          </p:cNvPr>
          <p:cNvSpPr txBox="1"/>
          <p:nvPr/>
        </p:nvSpPr>
        <p:spPr>
          <a:xfrm>
            <a:off x="711971" y="1950738"/>
            <a:ext cx="3353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spc="300" dirty="0">
                <a:latin typeface="Obvia Expanded" panose="02000503040000020004"/>
              </a:rPr>
              <a:t>SKAB SIKKERHED</a:t>
            </a:r>
          </a:p>
        </p:txBody>
      </p:sp>
    </p:spTree>
    <p:extLst>
      <p:ext uri="{BB962C8B-B14F-4D97-AF65-F5344CB8AC3E}">
        <p14:creationId xmlns:p14="http://schemas.microsoft.com/office/powerpoint/2010/main" val="323665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Sådan skaber du sikkerhed og undersøger for bevidsthed">
            <a:hlinkClick r:id="" action="ppaction://media"/>
            <a:extLst>
              <a:ext uri="{FF2B5EF4-FFF2-40B4-BE49-F238E27FC236}">
                <a16:creationId xmlns:a16="http://schemas.microsoft.com/office/drawing/2014/main" id="{0917D0B3-B565-F02E-F3DA-CB2330367D22}"/>
              </a:ext>
            </a:extLst>
          </p:cNvPr>
          <p:cNvPicPr>
            <a:picLocks noGrp="1" noRot="1" noChangeAspect="1"/>
          </p:cNvPicPr>
          <p:nvPr>
            <p:ph type="pic" idx="1"/>
            <a:videoFile r:link="rId1"/>
          </p:nvPr>
        </p:nvPicPr>
        <p:blipFill>
          <a:blip r:embed="rId4"/>
          <a:srcRect l="13237" r="13237"/>
          <a:stretch>
            <a:fillRect/>
          </a:stretch>
        </p:blipFill>
        <p:spPr>
          <a:xfrm>
            <a:off x="2162207" y="1859780"/>
            <a:ext cx="7867585" cy="4414724"/>
          </a:xfr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01B211A-EEF0-0581-FE41-C097A650EB06}"/>
              </a:ext>
            </a:extLst>
          </p:cNvPr>
          <p:cNvSpPr txBox="1">
            <a:spLocks/>
          </p:cNvSpPr>
          <p:nvPr/>
        </p:nvSpPr>
        <p:spPr>
          <a:xfrm>
            <a:off x="1584297" y="1204738"/>
            <a:ext cx="4681049" cy="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300">
                <a:solidFill>
                  <a:schemeClr val="tx1"/>
                </a:solidFill>
                <a:latin typeface="Obvia Expanded" panose="02000503040000020004" pitchFamily="2" charset="77"/>
                <a:ea typeface="+mj-ea"/>
                <a:cs typeface="+mj-cs"/>
              </a:defRPr>
            </a:lvl1pPr>
          </a:lstStyle>
          <a:p>
            <a:r>
              <a:rPr lang="da-DK" sz="3000" noProof="0" dirty="0">
                <a:latin typeface="Obvia Expanded"/>
              </a:rPr>
              <a:t>SKAB SIKKERHED</a:t>
            </a:r>
            <a:endParaRPr lang="da-DK" sz="3000" noProof="0" dirty="0"/>
          </a:p>
        </p:txBody>
      </p:sp>
      <p:pic>
        <p:nvPicPr>
          <p:cNvPr id="3" name="Graphic 2" descr="Videokamera med massiv udfyldning">
            <a:extLst>
              <a:ext uri="{FF2B5EF4-FFF2-40B4-BE49-F238E27FC236}">
                <a16:creationId xmlns:a16="http://schemas.microsoft.com/office/drawing/2014/main" id="{07F5D524-CB85-7878-5C2F-EA3655CB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627" y="1057527"/>
            <a:ext cx="702670" cy="702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D072A-EC52-C1FF-64E5-B70D86611DC5}"/>
              </a:ext>
            </a:extLst>
          </p:cNvPr>
          <p:cNvSpPr txBox="1"/>
          <p:nvPr/>
        </p:nvSpPr>
        <p:spPr>
          <a:xfrm>
            <a:off x="5323552" y="1293730"/>
            <a:ext cx="130201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14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1 min</a:t>
            </a:r>
            <a:endParaRPr lang="da-DK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20DD2B78-7A71-70E8-3D9D-D9E810BD2FF8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  <p:pic>
        <p:nvPicPr>
          <p:cNvPr id="9" name="Graphic 9" descr="Ur med massiv udfyldning">
            <a:extLst>
              <a:ext uri="{FF2B5EF4-FFF2-40B4-BE49-F238E27FC236}">
                <a16:creationId xmlns:a16="http://schemas.microsoft.com/office/drawing/2014/main" id="{3CB81FB0-1CBD-38AF-04DB-9015F405E6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8184" y="1238846"/>
            <a:ext cx="403781" cy="3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18DCEF3-5A06-0FCD-5370-BFCF5335BA6C}"/>
              </a:ext>
            </a:extLst>
          </p:cNvPr>
          <p:cNvSpPr/>
          <p:nvPr/>
        </p:nvSpPr>
        <p:spPr>
          <a:xfrm>
            <a:off x="968657" y="2169042"/>
            <a:ext cx="10254686" cy="2892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3C6484-9D15-C8AD-13F5-7F54BB2B2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414" y="1288890"/>
            <a:ext cx="4681049" cy="507831"/>
          </a:xfrm>
        </p:spPr>
        <p:txBody>
          <a:bodyPr/>
          <a:lstStyle/>
          <a:p>
            <a:r>
              <a:rPr lang="da-DK" noProof="0" dirty="0">
                <a:latin typeface="Obvia Expanded"/>
              </a:rPr>
              <a:t>REFLEKSION</a:t>
            </a:r>
            <a:endParaRPr lang="da-DK" noProof="0" dirty="0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7DD925F2-D41E-70CA-9522-D2E84434E903}"/>
              </a:ext>
            </a:extLst>
          </p:cNvPr>
          <p:cNvSpPr txBox="1">
            <a:spLocks/>
          </p:cNvSpPr>
          <p:nvPr/>
        </p:nvSpPr>
        <p:spPr>
          <a:xfrm>
            <a:off x="1354899" y="2527118"/>
            <a:ext cx="9702083" cy="20159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</a:t>
            </a:r>
            <a:r>
              <a:rPr lang="da-DK" noProof="0" dirty="0">
                <a:latin typeface="Helvetica"/>
                <a:cs typeface="Helvetica"/>
              </a:rPr>
              <a:t> Overvej, hvad det betyder at skabe sikkerhed? </a:t>
            </a:r>
            <a:endParaRPr lang="da-DK" noProof="0" dirty="0"/>
          </a:p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Hvorfor er det vigtigt at forsøge at have ro på sig selv, huske at trække vejret og ikke selv gå i panik? Hvad skal du være opmærksom på, når du skaber sikkerhed? 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To og to: </a:t>
            </a:r>
            <a:r>
              <a:rPr lang="da-DK" noProof="0" dirty="0">
                <a:latin typeface="Helvetica"/>
                <a:cs typeface="Helvetica"/>
              </a:rPr>
              <a:t>Tal med din sidemakker om jeres overvejelser. </a:t>
            </a:r>
            <a:endParaRPr lang="da-DK" noProof="0" dirty="0"/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</a:t>
            </a:r>
            <a:r>
              <a:rPr lang="da-DK" noProof="0" dirty="0">
                <a:latin typeface="Helvetica"/>
                <a:cs typeface="Helvetica"/>
              </a:rPr>
              <a:t> Del hvad I har talt om med resten af klassen. </a:t>
            </a:r>
          </a:p>
        </p:txBody>
      </p:sp>
      <p:pic>
        <p:nvPicPr>
          <p:cNvPr id="9" name="Graphic 8" descr="Ur med massiv udfyldning">
            <a:extLst>
              <a:ext uri="{FF2B5EF4-FFF2-40B4-BE49-F238E27FC236}">
                <a16:creationId xmlns:a16="http://schemas.microsoft.com/office/drawing/2014/main" id="{EBC374DF-B339-AEA6-03C7-1FC05B4D5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862" y="1332548"/>
            <a:ext cx="403781" cy="388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BA6318-9858-88C9-4BFC-37C303DF972B}"/>
              </a:ext>
            </a:extLst>
          </p:cNvPr>
          <p:cNvSpPr txBox="1"/>
          <p:nvPr/>
        </p:nvSpPr>
        <p:spPr>
          <a:xfrm>
            <a:off x="4093821" y="1416443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5 min.</a:t>
            </a:r>
          </a:p>
        </p:txBody>
      </p:sp>
      <p:pic>
        <p:nvPicPr>
          <p:cNvPr id="6" name="Graphic 5" descr="Hoved med tandhjul med massiv udfyldning">
            <a:extLst>
              <a:ext uri="{FF2B5EF4-FFF2-40B4-BE49-F238E27FC236}">
                <a16:creationId xmlns:a16="http://schemas.microsoft.com/office/drawing/2014/main" id="{F7965C22-D3B4-BC9F-72B7-287100687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221" y="1182698"/>
            <a:ext cx="523193" cy="614023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D96BF573-DFE7-BD5D-E18C-AED1F48D7C54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74698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>
            <a:extLst>
              <a:ext uri="{FF2B5EF4-FFF2-40B4-BE49-F238E27FC236}">
                <a16:creationId xmlns:a16="http://schemas.microsoft.com/office/drawing/2014/main" id="{CBD9FE62-D804-81F7-7E5B-FE61248B4868}"/>
              </a:ext>
            </a:extLst>
          </p:cNvPr>
          <p:cNvSpPr/>
          <p:nvPr/>
        </p:nvSpPr>
        <p:spPr>
          <a:xfrm>
            <a:off x="830655" y="2152600"/>
            <a:ext cx="7345807" cy="2949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44A9A-73AA-01FC-EEB3-5447ACD9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48" y="1225368"/>
            <a:ext cx="4583112" cy="509307"/>
          </a:xfrm>
        </p:spPr>
        <p:txBody>
          <a:bodyPr/>
          <a:lstStyle/>
          <a:p>
            <a:r>
              <a:rPr lang="da-DK" sz="3000" noProof="0" dirty="0">
                <a:solidFill>
                  <a:srgbClr val="000000"/>
                </a:solidFill>
                <a:latin typeface="Obvia Expanded"/>
              </a:rPr>
              <a:t>OPSAMLING</a:t>
            </a:r>
            <a:endParaRPr lang="da-DK" sz="3000" noProof="0" dirty="0">
              <a:latin typeface="Obvia Expande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675D1-C114-CA20-5143-433A51341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7678" y="2361544"/>
            <a:ext cx="6977971" cy="2949525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a-DK" b="1" noProof="0" dirty="0">
                <a:latin typeface="Helvetica"/>
                <a:cs typeface="Helvetica"/>
              </a:rPr>
              <a:t>HVAD VED JEG OM LIVREDDENDE FØRSTEHJÆLP?</a:t>
            </a:r>
          </a:p>
          <a:p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solidFill>
                  <a:srgbClr val="222020"/>
                </a:solidFill>
                <a:latin typeface="Helvetica"/>
                <a:cs typeface="Helvetica"/>
              </a:rPr>
              <a:t>Du</a:t>
            </a:r>
            <a:r>
              <a:rPr lang="da-DK" noProof="0" dirty="0">
                <a:latin typeface="Helvetica"/>
                <a:cs typeface="Helvetica"/>
              </a:rPr>
              <a:t> skal samle op på de centrale ord og handlinger, du har arbejdet med i lektionen. </a:t>
            </a:r>
            <a:endParaRPr lang="da-DK" noProof="0" dirty="0">
              <a:cs typeface="Helvetica" pitchFamily="2" charset="0"/>
            </a:endParaRPr>
          </a:p>
          <a:p>
            <a:r>
              <a:rPr lang="da-DK" noProof="0" dirty="0">
                <a:latin typeface="Helvetica"/>
                <a:cs typeface="Helvetica"/>
              </a:rPr>
              <a:t>Skriv dine ord og handlinger i elevarkene. </a:t>
            </a:r>
            <a:endParaRPr lang="da-DK" noProof="0" dirty="0">
              <a:cs typeface="Helvetica" pitchFamily="2" charset="0"/>
            </a:endParaRPr>
          </a:p>
          <a:p>
            <a:r>
              <a:rPr lang="da-DK" noProof="0" dirty="0">
                <a:latin typeface="Helvetica"/>
                <a:cs typeface="Helvetica"/>
              </a:rPr>
              <a:t>Tænk ikke for længe over hvert ord.</a:t>
            </a:r>
          </a:p>
          <a:p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Del eksempler på ord og handlinger med resten af klassen</a:t>
            </a:r>
            <a:r>
              <a:rPr lang="da-DK" dirty="0">
                <a:latin typeface="Helvetica"/>
                <a:cs typeface="Helvetica"/>
              </a:rPr>
              <a:t>.</a:t>
            </a:r>
            <a:endParaRPr lang="da-DK" noProof="0" dirty="0">
              <a:cs typeface="Helvetica"/>
            </a:endParaRPr>
          </a:p>
          <a:p>
            <a:endParaRPr lang="da-DK" noProof="0" dirty="0">
              <a:cs typeface="Helvetica"/>
            </a:endParaRPr>
          </a:p>
        </p:txBody>
      </p:sp>
      <p:pic>
        <p:nvPicPr>
          <p:cNvPr id="8" name="Graphic 7" descr="Ur med massiv udfyldning">
            <a:extLst>
              <a:ext uri="{FF2B5EF4-FFF2-40B4-BE49-F238E27FC236}">
                <a16:creationId xmlns:a16="http://schemas.microsoft.com/office/drawing/2014/main" id="{CE78582A-B556-E824-AD3F-FB27E102B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436" y="1271086"/>
            <a:ext cx="403781" cy="388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D5B006-DA14-8A18-F722-42813BD3E94F}"/>
              </a:ext>
            </a:extLst>
          </p:cNvPr>
          <p:cNvSpPr txBox="1"/>
          <p:nvPr/>
        </p:nvSpPr>
        <p:spPr>
          <a:xfrm>
            <a:off x="4167024" y="1326134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5 min.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7E0F6-6B8F-C59F-91F0-5C4F0ED0D8B6}"/>
              </a:ext>
            </a:extLst>
          </p:cNvPr>
          <p:cNvSpPr txBox="1"/>
          <p:nvPr/>
        </p:nvSpPr>
        <p:spPr>
          <a:xfrm>
            <a:off x="9024927" y="2192096"/>
            <a:ext cx="42787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/>
              <a:t> </a:t>
            </a:r>
            <a:r>
              <a:rPr lang="da-DK" sz="2000" b="1" noProof="0" dirty="0">
                <a:latin typeface="Helvetica"/>
                <a:cs typeface="Helvetica"/>
              </a:rPr>
              <a:t>ELEVARK</a:t>
            </a:r>
            <a:r>
              <a:rPr lang="da-DK" sz="2000" b="1" noProof="0" dirty="0"/>
              <a:t> </a:t>
            </a:r>
          </a:p>
        </p:txBody>
      </p:sp>
      <p:pic>
        <p:nvPicPr>
          <p:cNvPr id="3" name="Graphic 2" descr="Dokument med massiv udfyldning">
            <a:extLst>
              <a:ext uri="{FF2B5EF4-FFF2-40B4-BE49-F238E27FC236}">
                <a16:creationId xmlns:a16="http://schemas.microsoft.com/office/drawing/2014/main" id="{66AF37CF-3E4E-79D2-B86F-F38B293E6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6872" y="2140013"/>
            <a:ext cx="474483" cy="443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C6EB95-D8F4-21E0-AAFC-3C885FDB31E6}"/>
              </a:ext>
            </a:extLst>
          </p:cNvPr>
          <p:cNvSpPr txBox="1"/>
          <p:nvPr/>
        </p:nvSpPr>
        <p:spPr>
          <a:xfrm>
            <a:off x="8706385" y="2796365"/>
            <a:ext cx="38072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ORDLISTEMINDMAP</a:t>
            </a:r>
          </a:p>
          <a:p>
            <a:endParaRPr lang="da-DK" sz="1600" noProof="0" dirty="0">
              <a:latin typeface="Helvetica"/>
              <a:cs typeface="Helvetica"/>
            </a:endParaRPr>
          </a:p>
          <a:p>
            <a:r>
              <a:rPr lang="da-DK" sz="1600" noProof="0" dirty="0">
                <a:latin typeface="Helvetica"/>
                <a:cs typeface="Helvetica"/>
              </a:rPr>
              <a:t>HANDLINGSMINDMAP</a:t>
            </a:r>
          </a:p>
        </p:txBody>
      </p:sp>
      <p:pic>
        <p:nvPicPr>
          <p:cNvPr id="7" name="Graphic 6" descr="Gruppebrainstorm med massiv udfyldning">
            <a:extLst>
              <a:ext uri="{FF2B5EF4-FFF2-40B4-BE49-F238E27FC236}">
                <a16:creationId xmlns:a16="http://schemas.microsoft.com/office/drawing/2014/main" id="{AE08D217-2190-E6B1-DFC1-2062D96F93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176" y="1052310"/>
            <a:ext cx="643003" cy="663879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00BC9C22-CAF6-4009-0AF5-0B2C8ADF9455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77758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A6CE1-2F27-96AB-887B-839159B79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A11381A-0827-5E20-C101-7D9EF9FDFDE0}"/>
              </a:ext>
            </a:extLst>
          </p:cNvPr>
          <p:cNvSpPr/>
          <p:nvPr/>
        </p:nvSpPr>
        <p:spPr>
          <a:xfrm>
            <a:off x="0" y="158817"/>
            <a:ext cx="12192000" cy="6858000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DA29FE-09D0-FD47-9218-1E2975B76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62764"/>
            <a:ext cx="12192000" cy="38501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da-DK" sz="48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</a:br>
            <a: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Lektion A: </a:t>
            </a:r>
            <a:b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</a:br>
            <a: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Hvad ved du om hjertestop?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F5F8A6B-1010-DF1F-49EF-DD0B3BC0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44DCA56-9784-75C4-0DB1-580D18303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4998"/>
            <a:ext cx="12192000" cy="39181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A3D19F6-080B-CACD-A3A0-D461A8123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26" y="506636"/>
            <a:ext cx="2626821" cy="1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BE55-A3D5-768A-F820-246FEC83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55" y="1234580"/>
            <a:ext cx="8086739" cy="507831"/>
          </a:xfrm>
        </p:spPr>
        <p:txBody>
          <a:bodyPr/>
          <a:lstStyle/>
          <a:p>
            <a:r>
              <a:rPr lang="da-DK" sz="3000" noProof="0" dirty="0">
                <a:latin typeface="Obvia Expanded"/>
              </a:rPr>
              <a:t>EFTER DETTE FORLØB SKAL DU:</a:t>
            </a:r>
            <a:endParaRPr lang="da-DK" sz="3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0107D-5505-016D-D5DF-20DC1C056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654" y="2204158"/>
            <a:ext cx="7678245" cy="301621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latin typeface="Helvetica"/>
                <a:cs typeface="Helvetica"/>
              </a:rPr>
              <a:t>kunne genkende tegn på hjertestop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latin typeface="Helvetica"/>
                <a:cs typeface="Helvetica"/>
              </a:rPr>
              <a:t>kunne remsen </a:t>
            </a: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‘Ring op - Tryk ned - Giv stød’</a:t>
            </a:r>
          </a:p>
          <a:p>
            <a:pPr marL="342900" indent="-34290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vide, hvornår og hvordan man ringer 1-1-2</a:t>
            </a:r>
            <a:endParaRPr lang="da-DK" noProof="0" dirty="0">
              <a:solidFill>
                <a:srgbClr val="222020"/>
              </a:solidFill>
              <a:latin typeface="Helvetica"/>
              <a:cs typeface="Helvetica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vide, hvordan du giver hjertelungeredning</a:t>
            </a:r>
            <a:endParaRPr lang="da-DK" noProof="0" dirty="0">
              <a:latin typeface="Helvetica"/>
              <a:cs typeface="Helvetica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vide, hvordan du lægger en person i aflåst sideleje 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vide, hvordan en hjertestarter virker</a:t>
            </a:r>
            <a:endParaRPr lang="da-DK" noProof="0" dirty="0">
              <a:latin typeface="Helvetica"/>
              <a:cs typeface="Helvetica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vide, hvordan du får fat i en hjertestarter</a:t>
            </a:r>
            <a:endParaRPr lang="da-DK" noProof="0" dirty="0">
              <a:latin typeface="Helvetica"/>
              <a:cs typeface="Helvetica"/>
            </a:endParaRPr>
          </a:p>
        </p:txBody>
      </p:sp>
      <p:pic>
        <p:nvPicPr>
          <p:cNvPr id="8" name="Billede 3">
            <a:extLst>
              <a:ext uri="{FF2B5EF4-FFF2-40B4-BE49-F238E27FC236}">
                <a16:creationId xmlns:a16="http://schemas.microsoft.com/office/drawing/2014/main" id="{EEA39C82-8B76-C73B-4D15-76E4D108A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2260" y="1264853"/>
            <a:ext cx="2057018" cy="1882239"/>
          </a:xfrm>
          <a:prstGeom prst="rect">
            <a:avLst/>
          </a:prstGeom>
        </p:spPr>
      </p:pic>
      <p:pic>
        <p:nvPicPr>
          <p:cNvPr id="10" name="Billede 4">
            <a:extLst>
              <a:ext uri="{FF2B5EF4-FFF2-40B4-BE49-F238E27FC236}">
                <a16:creationId xmlns:a16="http://schemas.microsoft.com/office/drawing/2014/main" id="{7404622B-8432-0380-E826-31CDC593B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8224" y="2752237"/>
            <a:ext cx="2189088" cy="2005530"/>
          </a:xfrm>
          <a:prstGeom prst="rect">
            <a:avLst/>
          </a:prstGeom>
        </p:spPr>
      </p:pic>
      <p:pic>
        <p:nvPicPr>
          <p:cNvPr id="12" name="Billede 5">
            <a:extLst>
              <a:ext uri="{FF2B5EF4-FFF2-40B4-BE49-F238E27FC236}">
                <a16:creationId xmlns:a16="http://schemas.microsoft.com/office/drawing/2014/main" id="{BA45349C-10B9-92C3-A9A3-E94208DCE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818" y="4310875"/>
            <a:ext cx="2189088" cy="22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5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CD5CE-601E-BE32-B0B9-22093AA5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82" y="1046045"/>
            <a:ext cx="10207771" cy="883958"/>
          </a:xfrm>
        </p:spPr>
        <p:txBody>
          <a:bodyPr>
            <a:normAutofit fontScale="90000"/>
          </a:bodyPr>
          <a:lstStyle/>
          <a:p>
            <a:r>
              <a:rPr lang="da-DK" sz="3300" noProof="0" dirty="0">
                <a:solidFill>
                  <a:srgbClr val="222020"/>
                </a:solidFill>
                <a:latin typeface="Obvia Expanded"/>
              </a:rPr>
              <a:t>LEKTION A: HVAD VED DU OM HJERETESTOP?</a:t>
            </a:r>
            <a:endParaRPr lang="da-DK" noProof="0" dirty="0"/>
          </a:p>
          <a:p>
            <a:r>
              <a:rPr lang="da-DK" b="1" noProof="0" dirty="0">
                <a:latin typeface="Obvia Expanded"/>
              </a:rPr>
              <a:t> </a:t>
            </a:r>
            <a:br>
              <a:rPr lang="da-DK" b="1" noProof="0" dirty="0">
                <a:latin typeface="Obvia Expanded"/>
              </a:rPr>
            </a:br>
            <a:br>
              <a:rPr lang="da-DK" b="1" noProof="0" dirty="0">
                <a:latin typeface="Obvia Expanded"/>
              </a:rPr>
            </a:br>
            <a:endParaRPr lang="da-DK" b="1" noProof="0" dirty="0"/>
          </a:p>
        </p:txBody>
      </p:sp>
      <p:pic>
        <p:nvPicPr>
          <p:cNvPr id="7" name="Picture Placeholder 6" descr="Et billede, der indeholder person, tøj, Ansigt, indendørs&#10;&#10;Automatisk genereret beskrivelse">
            <a:extLst>
              <a:ext uri="{FF2B5EF4-FFF2-40B4-BE49-F238E27FC236}">
                <a16:creationId xmlns:a16="http://schemas.microsoft.com/office/drawing/2014/main" id="{F58AFEEF-7657-3D2A-12AF-75B54AFC55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384" r="17384"/>
          <a:stretch/>
        </p:blipFill>
        <p:spPr>
          <a:xfrm>
            <a:off x="7423411" y="1936212"/>
            <a:ext cx="4407423" cy="44612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1EAB33-6FF0-8771-DA5A-85A6264FFAEE}"/>
              </a:ext>
            </a:extLst>
          </p:cNvPr>
          <p:cNvSpPr txBox="1"/>
          <p:nvPr/>
        </p:nvSpPr>
        <p:spPr>
          <a:xfrm>
            <a:off x="1197171" y="1827294"/>
            <a:ext cx="6015393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kern="1200" noProof="0" dirty="0">
                <a:latin typeface="Helvetica"/>
                <a:cs typeface="Helvetica"/>
              </a:rPr>
              <a:t>MÅL </a:t>
            </a:r>
            <a:endParaRPr lang="da-DK" sz="2000" noProof="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endParaRPr lang="da-DK" sz="2000" b="1" noProof="0" dirty="0">
              <a:latin typeface="Helvetica"/>
              <a:cs typeface="Helvetica"/>
            </a:endParaRPr>
          </a:p>
          <a:p>
            <a:r>
              <a:rPr lang="da-DK" sz="2000" b="0" kern="1200" noProof="0" dirty="0">
                <a:latin typeface="Helvetica"/>
                <a:cs typeface="Helvetica"/>
              </a:rPr>
              <a:t>I denne lektion bliver du klogere på, hvor meget du og dine klassekammerater ved om hjertestop. </a:t>
            </a:r>
            <a:endParaRPr lang="da-DK" sz="2000" noProof="0" dirty="0">
              <a:latin typeface="Helvetica"/>
              <a:cs typeface="Helvetica"/>
            </a:endParaRPr>
          </a:p>
          <a:p>
            <a:endParaRPr lang="da-DK" sz="2000" noProof="0" dirty="0">
              <a:latin typeface="Helvetica"/>
              <a:cs typeface="Helvetica"/>
            </a:endParaRPr>
          </a:p>
          <a:p>
            <a:pPr algn="l"/>
            <a:r>
              <a:rPr lang="da-DK" sz="2000" b="0" kern="1200" noProof="0" dirty="0">
                <a:latin typeface="Helvetica"/>
                <a:cs typeface="Helvetica"/>
              </a:rPr>
              <a:t>Du får også en forståelse for, at det er vigtigt at sikre din egen og andres sikkerhed, før der ydes førstehjælp.</a:t>
            </a:r>
            <a:endParaRPr lang="da-DK" sz="2000" noProof="0" dirty="0">
              <a:latin typeface="Helvetica"/>
              <a:cs typeface="Helvetica"/>
            </a:endParaRPr>
          </a:p>
        </p:txBody>
      </p:sp>
      <p:pic>
        <p:nvPicPr>
          <p:cNvPr id="9" name="Graphic 8" descr="Bullseye med massiv udfyldning">
            <a:extLst>
              <a:ext uri="{FF2B5EF4-FFF2-40B4-BE49-F238E27FC236}">
                <a16:creationId xmlns:a16="http://schemas.microsoft.com/office/drawing/2014/main" id="{4AD7EEEE-4940-D49A-5D1F-D7481BE75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779" y="1712598"/>
            <a:ext cx="584462" cy="592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498274-13D4-9937-90DB-D607A0259864}"/>
              </a:ext>
            </a:extLst>
          </p:cNvPr>
          <p:cNvSpPr txBox="1"/>
          <p:nvPr/>
        </p:nvSpPr>
        <p:spPr>
          <a:xfrm>
            <a:off x="9432795" y="1136257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45 min.</a:t>
            </a:r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00EAED8A-F655-DBAE-9BB6-059189F1F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6949" y="1123543"/>
            <a:ext cx="345846" cy="320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815D30-BC00-A47B-EAE8-ED8384804DDA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282182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C1141-5B10-D7F0-6D8A-61C902469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28FA8-A31E-5AFC-5D3D-D475845E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82" y="1046045"/>
            <a:ext cx="10207771" cy="883958"/>
          </a:xfrm>
        </p:spPr>
        <p:txBody>
          <a:bodyPr>
            <a:normAutofit fontScale="90000"/>
          </a:bodyPr>
          <a:lstStyle/>
          <a:p>
            <a:r>
              <a:rPr lang="da-DK" sz="3300" noProof="0" dirty="0">
                <a:solidFill>
                  <a:srgbClr val="222020"/>
                </a:solidFill>
                <a:latin typeface="Obvia Expanded"/>
              </a:rPr>
              <a:t>HVAD VED DU OM HJERETESTOP?</a:t>
            </a:r>
            <a:endParaRPr lang="da-DK" sz="3300" noProof="0" dirty="0"/>
          </a:p>
          <a:p>
            <a:r>
              <a:rPr lang="da-DK" b="1" noProof="0" dirty="0">
                <a:latin typeface="Obvia Expanded"/>
              </a:rPr>
              <a:t> </a:t>
            </a:r>
            <a:br>
              <a:rPr lang="da-DK" b="1" noProof="0" dirty="0">
                <a:latin typeface="Obvia Expanded"/>
              </a:rPr>
            </a:br>
            <a:br>
              <a:rPr lang="da-DK" b="1" noProof="0" dirty="0">
                <a:latin typeface="Obvia Expanded"/>
              </a:rPr>
            </a:br>
            <a:endParaRPr lang="da-DK" b="1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B0127-D6FF-EA31-63F5-98CD531A8D46}"/>
              </a:ext>
            </a:extLst>
          </p:cNvPr>
          <p:cNvSpPr txBox="1"/>
          <p:nvPr/>
        </p:nvSpPr>
        <p:spPr>
          <a:xfrm>
            <a:off x="7276770" y="1150937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45 min.</a:t>
            </a:r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D24FBD38-681B-599D-F43C-56549F550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0924" y="1141775"/>
            <a:ext cx="345846" cy="320491"/>
          </a:xfrm>
          <a:prstGeom prst="rect">
            <a:avLst/>
          </a:prstGeom>
        </p:spPr>
      </p:pic>
      <p:pic>
        <p:nvPicPr>
          <p:cNvPr id="10" name="Graphic 9" descr="Liste med massiv udfyldning">
            <a:extLst>
              <a:ext uri="{FF2B5EF4-FFF2-40B4-BE49-F238E27FC236}">
                <a16:creationId xmlns:a16="http://schemas.microsoft.com/office/drawing/2014/main" id="{E08BBE6E-249F-3B6D-69F7-99FD5BC8F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810" y="1629330"/>
            <a:ext cx="601345" cy="6013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0D135B4-6197-C14F-FDF7-1C9BF8272FC4}"/>
              </a:ext>
            </a:extLst>
          </p:cNvPr>
          <p:cNvSpPr txBox="1"/>
          <p:nvPr/>
        </p:nvSpPr>
        <p:spPr>
          <a:xfrm>
            <a:off x="1017905" y="1729948"/>
            <a:ext cx="4160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20BD1-F5C9-AEA6-EEDC-E9F40D115722}"/>
              </a:ext>
            </a:extLst>
          </p:cNvPr>
          <p:cNvSpPr txBox="1"/>
          <p:nvPr/>
        </p:nvSpPr>
        <p:spPr>
          <a:xfrm>
            <a:off x="1609911" y="2270760"/>
            <a:ext cx="1027796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  <a:cs typeface="Helvetica"/>
              </a:rPr>
              <a:t>Forforståelse: Hvad ved I allerede om hjertestop? (ca. </a:t>
            </a:r>
            <a:r>
              <a:rPr lang="da-DK" sz="2000" b="1" dirty="0">
                <a:latin typeface="Helvetica"/>
                <a:cs typeface="Helvetica"/>
              </a:rPr>
              <a:t>25 </a:t>
            </a:r>
            <a:r>
              <a:rPr lang="da-DK" sz="2000" b="1" noProof="0" dirty="0">
                <a:latin typeface="Helvetica"/>
                <a:cs typeface="Helvetica"/>
              </a:rPr>
              <a:t>min)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Situation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Refleksion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>
                <a:latin typeface="Helvetica"/>
                <a:ea typeface="+mn-lt"/>
                <a:cs typeface="Helvetica"/>
              </a:rPr>
              <a:t>Fakta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Linjeøvelse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dirty="0">
                <a:latin typeface="Helvetica"/>
                <a:ea typeface="+mn-lt"/>
                <a:cs typeface="Helvetica"/>
              </a:rPr>
              <a:t>Film</a:t>
            </a:r>
          </a:p>
          <a:p>
            <a:r>
              <a:rPr lang="da-DK" sz="2000" b="1" noProof="0" dirty="0">
                <a:latin typeface="Helvetica"/>
                <a:cs typeface="Helvetica"/>
              </a:rPr>
              <a:t>Skab sikkerhed (ca. </a:t>
            </a:r>
            <a:r>
              <a:rPr lang="da-DK" sz="2000" b="1" dirty="0">
                <a:latin typeface="Helvetica"/>
                <a:cs typeface="Helvetica"/>
              </a:rPr>
              <a:t>15</a:t>
            </a:r>
            <a:r>
              <a:rPr lang="da-DK" sz="2000" b="1" noProof="0" dirty="0">
                <a:latin typeface="Helvetica"/>
                <a:cs typeface="Helvetica"/>
              </a:rPr>
              <a:t> min)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Fakta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Film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2000" noProof="0" dirty="0">
                <a:latin typeface="Helvetica"/>
                <a:cs typeface="Helvetica"/>
              </a:rPr>
              <a:t>Refleksion</a:t>
            </a:r>
          </a:p>
          <a:p>
            <a:r>
              <a:rPr lang="da-DK" sz="2000" b="1" noProof="0" dirty="0">
                <a:latin typeface="Helvetica"/>
                <a:cs typeface="Helvetica"/>
              </a:rPr>
              <a:t>Opsamling (ca. 5 min)</a:t>
            </a:r>
          </a:p>
          <a:p>
            <a:endParaRPr lang="da-DK" noProof="0" dirty="0"/>
          </a:p>
          <a:p>
            <a:pPr algn="l"/>
            <a:endParaRPr lang="da-DK" noProof="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0229072-2067-0587-85D4-9A7AC3A88E65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372884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FF1B8-8C3A-518D-6B4F-93D6E9EB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054" y="1404062"/>
            <a:ext cx="4583112" cy="507831"/>
          </a:xfrm>
        </p:spPr>
        <p:txBody>
          <a:bodyPr/>
          <a:lstStyle/>
          <a:p>
            <a:r>
              <a:rPr lang="da-DK" sz="3000" noProof="0" dirty="0">
                <a:solidFill>
                  <a:srgbClr val="000000"/>
                </a:solidFill>
                <a:latin typeface="Obvia Expanded"/>
              </a:rPr>
              <a:t>SITUATION</a:t>
            </a:r>
            <a:endParaRPr lang="da-DK" sz="3000" noProof="0" dirty="0">
              <a:latin typeface="Obvia Expande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C4549-3D15-696E-F43C-D6119E6C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2671" y="2394907"/>
            <a:ext cx="9126658" cy="3455305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i="1" noProof="0" dirty="0">
                <a:solidFill>
                  <a:srgbClr val="000000"/>
                </a:solidFill>
                <a:latin typeface="Helvetica"/>
                <a:cs typeface="Helvetica"/>
              </a:rPr>
              <a:t>Forestil jer, I er på en togstation. </a:t>
            </a:r>
            <a:endParaRPr lang="da-DK" i="1" noProof="0" dirty="0">
              <a:solidFill>
                <a:srgbClr val="222020"/>
              </a:solidFill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i="1" noProof="0" dirty="0">
                <a:solidFill>
                  <a:srgbClr val="000000"/>
                </a:solidFill>
                <a:latin typeface="Helvetica"/>
                <a:cs typeface="Helvetica"/>
              </a:rPr>
              <a:t>I er en flok på fem venner, der skal med toget for at komme til det nærmeste </a:t>
            </a:r>
            <a:r>
              <a:rPr lang="da-DK" i="1" noProof="0" dirty="0" err="1">
                <a:solidFill>
                  <a:srgbClr val="000000"/>
                </a:solidFill>
                <a:latin typeface="Helvetica"/>
                <a:cs typeface="Helvetica"/>
              </a:rPr>
              <a:t>shoppingcenter</a:t>
            </a:r>
            <a:r>
              <a:rPr lang="da-DK" i="1" noProof="0" dirty="0">
                <a:solidFill>
                  <a:srgbClr val="000000"/>
                </a:solidFill>
                <a:latin typeface="Helvetica"/>
                <a:cs typeface="Helvetica"/>
              </a:rPr>
              <a:t>. Der er ikke andre på jeres perron, men der er masser af mennesker på perronen ved siden af. </a:t>
            </a:r>
            <a:endParaRPr lang="da-DK" i="1" noProof="0" dirty="0">
              <a:solidFill>
                <a:srgbClr val="222020"/>
              </a:solidFill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i="1" noProof="0" dirty="0">
                <a:solidFill>
                  <a:srgbClr val="000000"/>
                </a:solidFill>
                <a:latin typeface="Helvetica"/>
                <a:cs typeface="Helvetica"/>
              </a:rPr>
              <a:t>Mens I står og venter på toget, kommer en ældre herre - vi kunne kalde ham Kaj - gående i langsomt tempo. Det lægger I ikke specielt mærke til, for I har travlt med at kigge på telefonen og hygge jer. </a:t>
            </a:r>
            <a:endParaRPr lang="da-DK" i="1" noProof="0" dirty="0">
              <a:solidFill>
                <a:srgbClr val="222020"/>
              </a:solidFill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i="1" noProof="0" dirty="0">
                <a:solidFill>
                  <a:srgbClr val="000000"/>
                </a:solidFill>
                <a:latin typeface="Helvetica"/>
                <a:cs typeface="Helvetica"/>
              </a:rPr>
              <a:t>Pludselig ser én af jer, at Kaj falder om…</a:t>
            </a:r>
            <a:endParaRPr lang="da-DK" i="1" noProof="0" dirty="0">
              <a:cs typeface="Helvetica"/>
            </a:endParaRPr>
          </a:p>
          <a:p>
            <a:endParaRPr lang="da-DK" sz="2800" noProof="0" dirty="0">
              <a:cs typeface="Helvetica"/>
            </a:endParaRPr>
          </a:p>
        </p:txBody>
      </p:sp>
      <p:pic>
        <p:nvPicPr>
          <p:cNvPr id="5" name="Graphic 4" descr="Person, der får en idé med massiv udfyldning">
            <a:extLst>
              <a:ext uri="{FF2B5EF4-FFF2-40B4-BE49-F238E27FC236}">
                <a16:creationId xmlns:a16="http://schemas.microsoft.com/office/drawing/2014/main" id="{DE0CF05B-463C-27A6-2840-DF0529B65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153" y="1151960"/>
            <a:ext cx="848290" cy="848290"/>
          </a:xfrm>
          <a:prstGeom prst="rect">
            <a:avLst/>
          </a:prstGeom>
        </p:spPr>
      </p:pic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9BBF13E3-5A18-E93F-0E46-6A5805CEB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2360" y="1496173"/>
            <a:ext cx="345846" cy="320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4AB4B-29B0-EFD1-46E0-5A3726766ACA}"/>
              </a:ext>
            </a:extLst>
          </p:cNvPr>
          <p:cNvSpPr txBox="1"/>
          <p:nvPr/>
        </p:nvSpPr>
        <p:spPr>
          <a:xfrm>
            <a:off x="3988206" y="1508887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5 min.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A0C3B85-1C68-8F4E-FFAB-721ABFB2B653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97123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4">
            <a:extLst>
              <a:ext uri="{FF2B5EF4-FFF2-40B4-BE49-F238E27FC236}">
                <a16:creationId xmlns:a16="http://schemas.microsoft.com/office/drawing/2014/main" id="{FD36DD3B-087F-3FB8-9ED1-F40CAB4A9470}"/>
              </a:ext>
            </a:extLst>
          </p:cNvPr>
          <p:cNvSpPr/>
          <p:nvPr/>
        </p:nvSpPr>
        <p:spPr>
          <a:xfrm>
            <a:off x="1446143" y="2380780"/>
            <a:ext cx="9299714" cy="2276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58964-9CAC-684B-F0CC-B1BFD981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01" y="1253306"/>
            <a:ext cx="4583112" cy="480131"/>
          </a:xfrm>
        </p:spPr>
        <p:txBody>
          <a:bodyPr/>
          <a:lstStyle/>
          <a:p>
            <a:r>
              <a:rPr lang="da-DK" sz="2800" noProof="0" dirty="0">
                <a:latin typeface="Obvia Expanded"/>
              </a:rPr>
              <a:t>REFLEKSION  </a:t>
            </a:r>
            <a:endParaRPr lang="da-DK" sz="28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7CFB3-4E14-4BA2-8966-641181AB4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4042" y="2675499"/>
            <a:ext cx="8179019" cy="157992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cs typeface="Helvetica"/>
              </a:rPr>
              <a:t>Når I har læst situationen, kan du overveje, hvad du ville gøre, hvis du ser en person falde om med hjertestop.</a:t>
            </a:r>
            <a:r>
              <a:rPr lang="da-DK" noProof="0" dirty="0">
                <a:solidFill>
                  <a:srgbClr val="222020"/>
                </a:solidFill>
                <a:latin typeface="Helvetica"/>
                <a:cs typeface="Helvetica"/>
              </a:rPr>
              <a:t> </a:t>
            </a:r>
            <a:endParaRPr lang="da-DK" noProof="0" dirty="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T</a:t>
            </a:r>
            <a:r>
              <a:rPr lang="da-DK" b="1" dirty="0">
                <a:latin typeface="Helvetica"/>
                <a:cs typeface="Helvetica"/>
              </a:rPr>
              <a:t>o og to:</a:t>
            </a:r>
            <a:r>
              <a:rPr lang="da-DK" noProof="0" dirty="0">
                <a:latin typeface="Helvetica"/>
                <a:cs typeface="Helvetica"/>
              </a:rPr>
              <a:t> Tal med din sidemakker om jeres overvejelser.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</a:t>
            </a:r>
            <a:r>
              <a:rPr lang="da-DK" noProof="0" dirty="0">
                <a:latin typeface="Helvetica"/>
                <a:cs typeface="Helvetica"/>
              </a:rPr>
              <a:t> Del overvejelserne med resten af klassen. </a:t>
            </a:r>
            <a:endParaRPr lang="da-DK" noProof="0" dirty="0">
              <a:cs typeface="Helvetica"/>
            </a:endParaRPr>
          </a:p>
        </p:txBody>
      </p:sp>
      <p:pic>
        <p:nvPicPr>
          <p:cNvPr id="7" name="Graphic 6" descr="Ur med massiv udfyldning">
            <a:extLst>
              <a:ext uri="{FF2B5EF4-FFF2-40B4-BE49-F238E27FC236}">
                <a16:creationId xmlns:a16="http://schemas.microsoft.com/office/drawing/2014/main" id="{AAF30CDB-5152-25C7-266D-EBF983D3D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7752" y="1311420"/>
            <a:ext cx="345846" cy="3204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9E270-8655-B52E-255B-66B00D986581}"/>
              </a:ext>
            </a:extLst>
          </p:cNvPr>
          <p:cNvSpPr txBox="1"/>
          <p:nvPr/>
        </p:nvSpPr>
        <p:spPr>
          <a:xfrm>
            <a:off x="3782273" y="1338501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5 min.</a:t>
            </a:r>
          </a:p>
        </p:txBody>
      </p:sp>
      <p:pic>
        <p:nvPicPr>
          <p:cNvPr id="12" name="Graphic 11" descr="Hoved med tandhjul med massiv udfyldning">
            <a:extLst>
              <a:ext uri="{FF2B5EF4-FFF2-40B4-BE49-F238E27FC236}">
                <a16:creationId xmlns:a16="http://schemas.microsoft.com/office/drawing/2014/main" id="{3D79C736-4B28-735E-F080-E7C4C810C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176" y="1177775"/>
            <a:ext cx="508250" cy="55566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D49CF63-6FF0-ED06-42E5-14A2D13C0BDD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54596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4">
            <a:extLst>
              <a:ext uri="{FF2B5EF4-FFF2-40B4-BE49-F238E27FC236}">
                <a16:creationId xmlns:a16="http://schemas.microsoft.com/office/drawing/2014/main" id="{A3B646DC-ABAA-1D95-98CF-71987518682F}"/>
              </a:ext>
            </a:extLst>
          </p:cNvPr>
          <p:cNvSpPr/>
          <p:nvPr/>
        </p:nvSpPr>
        <p:spPr>
          <a:xfrm>
            <a:off x="589176" y="1844161"/>
            <a:ext cx="10825809" cy="1634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51144-4E2E-69C2-0CCD-19AF7FAE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826" y="1156842"/>
            <a:ext cx="4583112" cy="507831"/>
          </a:xfrm>
        </p:spPr>
        <p:txBody>
          <a:bodyPr/>
          <a:lstStyle/>
          <a:p>
            <a:r>
              <a:rPr lang="da-DK" sz="3000" noProof="0" dirty="0">
                <a:latin typeface="Obvia Expanded"/>
              </a:rPr>
              <a:t>ØVELSE</a:t>
            </a:r>
            <a:endParaRPr lang="da-DK" sz="3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A66D7-B640-4D2D-1668-5A3CD00E8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854" y="2142092"/>
            <a:ext cx="10388451" cy="114390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solidFill>
                  <a:srgbClr val="000000"/>
                </a:solidFill>
                <a:latin typeface="Helvetica"/>
                <a:cs typeface="Helvetica"/>
              </a:rPr>
              <a:t>Fælles: </a:t>
            </a: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For at finde ud af, hvad I ved om livreddende førstehjælp, skal I fordele jer på en (usynlig) linje med et udsagn i hver ende. Stil dig tættest på det udsagn, du er mest enig i. </a:t>
            </a:r>
            <a:endParaRPr lang="da-DK" noProof="0" dirty="0">
              <a:solidFill>
                <a:srgbClr val="222020"/>
              </a:solidFill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noProof="0" dirty="0">
                <a:solidFill>
                  <a:srgbClr val="000000"/>
                </a:solidFill>
                <a:latin typeface="Helvetica"/>
                <a:cs typeface="Helvetica"/>
              </a:rPr>
              <a:t>Fortæl på skift, hvilke erfaringer og oplevelser med hjertestop og livreddende førstehjælp. </a:t>
            </a:r>
            <a:endParaRPr lang="da-DK" noProof="0" dirty="0">
              <a:latin typeface="Helvetica"/>
              <a:cs typeface="Helvetica"/>
            </a:endParaRPr>
          </a:p>
        </p:txBody>
      </p:sp>
      <p:pic>
        <p:nvPicPr>
          <p:cNvPr id="6" name="Picture Placeholder 4" descr="Møde med massiv udfyldning">
            <a:extLst>
              <a:ext uri="{FF2B5EF4-FFF2-40B4-BE49-F238E27FC236}">
                <a16:creationId xmlns:a16="http://schemas.microsoft.com/office/drawing/2014/main" id="{3A2467E7-2CD4-5810-49DA-F859323E6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589176" y="1166193"/>
            <a:ext cx="487150" cy="470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69CE23-583D-6C6D-0DD7-EBED687134CB}"/>
              </a:ext>
            </a:extLst>
          </p:cNvPr>
          <p:cNvSpPr txBox="1"/>
          <p:nvPr/>
        </p:nvSpPr>
        <p:spPr>
          <a:xfrm>
            <a:off x="676389" y="5914401"/>
            <a:ext cx="1062042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400" noProof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da-DK" sz="2400" noProof="0">
              <a:latin typeface="Helvetica"/>
              <a:cs typeface="Helvetica"/>
            </a:endParaRPr>
          </a:p>
          <a:p>
            <a:pPr algn="l"/>
            <a:endParaRPr lang="da-DK" noProof="0"/>
          </a:p>
        </p:txBody>
      </p:sp>
      <p:pic>
        <p:nvPicPr>
          <p:cNvPr id="13" name="Graphic 12" descr="Ur med massiv udfyldning">
            <a:extLst>
              <a:ext uri="{FF2B5EF4-FFF2-40B4-BE49-F238E27FC236}">
                <a16:creationId xmlns:a16="http://schemas.microsoft.com/office/drawing/2014/main" id="{AE874651-7392-7503-FBA7-1CF03C5B5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4966" y="1207253"/>
            <a:ext cx="403781" cy="388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F19FBD-994D-CE2D-F050-902E520DA6EC}"/>
              </a:ext>
            </a:extLst>
          </p:cNvPr>
          <p:cNvSpPr txBox="1"/>
          <p:nvPr/>
        </p:nvSpPr>
        <p:spPr>
          <a:xfrm>
            <a:off x="3218747" y="1262139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10 min.</a:t>
            </a:r>
          </a:p>
        </p:txBody>
      </p:sp>
      <p:sp>
        <p:nvSpPr>
          <p:cNvPr id="7" name="Ellipse 4">
            <a:extLst>
              <a:ext uri="{FF2B5EF4-FFF2-40B4-BE49-F238E27FC236}">
                <a16:creationId xmlns:a16="http://schemas.microsoft.com/office/drawing/2014/main" id="{EE99D082-7D30-7187-D27E-0F79CFF579AC}"/>
              </a:ext>
            </a:extLst>
          </p:cNvPr>
          <p:cNvSpPr/>
          <p:nvPr/>
        </p:nvSpPr>
        <p:spPr>
          <a:xfrm>
            <a:off x="899615" y="3709172"/>
            <a:ext cx="2892506" cy="2883983"/>
          </a:xfrm>
          <a:prstGeom prst="ellipse">
            <a:avLst/>
          </a:prstGeom>
          <a:noFill/>
          <a:ln>
            <a:solidFill>
              <a:srgbClr val="FF7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sz="2000" noProof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97C4E-1AFA-ADE4-E054-B8E395949828}"/>
              </a:ext>
            </a:extLst>
          </p:cNvPr>
          <p:cNvSpPr txBox="1"/>
          <p:nvPr/>
        </p:nvSpPr>
        <p:spPr>
          <a:xfrm>
            <a:off x="974268" y="4411232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2000" noProof="0" dirty="0">
                <a:latin typeface="Helvetica"/>
              </a:rPr>
              <a:t>Jeg har aldrig set nogen, der fik hjertestop eller hjulpet ved et hjertestop</a:t>
            </a:r>
            <a:endParaRPr lang="da-DK" sz="2000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CE8AD-2DD6-8211-0582-C27D470810A4}"/>
              </a:ext>
            </a:extLst>
          </p:cNvPr>
          <p:cNvSpPr txBox="1"/>
          <p:nvPr/>
        </p:nvSpPr>
        <p:spPr>
          <a:xfrm>
            <a:off x="8191102" y="4411232"/>
            <a:ext cx="27432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2000" noProof="0" dirty="0">
                <a:latin typeface="Helvetica"/>
              </a:rPr>
              <a:t>Jeg ved, hvad et hjertestop er, og hvad man skal gøre for at hjælpe ved et hjertestop</a:t>
            </a:r>
            <a:endParaRPr lang="da-DK" noProof="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B74F70B-788F-807F-402B-251AF0014841}"/>
              </a:ext>
            </a:extLst>
          </p:cNvPr>
          <p:cNvCxnSpPr/>
          <p:nvPr/>
        </p:nvCxnSpPr>
        <p:spPr>
          <a:xfrm>
            <a:off x="4043068" y="4902476"/>
            <a:ext cx="3822434" cy="22150"/>
          </a:xfrm>
          <a:prstGeom prst="straightConnector1">
            <a:avLst/>
          </a:prstGeom>
          <a:ln>
            <a:solidFill>
              <a:srgbClr val="FF7E79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6544BF-F3E3-FD95-EBF0-5DCCD71966CD}"/>
              </a:ext>
            </a:extLst>
          </p:cNvPr>
          <p:cNvSpPr txBox="1"/>
          <p:nvPr/>
        </p:nvSpPr>
        <p:spPr>
          <a:xfrm>
            <a:off x="3476382" y="146603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  <p:sp>
        <p:nvSpPr>
          <p:cNvPr id="9" name="Ellipse 4">
            <a:extLst>
              <a:ext uri="{FF2B5EF4-FFF2-40B4-BE49-F238E27FC236}">
                <a16:creationId xmlns:a16="http://schemas.microsoft.com/office/drawing/2014/main" id="{EA7516FA-3FAD-3222-647E-7C8A3D38A41E}"/>
              </a:ext>
            </a:extLst>
          </p:cNvPr>
          <p:cNvSpPr/>
          <p:nvPr/>
        </p:nvSpPr>
        <p:spPr>
          <a:xfrm>
            <a:off x="8116449" y="3709172"/>
            <a:ext cx="2892506" cy="2883983"/>
          </a:xfrm>
          <a:prstGeom prst="ellipse">
            <a:avLst/>
          </a:prstGeom>
          <a:noFill/>
          <a:ln>
            <a:solidFill>
              <a:srgbClr val="FF7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sz="2000" noProof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2512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45E479-C605-BA57-BF97-00505914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88" y="945981"/>
            <a:ext cx="4583112" cy="507831"/>
          </a:xfrm>
        </p:spPr>
        <p:txBody>
          <a:bodyPr/>
          <a:lstStyle/>
          <a:p>
            <a:r>
              <a:rPr lang="da-DK" sz="3000" noProof="0" dirty="0">
                <a:solidFill>
                  <a:srgbClr val="000000"/>
                </a:solidFill>
                <a:latin typeface="Obvia Expanded"/>
              </a:rPr>
              <a:t>FILM</a:t>
            </a:r>
          </a:p>
        </p:txBody>
      </p:sp>
      <p:pic>
        <p:nvPicPr>
          <p:cNvPr id="2" name="Graphic 1" descr="Videokamera med massiv udfyldning">
            <a:extLst>
              <a:ext uri="{FF2B5EF4-FFF2-40B4-BE49-F238E27FC236}">
                <a16:creationId xmlns:a16="http://schemas.microsoft.com/office/drawing/2014/main" id="{3A15FC87-1132-3DEA-EEF3-9BF607A9E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548" y="808314"/>
            <a:ext cx="630526" cy="654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FC593-D8A6-D041-E80A-AD6DFE0A9831}"/>
              </a:ext>
            </a:extLst>
          </p:cNvPr>
          <p:cNvSpPr txBox="1"/>
          <p:nvPr/>
        </p:nvSpPr>
        <p:spPr>
          <a:xfrm>
            <a:off x="2957342" y="1038756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5 min.</a:t>
            </a:r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E85707D4-13E6-2C8A-A85F-4B922AF37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1496" y="1038756"/>
            <a:ext cx="345846" cy="32049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8D12635-B3AD-60FD-AB1E-12DB6D93F1A2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A</a:t>
            </a:r>
            <a:endParaRPr lang="da-DK" spc="300" noProof="0" dirty="0"/>
          </a:p>
        </p:txBody>
      </p:sp>
      <p:pic>
        <p:nvPicPr>
          <p:cNvPr id="5" name="Onlinemedier 4" title="Hvad er et hjertestop?">
            <a:hlinkClick r:id="" action="ppaction://media"/>
            <a:extLst>
              <a:ext uri="{FF2B5EF4-FFF2-40B4-BE49-F238E27FC236}">
                <a16:creationId xmlns:a16="http://schemas.microsoft.com/office/drawing/2014/main" id="{7C6CA1CC-4654-F9A1-E25A-DAF7536CDB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865231" y="1645825"/>
            <a:ext cx="8218658" cy="46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HH_Hjertestop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HHH_Tom_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96234D237F04BBEE5DBBBEF34F50C" ma:contentTypeVersion="14" ma:contentTypeDescription="Opret et nyt dokument." ma:contentTypeScope="" ma:versionID="093cfe57a9be6de3fdd957892dd360bf">
  <xsd:schema xmlns:xsd="http://www.w3.org/2001/XMLSchema" xmlns:xs="http://www.w3.org/2001/XMLSchema" xmlns:p="http://schemas.microsoft.com/office/2006/metadata/properties" xmlns:ns2="86e0130d-f5f6-47a6-8c90-8a8ffaaefeba" xmlns:ns3="029e9e5a-62a8-43de-a8a6-d008723657e9" targetNamespace="http://schemas.microsoft.com/office/2006/metadata/properties" ma:root="true" ma:fieldsID="c29be3805bee02dd4bfb4ad80f00296c" ns2:_="" ns3:_="">
    <xsd:import namespace="86e0130d-f5f6-47a6-8c90-8a8ffaaefeba"/>
    <xsd:import namespace="029e9e5a-62a8-43de-a8a6-d00872365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130d-f5f6-47a6-8c90-8a8ffaae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3514909-8382-47f4-82b5-c483a11e7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9e5a-62a8-43de-a8a6-d00872365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75dd5e-2dfe-4b02-9073-2c00de17b684}" ma:internalName="TaxCatchAll" ma:showField="CatchAllData" ma:web="029e9e5a-62a8-43de-a8a6-d00872365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9e9e5a-62a8-43de-a8a6-d008723657e9" xsi:nil="true"/>
    <lcf76f155ced4ddcb4097134ff3c332f xmlns="86e0130d-f5f6-47a6-8c90-8a8ffaaefeb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6A5DD9-3743-46C6-9508-3967F8A45230}">
  <ds:schemaRefs>
    <ds:schemaRef ds:uri="029e9e5a-62a8-43de-a8a6-d008723657e9"/>
    <ds:schemaRef ds:uri="86e0130d-f5f6-47a6-8c90-8a8ffaaef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D5B679-57BA-48FC-AA96-5B3B58CD929A}">
  <ds:schemaRefs>
    <ds:schemaRef ds:uri="029e9e5a-62a8-43de-a8a6-d008723657e9"/>
    <ds:schemaRef ds:uri="86e0130d-f5f6-47a6-8c90-8a8ffaaefeb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36B268-2E03-4860-AF37-C506816185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1206</Words>
  <Application>Microsoft Office PowerPoint</Application>
  <PresentationFormat>Widescreen</PresentationFormat>
  <Paragraphs>164</Paragraphs>
  <Slides>14</Slides>
  <Notes>14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14</vt:i4>
      </vt:variant>
    </vt:vector>
  </HeadingPairs>
  <TitlesOfParts>
    <vt:vector size="24" baseType="lpstr">
      <vt:lpstr>Arial,Sans-Serif</vt:lpstr>
      <vt:lpstr>Calibri</vt:lpstr>
      <vt:lpstr>Aptos</vt:lpstr>
      <vt:lpstr>Helvetica</vt:lpstr>
      <vt:lpstr>Obvia Expanded</vt:lpstr>
      <vt:lpstr>Arial</vt:lpstr>
      <vt:lpstr>HHH_Hjertestop_Master</vt:lpstr>
      <vt:lpstr>HHH_Stroke_Master</vt:lpstr>
      <vt:lpstr>1_HHH_Stroke_Master</vt:lpstr>
      <vt:lpstr>HHH_Tom_Master</vt:lpstr>
      <vt:lpstr>Førstehjælp ved  Hjertestop</vt:lpstr>
      <vt:lpstr> Lektion A:  Hvad ved du om hjertestop?</vt:lpstr>
      <vt:lpstr>EFTER DETTE FORLØB SKAL DU:</vt:lpstr>
      <vt:lpstr>LEKTION A: HVAD VED DU OM HJERETESTOP?    </vt:lpstr>
      <vt:lpstr>HVAD VED DU OM HJERETESTOP?    </vt:lpstr>
      <vt:lpstr>SITUATION</vt:lpstr>
      <vt:lpstr>REFLEKSION  </vt:lpstr>
      <vt:lpstr>ØVELSE</vt:lpstr>
      <vt:lpstr>FILM</vt:lpstr>
      <vt:lpstr>REFLEKSION  </vt:lpstr>
      <vt:lpstr>FAKTA</vt:lpstr>
      <vt:lpstr>PowerPoint-præsentation</vt:lpstr>
      <vt:lpstr>REFLEKSION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Jacobsen</dc:creator>
  <cp:lastModifiedBy>Celine Ankjær Jeppesen</cp:lastModifiedBy>
  <cp:revision>163</cp:revision>
  <dcterms:created xsi:type="dcterms:W3CDTF">2024-04-08T09:09:07Z</dcterms:created>
  <dcterms:modified xsi:type="dcterms:W3CDTF">2025-05-21T07:22:33Z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0x010100BED96234D237F04BBEE5DBBBEF34F50C</vt:lpwstr>
  </property>
  <property fmtid="{D5CDD505-2E9C-101B-9397-08002B2CF9AE}" pid="3" name="MediaServiceImageTags">
    <vt:lpwstr/>
  </property>
</Properties>
</file>