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70" r:id="rId5"/>
    <p:sldMasterId id="2147483679" r:id="rId6"/>
    <p:sldMasterId id="2147483674" r:id="rId7"/>
  </p:sldMasterIdLst>
  <p:notesMasterIdLst>
    <p:notesMasterId r:id="rId16"/>
  </p:notesMasterIdLst>
  <p:sldIdLst>
    <p:sldId id="363" r:id="rId8"/>
    <p:sldId id="306" r:id="rId9"/>
    <p:sldId id="477" r:id="rId10"/>
    <p:sldId id="365" r:id="rId11"/>
    <p:sldId id="369" r:id="rId12"/>
    <p:sldId id="370" r:id="rId13"/>
    <p:sldId id="372" r:id="rId14"/>
    <p:sldId id="480" r:id="rId15"/>
  </p:sldIdLst>
  <p:sldSz cx="12192000" cy="6858000"/>
  <p:notesSz cx="6858000" cy="9144000"/>
  <p:embeddedFontLst>
    <p:embeddedFont>
      <p:font typeface="Helvetica" panose="020B0604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B1663C-D270-895D-8FA0-D053807B7BA6}" name="Celine Ankjær Jeppesen" initials="CA" userId="S::Celine@genoplivning.dk::d1cb0c86-be62-46c5-b167-e90933f71c53" providerId="AD"/>
  <p188:author id="{B87E21F1-8E31-5707-2923-3598736D1778}" name="Pia Maria Lie" initials="PL" userId="S::pml_piamarialie.dk#ext#@genoplivningdk.onmicrosoft.com::6d714648-4122-428d-830c-a22f7d49ec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C8"/>
    <a:srgbClr val="FF7E79"/>
    <a:srgbClr val="EBEBEB"/>
    <a:srgbClr val="22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71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2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nkjær Jeppesen" userId="d1cb0c86-be62-46c5-b167-e90933f71c53" providerId="ADAL" clId="{949DC6CF-7838-422F-BBE9-549D1B0E8D45}"/>
    <pc:docChg chg="delSld">
      <pc:chgData name="Celine Ankjær Jeppesen" userId="d1cb0c86-be62-46c5-b167-e90933f71c53" providerId="ADAL" clId="{949DC6CF-7838-422F-BBE9-549D1B0E8D45}" dt="2025-05-15T08:27:18.013" v="0" actId="47"/>
      <pc:docMkLst>
        <pc:docMk/>
      </pc:docMkLst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997121326" sldId="25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821824839" sldId="26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746985144" sldId="26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519211875" sldId="26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580564227" sldId="26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991616443" sldId="269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548735599" sldId="27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996372536" sldId="27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230256086" sldId="27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397841078" sldId="27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248277999" sldId="27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923398627" sldId="28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810469771" sldId="28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578055575" sldId="300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971230663" sldId="30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545962160" sldId="303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4125124540" sldId="30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333638631" sldId="30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777582623" sldId="309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238695209" sldId="310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236650668" sldId="31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608195137" sldId="31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897361923" sldId="31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483573016" sldId="32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623134353" sldId="32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837593824" sldId="329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090985950" sldId="330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337899767" sldId="333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615863533" sldId="33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4063285993" sldId="33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367578880" sldId="33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414697825" sldId="341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087042416" sldId="34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557696734" sldId="343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4247736071" sldId="34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890683431" sldId="34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981254927" sldId="349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4256665339" sldId="351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861829151" sldId="353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862979236" sldId="35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628800329" sldId="358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4189213992" sldId="36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728304503" sldId="36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821207454" sldId="440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728845425" sldId="441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730694123" sldId="44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21129556" sldId="449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50301117" sldId="453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046576778" sldId="45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541174136" sldId="45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151325350" sldId="45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27273117" sldId="45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908876442" sldId="46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650931747" sldId="468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422060244" sldId="469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562586932" sldId="471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855151222" sldId="47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976054069" sldId="47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219608562" sldId="481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809098115" sldId="48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181592625" sldId="483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323698724" sldId="48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392677002" sldId="48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053380731" sldId="48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413381467" sldId="4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22C4-2977-B14C-9D23-B8F528C50E17}" type="datetimeFigureOut">
              <a:rPr lang="da-DK" smtClean="0"/>
              <a:t>15-05-2025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2175B-0167-B340-A3BF-614878EE91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67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Praktisk</a:t>
            </a:r>
            <a:r>
              <a:rPr lang="en-US"/>
              <a:t> information</a:t>
            </a:r>
          </a:p>
          <a:p>
            <a:endParaRPr lang="en-US"/>
          </a:p>
          <a:p>
            <a:r>
              <a:rPr lang="en-US"/>
              <a:t>I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læse</a:t>
            </a:r>
            <a:r>
              <a:rPr lang="en-US"/>
              <a:t> om Christian Eriksen </a:t>
            </a:r>
            <a:r>
              <a:rPr lang="en-US" err="1"/>
              <a:t>og</a:t>
            </a:r>
            <a:r>
              <a:rPr lang="en-US"/>
              <a:t> om, </a:t>
            </a:r>
            <a:r>
              <a:rPr lang="en-US" err="1"/>
              <a:t>hvad</a:t>
            </a:r>
            <a:r>
              <a:rPr lang="en-US"/>
              <a:t> </a:t>
            </a:r>
            <a:r>
              <a:rPr lang="en-US" err="1"/>
              <a:t>hans</a:t>
            </a:r>
            <a:r>
              <a:rPr lang="en-US"/>
              <a:t> </a:t>
            </a:r>
            <a:r>
              <a:rPr lang="en-US" err="1"/>
              <a:t>kollegaer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landsholdet</a:t>
            </a:r>
            <a:r>
              <a:rPr lang="en-US"/>
              <a:t> </a:t>
            </a:r>
            <a:r>
              <a:rPr lang="en-US" err="1"/>
              <a:t>gjorde</a:t>
            </a:r>
            <a:r>
              <a:rPr lang="en-US"/>
              <a:t>, da </a:t>
            </a:r>
            <a:r>
              <a:rPr lang="en-US" err="1"/>
              <a:t>han</a:t>
            </a:r>
            <a:r>
              <a:rPr lang="en-US"/>
              <a:t> </a:t>
            </a:r>
            <a:r>
              <a:rPr lang="en-US" err="1"/>
              <a:t>faldt</a:t>
            </a:r>
            <a:r>
              <a:rPr lang="en-US"/>
              <a:t> om,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hvordan</a:t>
            </a:r>
            <a:r>
              <a:rPr lang="en-US"/>
              <a:t> Christian Eriksen </a:t>
            </a:r>
            <a:r>
              <a:rPr lang="en-US" err="1"/>
              <a:t>har</a:t>
            </a:r>
            <a:r>
              <a:rPr lang="en-US"/>
              <a:t> det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dag</a:t>
            </a:r>
            <a:r>
              <a:rPr lang="en-US"/>
              <a:t>.</a:t>
            </a:r>
          </a:p>
          <a:p>
            <a:r>
              <a:rPr lang="en-US"/>
              <a:t>Du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læse</a:t>
            </a:r>
            <a:r>
              <a:rPr lang="en-US"/>
              <a:t> </a:t>
            </a:r>
            <a:r>
              <a:rPr lang="en-US" err="1"/>
              <a:t>teksten</a:t>
            </a:r>
            <a:r>
              <a:rPr lang="en-US"/>
              <a:t> højt,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læse</a:t>
            </a:r>
            <a:r>
              <a:rPr lang="en-US"/>
              <a:t> </a:t>
            </a:r>
            <a:r>
              <a:rPr lang="en-US" err="1"/>
              <a:t>artiklen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egen</a:t>
            </a:r>
            <a:r>
              <a:rPr lang="en-US"/>
              <a:t> computer.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404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8B1EE-305F-D6CC-B741-324557B9C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F6BCC2-D320-76D6-664D-28A098B58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C7DF7A-01B1-9336-C2AC-C11C49E6B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Opmærksomhedspunkt</a:t>
            </a:r>
            <a:r>
              <a:rPr lang="en-US">
                <a:latin typeface="Calibri"/>
                <a:ea typeface="Calibri"/>
                <a:cs typeface="Calibri"/>
              </a:rPr>
              <a:t>: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Nogle </a:t>
            </a:r>
            <a:r>
              <a:rPr lang="en-US" err="1">
                <a:latin typeface="Calibri"/>
                <a:ea typeface="Calibri"/>
                <a:cs typeface="Calibri"/>
              </a:rPr>
              <a:t>elever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vil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finde</a:t>
            </a:r>
            <a:r>
              <a:rPr lang="en-US">
                <a:latin typeface="Calibri"/>
                <a:ea typeface="Calibri"/>
                <a:cs typeface="Calibri"/>
              </a:rPr>
              <a:t> det </a:t>
            </a:r>
            <a:r>
              <a:rPr lang="en-US" err="1">
                <a:latin typeface="Calibri"/>
                <a:ea typeface="Calibri"/>
                <a:cs typeface="Calibri"/>
              </a:rPr>
              <a:t>grænseoverskridende</a:t>
            </a:r>
            <a:r>
              <a:rPr lang="en-US">
                <a:latin typeface="Calibri"/>
                <a:ea typeface="Calibri"/>
                <a:cs typeface="Calibri"/>
              </a:rPr>
              <a:t> at </a:t>
            </a:r>
            <a:r>
              <a:rPr lang="en-US" err="1">
                <a:latin typeface="Calibri"/>
                <a:ea typeface="Calibri"/>
                <a:cs typeface="Calibri"/>
              </a:rPr>
              <a:t>være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tæt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hinanden</a:t>
            </a:r>
            <a:r>
              <a:rPr lang="en-US">
                <a:latin typeface="Calibri"/>
                <a:ea typeface="Calibri"/>
                <a:cs typeface="Calibri"/>
              </a:rPr>
              <a:t>. Her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genoplivningsdukkerne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inddrages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FE4BF-BCE5-69F0-67A5-0F107FCF5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10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Praktisk</a:t>
            </a:r>
            <a:r>
              <a:rPr lang="en-US">
                <a:latin typeface="Calibri"/>
                <a:ea typeface="Calibri"/>
                <a:cs typeface="Calibri"/>
              </a:rPr>
              <a:t> information:</a:t>
            </a:r>
          </a:p>
          <a:p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gå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en</a:t>
            </a:r>
            <a:r>
              <a:rPr lang="en-US">
                <a:latin typeface="Calibri"/>
                <a:ea typeface="Calibri"/>
                <a:cs typeface="Calibri"/>
              </a:rPr>
              <a:t> tur </a:t>
            </a:r>
            <a:r>
              <a:rPr lang="da-DK">
                <a:latin typeface="Calibri"/>
                <a:ea typeface="Calibri"/>
                <a:cs typeface="Calibri"/>
              </a:rPr>
              <a:t>i lokalområdet.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884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3CF68-DDF5-C976-BD36-C04BE0B8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03A44-E661-0C08-FA04-27BD337B0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60AA5-188F-A44D-4EED-BCF0C477D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Praktisk</a:t>
            </a:r>
            <a:r>
              <a:rPr lang="en-US"/>
              <a:t> information</a:t>
            </a:r>
          </a:p>
          <a:p>
            <a:endParaRPr lang="en-US"/>
          </a:p>
          <a:p>
            <a:r>
              <a:rPr lang="en-US"/>
              <a:t>Hvad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særligt</a:t>
            </a:r>
            <a:r>
              <a:rPr lang="en-US"/>
              <a:t>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opmærksom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, </a:t>
            </a:r>
            <a:r>
              <a:rPr lang="en-US" err="1"/>
              <a:t>når</a:t>
            </a:r>
            <a:r>
              <a:rPr lang="en-US"/>
              <a:t> de </a:t>
            </a:r>
            <a:r>
              <a:rPr lang="en-US" err="1"/>
              <a:t>lægger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person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stabilt</a:t>
            </a:r>
            <a:r>
              <a:rPr lang="en-US"/>
              <a:t> </a:t>
            </a:r>
            <a:r>
              <a:rPr lang="en-US" err="1"/>
              <a:t>sideleje</a:t>
            </a:r>
            <a:r>
              <a:rPr lang="en-US"/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At </a:t>
            </a:r>
            <a:r>
              <a:rPr lang="en-US" err="1"/>
              <a:t>sikre</a:t>
            </a:r>
            <a:r>
              <a:rPr lang="en-US"/>
              <a:t> </a:t>
            </a:r>
            <a:r>
              <a:rPr lang="en-US" err="1"/>
              <a:t>hovedet</a:t>
            </a:r>
            <a:r>
              <a:rPr lang="en-US"/>
              <a:t> under </a:t>
            </a:r>
            <a:r>
              <a:rPr lang="en-US" err="1"/>
              <a:t>vendingen</a:t>
            </a:r>
            <a:r>
              <a:rPr lang="en-US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At </a:t>
            </a:r>
            <a:r>
              <a:rPr lang="en-US" err="1"/>
              <a:t>tilrette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personen</a:t>
            </a:r>
            <a:r>
              <a:rPr lang="en-US"/>
              <a:t> ligger </a:t>
            </a:r>
            <a:r>
              <a:rPr lang="en-US" err="1"/>
              <a:t>optimalt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det stabile </a:t>
            </a:r>
            <a:r>
              <a:rPr lang="en-US" err="1"/>
              <a:t>sideleje</a:t>
            </a:r>
            <a:r>
              <a:rPr lang="en-US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At den </a:t>
            </a:r>
            <a:r>
              <a:rPr lang="en-US" err="1"/>
              <a:t>øverste</a:t>
            </a:r>
            <a:r>
              <a:rPr lang="en-US"/>
              <a:t> arms </a:t>
            </a:r>
            <a:r>
              <a:rPr lang="en-US" err="1"/>
              <a:t>håndflade</a:t>
            </a:r>
            <a:r>
              <a:rPr lang="en-US"/>
              <a:t> </a:t>
            </a:r>
            <a:r>
              <a:rPr lang="en-US" err="1"/>
              <a:t>sikrer</a:t>
            </a:r>
            <a:r>
              <a:rPr lang="en-US"/>
              <a:t>, at </a:t>
            </a:r>
            <a:r>
              <a:rPr lang="en-US" err="1"/>
              <a:t>personens</a:t>
            </a:r>
            <a:r>
              <a:rPr lang="en-US"/>
              <a:t> </a:t>
            </a:r>
            <a:r>
              <a:rPr lang="en-US" err="1"/>
              <a:t>fri</a:t>
            </a:r>
            <a:r>
              <a:rPr lang="en-US"/>
              <a:t> </a:t>
            </a:r>
            <a:r>
              <a:rPr lang="en-US" err="1"/>
              <a:t>luftvej</a:t>
            </a:r>
            <a:r>
              <a:rPr lang="en-US"/>
              <a:t> </a:t>
            </a:r>
            <a:r>
              <a:rPr lang="en-US" err="1"/>
              <a:t>bibeholdes</a:t>
            </a:r>
            <a:r>
              <a:rPr lang="en-US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At </a:t>
            </a:r>
            <a:r>
              <a:rPr lang="en-US" err="1"/>
              <a:t>kontrollere</a:t>
            </a:r>
            <a:r>
              <a:rPr lang="en-US"/>
              <a:t> </a:t>
            </a:r>
            <a:r>
              <a:rPr lang="en-US" err="1"/>
              <a:t>vejrtrækningen</a:t>
            </a:r>
            <a:r>
              <a:rPr lang="en-US"/>
              <a:t> </a:t>
            </a:r>
            <a:r>
              <a:rPr lang="en-US" err="1"/>
              <a:t>jævnligt</a:t>
            </a:r>
            <a:r>
              <a:rPr lang="en-US"/>
              <a:t> - ca.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minut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DC120-204F-58CB-4047-45CB5AC3F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2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B04C2-9E63-782A-56C4-186267D96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F76DC2-9BE5-8A0A-51B2-961E3C7E1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C43E09-ECC0-1686-4FCA-6856FF56D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Praktisk</a:t>
            </a:r>
            <a:r>
              <a:rPr lang="en-US" dirty="0"/>
              <a:t> information</a:t>
            </a:r>
          </a:p>
          <a:p>
            <a:endParaRPr lang="en-US" dirty="0"/>
          </a:p>
          <a:p>
            <a:r>
              <a:rPr lang="en-US" dirty="0"/>
              <a:t>Denne </a:t>
            </a:r>
            <a:r>
              <a:rPr lang="en-US" dirty="0" err="1"/>
              <a:t>øvelse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erstatte</a:t>
            </a:r>
            <a:r>
              <a:rPr lang="en-US" dirty="0"/>
              <a:t> </a:t>
            </a:r>
            <a:r>
              <a:rPr lang="en-US" dirty="0" err="1"/>
              <a:t>aktiviteten</a:t>
            </a:r>
            <a:r>
              <a:rPr lang="en-US" dirty="0"/>
              <a:t> med </a:t>
            </a:r>
            <a:r>
              <a:rPr lang="en-US" dirty="0" err="1"/>
              <a:t>videoen</a:t>
            </a:r>
            <a:r>
              <a:rPr lang="en-US" dirty="0"/>
              <a:t>, </a:t>
            </a:r>
            <a:r>
              <a:rPr lang="en-US" dirty="0" err="1"/>
              <a:t>hvis</a:t>
            </a:r>
            <a:r>
              <a:rPr lang="en-US" dirty="0"/>
              <a:t> der </a:t>
            </a:r>
            <a:r>
              <a:rPr lang="en-US" dirty="0" err="1"/>
              <a:t>ikke</a:t>
            </a:r>
            <a:r>
              <a:rPr lang="en-US" dirty="0"/>
              <a:t> er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meget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, </a:t>
            </a:r>
            <a:r>
              <a:rPr lang="en-US" dirty="0" err="1"/>
              <a:t>eller</a:t>
            </a:r>
            <a:r>
              <a:rPr lang="en-US" dirty="0"/>
              <a:t> du </a:t>
            </a:r>
            <a:r>
              <a:rPr lang="en-US" dirty="0" err="1"/>
              <a:t>vil</a:t>
            </a:r>
            <a:r>
              <a:rPr lang="en-US" dirty="0"/>
              <a:t> lave det </a:t>
            </a:r>
            <a:r>
              <a:rPr lang="en-US" dirty="0" err="1"/>
              <a:t>analogt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E6A87-DEB9-C6F1-DCFE-FAF832ADAA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66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Praktisk</a:t>
            </a:r>
            <a:r>
              <a:rPr lang="en-US">
                <a:latin typeface="Calibri"/>
                <a:ea typeface="Calibri"/>
                <a:cs typeface="Calibri"/>
              </a:rPr>
              <a:t> information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Du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vælge</a:t>
            </a:r>
            <a:r>
              <a:rPr lang="en-US">
                <a:latin typeface="Calibri"/>
                <a:ea typeface="Calibri"/>
                <a:cs typeface="Calibri"/>
              </a:rPr>
              <a:t> at lade </a:t>
            </a:r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arbejde</a:t>
            </a:r>
            <a:r>
              <a:rPr lang="en-US">
                <a:latin typeface="Calibri"/>
                <a:ea typeface="Calibri"/>
                <a:cs typeface="Calibri"/>
              </a:rPr>
              <a:t> med de </a:t>
            </a:r>
            <a:r>
              <a:rPr lang="en-US" err="1">
                <a:latin typeface="Calibri"/>
                <a:ea typeface="Calibri"/>
                <a:cs typeface="Calibri"/>
              </a:rPr>
              <a:t>digitale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ordskyer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hvis</a:t>
            </a:r>
            <a:r>
              <a:rPr lang="en-US">
                <a:latin typeface="Calibri"/>
                <a:ea typeface="Calibri"/>
                <a:cs typeface="Calibri"/>
              </a:rPr>
              <a:t> I </a:t>
            </a:r>
            <a:r>
              <a:rPr lang="en-US" err="1">
                <a:latin typeface="Calibri"/>
                <a:ea typeface="Calibri"/>
                <a:cs typeface="Calibri"/>
              </a:rPr>
              <a:t>vil</a:t>
            </a:r>
            <a:r>
              <a:rPr lang="en-US">
                <a:latin typeface="Calibri"/>
                <a:ea typeface="Calibri"/>
                <a:cs typeface="Calibri"/>
              </a:rPr>
              <a:t> lave </a:t>
            </a:r>
            <a:r>
              <a:rPr lang="en-US" err="1">
                <a:latin typeface="Calibri"/>
                <a:ea typeface="Calibri"/>
                <a:cs typeface="Calibri"/>
              </a:rPr>
              <a:t>flotte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visuelle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ordskyer</a:t>
            </a:r>
            <a:r>
              <a:rPr lang="en-US">
                <a:latin typeface="Calibri"/>
                <a:ea typeface="Calibri"/>
                <a:cs typeface="Calibri"/>
              </a:rPr>
              <a:t>, der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hænges</a:t>
            </a:r>
            <a:r>
              <a:rPr lang="en-US">
                <a:latin typeface="Calibri"/>
                <a:ea typeface="Calibri"/>
                <a:cs typeface="Calibri"/>
              </a:rPr>
              <a:t> op </a:t>
            </a:r>
            <a:r>
              <a:rPr lang="en-US" err="1">
                <a:latin typeface="Calibri"/>
                <a:ea typeface="Calibri"/>
                <a:cs typeface="Calibri"/>
              </a:rPr>
              <a:t>i</a:t>
            </a:r>
            <a:r>
              <a:rPr lang="en-US">
                <a:latin typeface="Calibri"/>
                <a:ea typeface="Calibri"/>
                <a:cs typeface="Calibri"/>
              </a:rPr>
              <a:t> </a:t>
            </a:r>
            <a:r>
              <a:rPr lang="en-US" err="1">
                <a:latin typeface="Calibri"/>
                <a:ea typeface="Calibri"/>
                <a:cs typeface="Calibri"/>
              </a:rPr>
              <a:t>klassen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tages</a:t>
            </a:r>
            <a:r>
              <a:rPr lang="en-US">
                <a:latin typeface="Calibri"/>
                <a:ea typeface="Calibri"/>
                <a:cs typeface="Calibri"/>
              </a:rPr>
              <a:t> med </a:t>
            </a:r>
            <a:r>
              <a:rPr lang="en-US" err="1">
                <a:latin typeface="Calibri"/>
                <a:ea typeface="Calibri"/>
                <a:cs typeface="Calibri"/>
              </a:rPr>
              <a:t>hjem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til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familien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594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BDCB-8697-6DF3-1F98-C878F79F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ED68E-B183-EAD6-D54D-144A579CF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72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68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93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6949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0453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94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68699"/>
            <a:ext cx="10515600" cy="5078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4776"/>
            <a:ext cx="10515600" cy="148553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30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Hjertestop</a:t>
            </a:r>
            <a:endParaRPr lang="da-DK" spc="3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EFFB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stroke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62E3C9F-19FD-004E-3DFB-2056DE78EBEF}"/>
              </a:ext>
            </a:extLst>
          </p:cNvPr>
          <p:cNvSpPr/>
          <p:nvPr userDrawn="1"/>
        </p:nvSpPr>
        <p:spPr>
          <a:xfrm>
            <a:off x="0" y="0"/>
            <a:ext cx="12192000" cy="7176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forebyggelse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.dk/nyheder/indland/christian-eriksen-paa-aarsdag-kollaps-i-parken-der-er-sket-saa-mange-ting-i" TargetMode="Externa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71F4B-7CF3-07D6-99B0-D3D3B8B3C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66D57E0-33EE-6B97-9C0A-419FB64C06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5F3BBD-3EA6-D350-BA5E-27E91FD72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3793"/>
            <a:ext cx="12192000" cy="1857987"/>
          </a:xfrm>
        </p:spPr>
        <p:txBody>
          <a:bodyPr>
            <a:noAutofit/>
          </a:bodyPr>
          <a:lstStyle/>
          <a:p>
            <a:pPr algn="ctr"/>
            <a: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  <a:t>Førstehjælp ved</a:t>
            </a:r>
            <a:br>
              <a:rPr lang="da-DK" sz="4400" kern="0" cap="all" noProof="0" dirty="0">
                <a:latin typeface="Obvia Expanded"/>
              </a:rPr>
            </a:br>
            <a: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  <a:t>Hjertestop</a:t>
            </a:r>
            <a:b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</a:br>
            <a:br>
              <a:rPr lang="da-DK" sz="4400" kern="0" cap="all" noProof="0" dirty="0">
                <a:latin typeface="Obvia Expanded"/>
              </a:rPr>
            </a:br>
            <a: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  <a:t>BONUSAKTIVITETER</a:t>
            </a:r>
            <a:endParaRPr lang="da-DK" sz="4400" kern="0" cap="all" spc="600" noProof="0" dirty="0">
              <a:solidFill>
                <a:srgbClr val="222020"/>
              </a:solidFill>
              <a:effectLst/>
              <a:latin typeface="Obvia Expanded" panose="02000503040000020004" pitchFamily="2" charset="77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134B77D-A5D1-8983-08FD-1458CF33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487" y="307240"/>
            <a:ext cx="1306286" cy="12111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5489AF0-9437-C2D4-EC42-7DCD3D689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6181"/>
            <a:ext cx="12192000" cy="39181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7187223-FA82-792F-DD69-8FD9372FB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26" y="506636"/>
            <a:ext cx="2626821" cy="1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4">
            <a:extLst>
              <a:ext uri="{FF2B5EF4-FFF2-40B4-BE49-F238E27FC236}">
                <a16:creationId xmlns:a16="http://schemas.microsoft.com/office/drawing/2014/main" id="{72A1FEDB-F141-DA1F-7B4A-CFDF3697CBF1}"/>
              </a:ext>
            </a:extLst>
          </p:cNvPr>
          <p:cNvSpPr/>
          <p:nvPr/>
        </p:nvSpPr>
        <p:spPr>
          <a:xfrm>
            <a:off x="770148" y="2331142"/>
            <a:ext cx="9277619" cy="2815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27B3F-AD06-E229-72E6-89371E0FA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068" y="952823"/>
            <a:ext cx="2680822" cy="369332"/>
          </a:xfrm>
        </p:spPr>
        <p:txBody>
          <a:bodyPr/>
          <a:lstStyle/>
          <a:p>
            <a:r>
              <a:rPr lang="da-DK" sz="2000" b="1" spc="0" noProof="0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F1CFA-7F43-DEA5-33BC-F53119E6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3017" y="2716049"/>
            <a:ext cx="8831879" cy="2045688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a-DK" b="1" dirty="0">
                <a:latin typeface="Helvetica"/>
                <a:cs typeface="Helvetica"/>
              </a:rPr>
              <a:t>Alene: </a:t>
            </a:r>
            <a:r>
              <a:rPr lang="da-DK" noProof="0" dirty="0">
                <a:latin typeface="Helvetica"/>
                <a:cs typeface="Helvetica"/>
              </a:rPr>
              <a:t>Læs artiklen </a:t>
            </a:r>
            <a:r>
              <a:rPr lang="da-DK" noProof="0" dirty="0">
                <a:latin typeface="Helvetica"/>
                <a:cs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 Eriksen p</a:t>
            </a:r>
            <a:r>
              <a:rPr lang="da-DK" noProof="0" dirty="0">
                <a:latin typeface="Helvetica"/>
                <a:cs typeface="Helvetica"/>
              </a:rPr>
              <a:t>å årsdag for kollaps i Parken.</a:t>
            </a:r>
            <a:endParaRPr lang="da-DK" dirty="0">
              <a:latin typeface="Helvetica"/>
              <a:cs typeface="Helvetica"/>
            </a:endParaRPr>
          </a:p>
          <a:p>
            <a:r>
              <a:rPr lang="da-DK" noProof="0" dirty="0">
                <a:latin typeface="Helvetica"/>
                <a:cs typeface="Helvetica"/>
              </a:rPr>
              <a:t>Mens du læser kan have fokus på:</a:t>
            </a:r>
          </a:p>
          <a:p>
            <a:pPr marL="342900" indent="-342900">
              <a:buChar char="•"/>
            </a:pPr>
            <a:r>
              <a:rPr lang="da-DK" noProof="0" dirty="0">
                <a:latin typeface="Helvetica"/>
                <a:cs typeface="Helvetica"/>
              </a:rPr>
              <a:t>Hvad gjorde landsholdskollegaerne, da Christian Eriksen faldt  om?</a:t>
            </a:r>
          </a:p>
          <a:p>
            <a:pPr marL="342900" indent="-342900">
              <a:buChar char="•"/>
            </a:pPr>
            <a:r>
              <a:rPr lang="da-DK" noProof="0" dirty="0">
                <a:latin typeface="Helvetica"/>
                <a:cs typeface="Helvetica"/>
              </a:rPr>
              <a:t>Hvordan har Christian Eriksen det i dag?</a:t>
            </a:r>
          </a:p>
          <a:p>
            <a:r>
              <a:rPr lang="da-DK" b="1" noProof="0" dirty="0">
                <a:latin typeface="Helvetica"/>
                <a:cs typeface="Helvetica"/>
              </a:rPr>
              <a:t>Fælles: </a:t>
            </a:r>
            <a:r>
              <a:rPr lang="da-DK" noProof="0" dirty="0">
                <a:latin typeface="Helvetica"/>
                <a:cs typeface="Helvetica"/>
              </a:rPr>
              <a:t>Tal om spørgsmålene. Hvad har I ellers lagt mærke til i teksten.</a:t>
            </a:r>
            <a:r>
              <a:rPr lang="da-DK" sz="2400" noProof="0" dirty="0">
                <a:latin typeface="Helvetica"/>
                <a:cs typeface="Helvetica"/>
              </a:rPr>
              <a:t> </a:t>
            </a:r>
          </a:p>
        </p:txBody>
      </p:sp>
      <p:pic>
        <p:nvPicPr>
          <p:cNvPr id="6" name="Picture Placeholder 4" descr="Møde med massiv udfyldning">
            <a:extLst>
              <a:ext uri="{FF2B5EF4-FFF2-40B4-BE49-F238E27FC236}">
                <a16:creationId xmlns:a16="http://schemas.microsoft.com/office/drawing/2014/main" id="{2F4412C0-5414-44D0-41DC-6FC23112D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83" r="983"/>
          <a:stretch/>
        </p:blipFill>
        <p:spPr>
          <a:xfrm>
            <a:off x="770148" y="840207"/>
            <a:ext cx="508710" cy="545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1BE23A-05D5-51C4-906B-D487772D9A2F}"/>
              </a:ext>
            </a:extLst>
          </p:cNvPr>
          <p:cNvSpPr txBox="1"/>
          <p:nvPr/>
        </p:nvSpPr>
        <p:spPr>
          <a:xfrm>
            <a:off x="3165824" y="963330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15 min.</a:t>
            </a:r>
          </a:p>
        </p:txBody>
      </p:sp>
      <p:pic>
        <p:nvPicPr>
          <p:cNvPr id="10" name="Graphic 9" descr="Ur med massiv udfyldning">
            <a:extLst>
              <a:ext uri="{FF2B5EF4-FFF2-40B4-BE49-F238E27FC236}">
                <a16:creationId xmlns:a16="http://schemas.microsoft.com/office/drawing/2014/main" id="{21B0A7EF-D2D5-A039-5084-0799C197A5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3830" y="919041"/>
            <a:ext cx="403781" cy="388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B00239-0E6C-8F08-4B9F-3B27D0F59DD9}"/>
              </a:ext>
            </a:extLst>
          </p:cNvPr>
          <p:cNvSpPr txBox="1"/>
          <p:nvPr/>
        </p:nvSpPr>
        <p:spPr>
          <a:xfrm>
            <a:off x="741795" y="1389918"/>
            <a:ext cx="751214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000" spc="300" noProof="0" dirty="0">
                <a:latin typeface="Obvia Expanded"/>
              </a:rPr>
              <a:t>LÆS OG TAL OM CHRISTIAN ERIKSEN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FF9348F-42F0-590F-E5DB-B64BB1400E12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A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155452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EB7E2-46A6-A064-FDA4-430B7DB56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4">
            <a:extLst>
              <a:ext uri="{FF2B5EF4-FFF2-40B4-BE49-F238E27FC236}">
                <a16:creationId xmlns:a16="http://schemas.microsoft.com/office/drawing/2014/main" id="{6DFA4B0C-D7DA-AD2B-0CB4-DF3BE27808DE}"/>
              </a:ext>
            </a:extLst>
          </p:cNvPr>
          <p:cNvSpPr/>
          <p:nvPr/>
        </p:nvSpPr>
        <p:spPr>
          <a:xfrm>
            <a:off x="947914" y="2368905"/>
            <a:ext cx="6103245" cy="164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E0CCB-740A-7C54-A2FF-13F88051F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740" y="2589303"/>
            <a:ext cx="5729268" cy="142090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dirty="0">
                <a:latin typeface="Helvetica"/>
                <a:cs typeface="Helvetica"/>
              </a:rPr>
              <a:t>I skal </a:t>
            </a:r>
            <a:r>
              <a:rPr lang="da-DK" noProof="0" dirty="0">
                <a:latin typeface="Helvetica"/>
                <a:cs typeface="Helvetica"/>
              </a:rPr>
              <a:t>undersøge </a:t>
            </a:r>
            <a:r>
              <a:rPr lang="da-DK" dirty="0">
                <a:latin typeface="Helvetica"/>
                <a:cs typeface="Helvetica"/>
              </a:rPr>
              <a:t>jeres </a:t>
            </a:r>
            <a:r>
              <a:rPr lang="da-DK" noProof="0" dirty="0">
                <a:latin typeface="Helvetica"/>
                <a:cs typeface="Helvetica"/>
              </a:rPr>
              <a:t>egen vejrtrækning</a:t>
            </a:r>
            <a:r>
              <a:rPr lang="da-DK" dirty="0">
                <a:latin typeface="Helvetica"/>
                <a:cs typeface="Helvetica"/>
              </a:rPr>
              <a:t> ved hjælp af elevarket Undersøg jeres egen vejrtrækning.</a:t>
            </a:r>
            <a:endParaRPr lang="da-DK" noProof="0" dirty="0"/>
          </a:p>
          <a:p>
            <a:endParaRPr lang="da-DK" dirty="0">
              <a:latin typeface="Helvetica"/>
              <a:cs typeface="Helvetica"/>
            </a:endParaRPr>
          </a:p>
        </p:txBody>
      </p:sp>
      <p:pic>
        <p:nvPicPr>
          <p:cNvPr id="9" name="Graphic 8" descr="Dokument med massiv udfyldning">
            <a:extLst>
              <a:ext uri="{FF2B5EF4-FFF2-40B4-BE49-F238E27FC236}">
                <a16:creationId xmlns:a16="http://schemas.microsoft.com/office/drawing/2014/main" id="{408D8945-C038-1A8E-57C2-5CFC4294F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7981" y="2202204"/>
            <a:ext cx="474483" cy="443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9E2047-DACC-5C78-0AB4-03D6CD17F16A}"/>
              </a:ext>
            </a:extLst>
          </p:cNvPr>
          <p:cNvSpPr txBox="1"/>
          <p:nvPr/>
        </p:nvSpPr>
        <p:spPr>
          <a:xfrm>
            <a:off x="8192464" y="220220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</a:rPr>
              <a:t>ELEVARK </a:t>
            </a:r>
            <a:endParaRPr lang="da-DK" sz="2000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48CF7E-7AEE-1A6E-0F95-2690189A3FE7}"/>
              </a:ext>
            </a:extLst>
          </p:cNvPr>
          <p:cNvSpPr txBox="1"/>
          <p:nvPr/>
        </p:nvSpPr>
        <p:spPr>
          <a:xfrm>
            <a:off x="8192464" y="2655829"/>
            <a:ext cx="31667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UNDERSØG JERES EGEN VEJRTRÆKNING </a:t>
            </a:r>
          </a:p>
          <a:p>
            <a:endParaRPr lang="da-DK" sz="2000" b="1" noProof="0" dirty="0">
              <a:latin typeface="Helvetica"/>
              <a:cs typeface="Helvetica"/>
            </a:endParaRPr>
          </a:p>
          <a:p>
            <a:endParaRPr lang="da-DK" sz="2000" b="1" noProof="0" dirty="0">
              <a:latin typeface="Helvetica"/>
              <a:cs typeface="Helvetica"/>
            </a:endParaRPr>
          </a:p>
        </p:txBody>
      </p:sp>
      <p:pic>
        <p:nvPicPr>
          <p:cNvPr id="5" name="Graphic 4" descr="Ur med massiv udfyldning">
            <a:extLst>
              <a:ext uri="{FF2B5EF4-FFF2-40B4-BE49-F238E27FC236}">
                <a16:creationId xmlns:a16="http://schemas.microsoft.com/office/drawing/2014/main" id="{B2F278F7-CF63-7759-B3B9-8B50BA861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1924" y="1187545"/>
            <a:ext cx="403781" cy="388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5B858F-B3D9-10AE-27B0-72139E6B68DE}"/>
              </a:ext>
            </a:extLst>
          </p:cNvPr>
          <p:cNvSpPr txBox="1"/>
          <p:nvPr/>
        </p:nvSpPr>
        <p:spPr>
          <a:xfrm>
            <a:off x="3225705" y="1227691"/>
            <a:ext cx="9136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dirty="0"/>
              <a:t>10</a:t>
            </a:r>
            <a:r>
              <a:rPr lang="da-DK" sz="1400" b="1" noProof="0" dirty="0"/>
              <a:t> min.</a:t>
            </a:r>
          </a:p>
        </p:txBody>
      </p:sp>
      <p:pic>
        <p:nvPicPr>
          <p:cNvPr id="18" name="Picture Placeholder 4" descr="Møde med massiv udfyldning">
            <a:extLst>
              <a:ext uri="{FF2B5EF4-FFF2-40B4-BE49-F238E27FC236}">
                <a16:creationId xmlns:a16="http://schemas.microsoft.com/office/drawing/2014/main" id="{BB69DEEB-F799-8281-520D-06AFA8C229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983" r="983"/>
          <a:stretch/>
        </p:blipFill>
        <p:spPr>
          <a:xfrm>
            <a:off x="840557" y="1070742"/>
            <a:ext cx="604367" cy="54574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07448C9A-8740-C8B4-0749-D12E62692D87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B </a:t>
            </a:r>
            <a:endParaRPr lang="da-DK" spc="300" noProof="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49248D9-F304-DD92-F667-766030C0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88" y="1206284"/>
            <a:ext cx="1442963" cy="369332"/>
          </a:xfrm>
        </p:spPr>
        <p:txBody>
          <a:bodyPr/>
          <a:lstStyle/>
          <a:p>
            <a:r>
              <a:rPr lang="da-DK" sz="2000" b="1" spc="0" dirty="0">
                <a:latin typeface="Helvetica" panose="020B0604020202020204" pitchFamily="34" charset="0"/>
                <a:cs typeface="Helvetica" panose="020B0604020202020204" pitchFamily="34" charset="0"/>
              </a:rPr>
              <a:t>ØVELSE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6267FA-0872-461A-CBBC-1674DA7B14BB}"/>
              </a:ext>
            </a:extLst>
          </p:cNvPr>
          <p:cNvSpPr txBox="1">
            <a:spLocks/>
          </p:cNvSpPr>
          <p:nvPr/>
        </p:nvSpPr>
        <p:spPr>
          <a:xfrm>
            <a:off x="888210" y="1721935"/>
            <a:ext cx="6352562" cy="5078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300">
                <a:solidFill>
                  <a:schemeClr val="tx1"/>
                </a:solidFill>
                <a:latin typeface="Obvia Expanded" panose="02000503040000020004" pitchFamily="2" charset="77"/>
                <a:ea typeface="+mj-ea"/>
                <a:cs typeface="+mj-cs"/>
              </a:defRPr>
            </a:lvl1pPr>
          </a:lstStyle>
          <a:p>
            <a:r>
              <a:rPr lang="da-DK" sz="3000" dirty="0">
                <a:latin typeface="Obvia Expanded"/>
              </a:rPr>
              <a:t>UNDERSØG JERES VEJTRÆKNING 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140501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014CC-3E3B-55E1-B9AB-ACE622FCB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4">
            <a:extLst>
              <a:ext uri="{FF2B5EF4-FFF2-40B4-BE49-F238E27FC236}">
                <a16:creationId xmlns:a16="http://schemas.microsoft.com/office/drawing/2014/main" id="{74D741DA-7943-F247-A1C2-2AC81A616979}"/>
              </a:ext>
            </a:extLst>
          </p:cNvPr>
          <p:cNvSpPr/>
          <p:nvPr/>
        </p:nvSpPr>
        <p:spPr>
          <a:xfrm>
            <a:off x="976549" y="2384110"/>
            <a:ext cx="5916445" cy="1556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98F4B-8840-EEF0-E14D-7E3AF4B94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1048" y="2614879"/>
            <a:ext cx="5251166" cy="101566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I får også erfaringer med, hvordan I kan beskrive, hvor I er, og formidle det til andre, hvis I for eksempel ringer efter hjælp.</a:t>
            </a:r>
            <a:endParaRPr lang="da-DK" noProof="0" dirty="0">
              <a:cs typeface="Helvetica"/>
            </a:endParaRPr>
          </a:p>
        </p:txBody>
      </p:sp>
      <p:pic>
        <p:nvPicPr>
          <p:cNvPr id="9" name="Graphic 8" descr="Dokument med massiv udfyldning">
            <a:extLst>
              <a:ext uri="{FF2B5EF4-FFF2-40B4-BE49-F238E27FC236}">
                <a16:creationId xmlns:a16="http://schemas.microsoft.com/office/drawing/2014/main" id="{4173994F-2DF9-CD87-CE24-998F72FD4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5937" y="2344547"/>
            <a:ext cx="474483" cy="443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B634EF-6386-7603-62E1-AB3B254D0D3B}"/>
              </a:ext>
            </a:extLst>
          </p:cNvPr>
          <p:cNvSpPr txBox="1"/>
          <p:nvPr/>
        </p:nvSpPr>
        <p:spPr>
          <a:xfrm>
            <a:off x="7434578" y="238749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>
                <a:latin typeface="Helvetica"/>
              </a:rPr>
              <a:t>ELEVARK </a:t>
            </a:r>
            <a:endParaRPr lang="da-DK" sz="2000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599F59-7095-9A29-50BB-52CC1451A95C}"/>
              </a:ext>
            </a:extLst>
          </p:cNvPr>
          <p:cNvSpPr txBox="1"/>
          <p:nvPr/>
        </p:nvSpPr>
        <p:spPr>
          <a:xfrm>
            <a:off x="7480420" y="2830559"/>
            <a:ext cx="363410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FORKLAR HVOR DU ER</a:t>
            </a:r>
          </a:p>
        </p:txBody>
      </p:sp>
      <p:pic>
        <p:nvPicPr>
          <p:cNvPr id="5" name="Graphic 4" descr="Ur med massiv udfyldning">
            <a:extLst>
              <a:ext uri="{FF2B5EF4-FFF2-40B4-BE49-F238E27FC236}">
                <a16:creationId xmlns:a16="http://schemas.microsoft.com/office/drawing/2014/main" id="{8DF59799-6F64-8F1D-1221-C6DCFA6AB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7320" y="970900"/>
            <a:ext cx="403781" cy="388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353BF3-AE4F-2FAF-B54C-3BE46A31CCBB}"/>
              </a:ext>
            </a:extLst>
          </p:cNvPr>
          <p:cNvSpPr txBox="1"/>
          <p:nvPr/>
        </p:nvSpPr>
        <p:spPr>
          <a:xfrm>
            <a:off x="3021101" y="1013263"/>
            <a:ext cx="9136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/>
              <a:t>30 min.</a:t>
            </a:r>
          </a:p>
        </p:txBody>
      </p:sp>
      <p:pic>
        <p:nvPicPr>
          <p:cNvPr id="18" name="Picture Placeholder 4" descr="Møde med massiv udfyldning">
            <a:extLst>
              <a:ext uri="{FF2B5EF4-FFF2-40B4-BE49-F238E27FC236}">
                <a16:creationId xmlns:a16="http://schemas.microsoft.com/office/drawing/2014/main" id="{4EA114EE-C7FF-3CA0-E95D-4D36EFA2C2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983" r="983"/>
          <a:stretch/>
        </p:blipFill>
        <p:spPr>
          <a:xfrm>
            <a:off x="908013" y="907159"/>
            <a:ext cx="532213" cy="54574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CA51BC3-9D43-0CD1-020E-E0CE38C0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41" y="1014360"/>
            <a:ext cx="1543510" cy="369332"/>
          </a:xfrm>
        </p:spPr>
        <p:txBody>
          <a:bodyPr/>
          <a:lstStyle/>
          <a:p>
            <a:r>
              <a:rPr lang="da-DK" sz="2000" b="1" spc="0" noProof="0" dirty="0">
                <a:latin typeface="Helvetica" panose="020B0604020202020204" pitchFamily="34" charset="0"/>
                <a:cs typeface="Helvetica" panose="020B0604020202020204" pitchFamily="34" charset="0"/>
              </a:rPr>
              <a:t>ØVELSE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6D0D78C-3957-4677-2061-6C579F9A3488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B</a:t>
            </a:r>
            <a:endParaRPr lang="da-DK" spc="300" noProof="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49739BC-4D2D-A467-2141-EA51BD9CCEBD}"/>
              </a:ext>
            </a:extLst>
          </p:cNvPr>
          <p:cNvSpPr txBox="1"/>
          <p:nvPr/>
        </p:nvSpPr>
        <p:spPr>
          <a:xfrm>
            <a:off x="908013" y="1641505"/>
            <a:ext cx="43632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000" spc="300" dirty="0">
                <a:latin typeface="Obvia Expanded" panose="02000503040000020004"/>
              </a:rPr>
              <a:t>FORKLAR HVOR DU ER</a:t>
            </a:r>
          </a:p>
        </p:txBody>
      </p:sp>
    </p:spTree>
    <p:extLst>
      <p:ext uri="{BB962C8B-B14F-4D97-AF65-F5344CB8AC3E}">
        <p14:creationId xmlns:p14="http://schemas.microsoft.com/office/powerpoint/2010/main" val="199534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76BE0-5E91-5BB0-3267-85B7830D9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4">
            <a:extLst>
              <a:ext uri="{FF2B5EF4-FFF2-40B4-BE49-F238E27FC236}">
                <a16:creationId xmlns:a16="http://schemas.microsoft.com/office/drawing/2014/main" id="{9D438D7F-9311-B096-AB62-807828563A85}"/>
              </a:ext>
            </a:extLst>
          </p:cNvPr>
          <p:cNvSpPr/>
          <p:nvPr/>
        </p:nvSpPr>
        <p:spPr>
          <a:xfrm>
            <a:off x="1114173" y="2299112"/>
            <a:ext cx="6317985" cy="4178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E1CEE-62A0-81E9-4C55-909E2737B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7192" y="1437547"/>
            <a:ext cx="5797255" cy="4739759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endParaRPr lang="da-DK" noProof="0" dirty="0">
              <a:latin typeface="Helvetica"/>
              <a:cs typeface="Helvetica"/>
            </a:endParaRPr>
          </a:p>
          <a:p>
            <a:endParaRPr lang="da-DK" noProof="0" dirty="0">
              <a:latin typeface="Helvetica"/>
              <a:cs typeface="Helvetica"/>
            </a:endParaRPr>
          </a:p>
          <a:p>
            <a:endParaRPr lang="da-DK" noProof="0" dirty="0">
              <a:latin typeface="Helvetica"/>
              <a:cs typeface="Helvetica"/>
            </a:endParaRPr>
          </a:p>
          <a:p>
            <a:r>
              <a:rPr lang="da-DK" b="1" noProof="0" dirty="0">
                <a:latin typeface="Helvetica"/>
                <a:cs typeface="Helvetica"/>
              </a:rPr>
              <a:t>TRE FORSKELLIGE ØVELSER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To og to: </a:t>
            </a:r>
            <a:r>
              <a:rPr lang="da-DK" noProof="0" dirty="0">
                <a:latin typeface="Helvetica"/>
                <a:cs typeface="Helvetica"/>
              </a:rPr>
              <a:t>Klip tekstbidderne ud og bland dem. Læg dem I den rigtige rækkefølge uden at kigge på billederne.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Tre og tre: </a:t>
            </a:r>
            <a:r>
              <a:rPr lang="da-DK" noProof="0" dirty="0">
                <a:latin typeface="Helvetica"/>
                <a:cs typeface="Helvetica"/>
              </a:rPr>
              <a:t>Brug kun teksten. En læsere beskrivelsen højt og guider, én følger instruktionen, og én lægges I stabilt sideleje. 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Alene: </a:t>
            </a:r>
            <a:r>
              <a:rPr lang="da-DK" noProof="0" dirty="0">
                <a:latin typeface="Helvetica"/>
                <a:cs typeface="Helvetica"/>
              </a:rPr>
              <a:t>Brug kun billederne og skriv selv teksten til hvert billede, hvor du med dine egne ord forklarer, hvad man skal gøre.</a:t>
            </a:r>
          </a:p>
        </p:txBody>
      </p:sp>
      <p:pic>
        <p:nvPicPr>
          <p:cNvPr id="3" name="Picture Placeholder 4" descr="Møde med massiv udfyldning">
            <a:extLst>
              <a:ext uri="{FF2B5EF4-FFF2-40B4-BE49-F238E27FC236}">
                <a16:creationId xmlns:a16="http://schemas.microsoft.com/office/drawing/2014/main" id="{090FAF42-A99E-8D72-7A5E-6D4B6058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r="983"/>
          <a:stretch/>
        </p:blipFill>
        <p:spPr>
          <a:xfrm>
            <a:off x="1052508" y="787505"/>
            <a:ext cx="569367" cy="5457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C693255-91AB-FEA1-F817-6C97CD0D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75" y="900126"/>
            <a:ext cx="2492104" cy="369332"/>
          </a:xfrm>
        </p:spPr>
        <p:txBody>
          <a:bodyPr/>
          <a:lstStyle/>
          <a:p>
            <a:r>
              <a:rPr lang="da-DK" sz="2000" b="1" spc="0" noProof="0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  <p:pic>
        <p:nvPicPr>
          <p:cNvPr id="17" name="Graphic 16" descr="Ur med massiv udfyldning">
            <a:extLst>
              <a:ext uri="{FF2B5EF4-FFF2-40B4-BE49-F238E27FC236}">
                <a16:creationId xmlns:a16="http://schemas.microsoft.com/office/drawing/2014/main" id="{789397D3-37E3-8053-48AB-61A20F0EA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7305" y="858110"/>
            <a:ext cx="403781" cy="3880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43CB22-8140-D688-E991-2EADB0F9442E}"/>
              </a:ext>
            </a:extLst>
          </p:cNvPr>
          <p:cNvSpPr txBox="1"/>
          <p:nvPr/>
        </p:nvSpPr>
        <p:spPr>
          <a:xfrm>
            <a:off x="3561086" y="925265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10 min.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EF485-F69F-87CB-718D-59B1FE511E97}"/>
              </a:ext>
            </a:extLst>
          </p:cNvPr>
          <p:cNvSpPr txBox="1"/>
          <p:nvPr/>
        </p:nvSpPr>
        <p:spPr>
          <a:xfrm>
            <a:off x="1115763" y="1715976"/>
            <a:ext cx="740918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000" spc="300" noProof="0" dirty="0">
                <a:latin typeface="Obvia Expanded"/>
              </a:rPr>
              <a:t>ØV MERE STABILT SIDELEJE</a:t>
            </a:r>
          </a:p>
        </p:txBody>
      </p:sp>
      <p:pic>
        <p:nvPicPr>
          <p:cNvPr id="6" name="Graphic 5" descr="Dokument med massiv udfyldning">
            <a:extLst>
              <a:ext uri="{FF2B5EF4-FFF2-40B4-BE49-F238E27FC236}">
                <a16:creationId xmlns:a16="http://schemas.microsoft.com/office/drawing/2014/main" id="{66F60260-AF26-8653-809F-D50F57F787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92455" y="2428505"/>
            <a:ext cx="474483" cy="443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85EBF-A088-9C36-C2B8-7DC82DB00180}"/>
              </a:ext>
            </a:extLst>
          </p:cNvPr>
          <p:cNvSpPr txBox="1"/>
          <p:nvPr/>
        </p:nvSpPr>
        <p:spPr>
          <a:xfrm>
            <a:off x="8040771" y="284773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STABILT SIDELEJE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E1411-3AD4-A3AE-B740-B9EB666FD6B3}"/>
              </a:ext>
            </a:extLst>
          </p:cNvPr>
          <p:cNvSpPr txBox="1"/>
          <p:nvPr/>
        </p:nvSpPr>
        <p:spPr>
          <a:xfrm>
            <a:off x="8040771" y="243806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>
                <a:latin typeface="Helvetica"/>
              </a:rPr>
              <a:t>ELEVARK </a:t>
            </a:r>
            <a:endParaRPr lang="da-DK" sz="2000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A0A40-251C-A964-0FB4-E04CF94615CE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D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271758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FFB76-A67E-12B9-7F81-47B6CE12C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4">
            <a:extLst>
              <a:ext uri="{FF2B5EF4-FFF2-40B4-BE49-F238E27FC236}">
                <a16:creationId xmlns:a16="http://schemas.microsoft.com/office/drawing/2014/main" id="{EF38D55C-8BB5-1645-C73B-6F2EDE81C8DD}"/>
              </a:ext>
            </a:extLst>
          </p:cNvPr>
          <p:cNvSpPr/>
          <p:nvPr/>
        </p:nvSpPr>
        <p:spPr>
          <a:xfrm>
            <a:off x="898044" y="2349698"/>
            <a:ext cx="6133772" cy="21827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EE71F-3115-E2C6-7D87-37FD9EE4D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0538" y="2549272"/>
            <a:ext cx="5908784" cy="1759456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Alene: </a:t>
            </a:r>
            <a:r>
              <a:rPr lang="da-DK" noProof="0" dirty="0">
                <a:latin typeface="Helvetica"/>
                <a:cs typeface="Helvetica"/>
              </a:rPr>
              <a:t>Skriv et postkort til dine forældre, bedsteforældre eller en anden vigtig person, der ikke går I klassen. Fortæl om de ting du har lært. Brug dit handlingsmindmap.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Fælles:</a:t>
            </a:r>
            <a:r>
              <a:rPr lang="da-DK" noProof="0" dirty="0">
                <a:latin typeface="Helvetica"/>
                <a:cs typeface="Helvetica"/>
              </a:rPr>
              <a:t> Læs postkortene op for hinanden. </a:t>
            </a:r>
            <a:endParaRPr lang="da-DK" noProof="0" dirty="0">
              <a:cs typeface="Helvetica"/>
            </a:endParaRPr>
          </a:p>
        </p:txBody>
      </p:sp>
      <p:pic>
        <p:nvPicPr>
          <p:cNvPr id="3" name="Picture Placeholder 4" descr="Møde med massiv udfyldning">
            <a:extLst>
              <a:ext uri="{FF2B5EF4-FFF2-40B4-BE49-F238E27FC236}">
                <a16:creationId xmlns:a16="http://schemas.microsoft.com/office/drawing/2014/main" id="{6AE71495-9A89-6A03-1ABF-25FD50C11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r="983"/>
          <a:stretch/>
        </p:blipFill>
        <p:spPr>
          <a:xfrm>
            <a:off x="877131" y="906286"/>
            <a:ext cx="509156" cy="5457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6E7C75-B5E5-BE77-960E-CB48EBE8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287" y="1043102"/>
            <a:ext cx="1662702" cy="369332"/>
          </a:xfrm>
        </p:spPr>
        <p:txBody>
          <a:bodyPr/>
          <a:lstStyle/>
          <a:p>
            <a:r>
              <a:rPr lang="da-DK" sz="2000" b="1" spc="0" noProof="0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  <p:pic>
        <p:nvPicPr>
          <p:cNvPr id="17" name="Graphic 16" descr="Ur med massiv udfyldning">
            <a:extLst>
              <a:ext uri="{FF2B5EF4-FFF2-40B4-BE49-F238E27FC236}">
                <a16:creationId xmlns:a16="http://schemas.microsoft.com/office/drawing/2014/main" id="{E022FE51-0FEF-62C5-9F97-C43D12B38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8989" y="1001874"/>
            <a:ext cx="403781" cy="3880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EA9E3D-B615-D6FD-DB39-2DD6981F9687}"/>
              </a:ext>
            </a:extLst>
          </p:cNvPr>
          <p:cNvSpPr txBox="1"/>
          <p:nvPr/>
        </p:nvSpPr>
        <p:spPr>
          <a:xfrm>
            <a:off x="3452770" y="1062008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10 min.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9848C-B0A2-3C73-97EE-6681E64AFCCA}"/>
              </a:ext>
            </a:extLst>
          </p:cNvPr>
          <p:cNvSpPr txBox="1"/>
          <p:nvPr/>
        </p:nvSpPr>
        <p:spPr>
          <a:xfrm>
            <a:off x="893156" y="1707414"/>
            <a:ext cx="740918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000" spc="300" noProof="0" dirty="0">
                <a:latin typeface="Obvia Expanded"/>
              </a:rPr>
              <a:t>SKRIV ET POSTKORT</a:t>
            </a:r>
          </a:p>
        </p:txBody>
      </p:sp>
      <p:pic>
        <p:nvPicPr>
          <p:cNvPr id="6" name="Graphic 5" descr="Dokument med massiv udfyldning">
            <a:extLst>
              <a:ext uri="{FF2B5EF4-FFF2-40B4-BE49-F238E27FC236}">
                <a16:creationId xmlns:a16="http://schemas.microsoft.com/office/drawing/2014/main" id="{E8E06993-CD0C-BD66-42C6-ECA0CD421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7980" y="2302640"/>
            <a:ext cx="474483" cy="443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DBCED-3688-1807-BF7C-461ACFA769BB}"/>
              </a:ext>
            </a:extLst>
          </p:cNvPr>
          <p:cNvSpPr txBox="1"/>
          <p:nvPr/>
        </p:nvSpPr>
        <p:spPr>
          <a:xfrm>
            <a:off x="7655531" y="2782257"/>
            <a:ext cx="30250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SKRIV ET POSTKORT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80B42-32F7-F972-0D47-76F35CD4B3D8}"/>
              </a:ext>
            </a:extLst>
          </p:cNvPr>
          <p:cNvSpPr txBox="1"/>
          <p:nvPr/>
        </p:nvSpPr>
        <p:spPr>
          <a:xfrm>
            <a:off x="7655531" y="232644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</a:rPr>
              <a:t>ELEVARK </a:t>
            </a:r>
            <a:endParaRPr lang="da-DK" sz="2000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D41F2-4B00-7926-C99C-A7B25F9A848D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F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340838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4">
            <a:extLst>
              <a:ext uri="{FF2B5EF4-FFF2-40B4-BE49-F238E27FC236}">
                <a16:creationId xmlns:a16="http://schemas.microsoft.com/office/drawing/2014/main" id="{34A0D9DA-57A2-138A-169F-50061526F900}"/>
              </a:ext>
            </a:extLst>
          </p:cNvPr>
          <p:cNvSpPr/>
          <p:nvPr/>
        </p:nvSpPr>
        <p:spPr>
          <a:xfrm>
            <a:off x="862602" y="1801811"/>
            <a:ext cx="8179387" cy="490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46423-E11B-3F0C-A9F1-A2D9B727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0" y="1256071"/>
            <a:ext cx="4062185" cy="474337"/>
          </a:xfrm>
        </p:spPr>
        <p:txBody>
          <a:bodyPr/>
          <a:lstStyle/>
          <a:p>
            <a:r>
              <a:rPr lang="da-DK" sz="3000" noProof="0" dirty="0">
                <a:latin typeface="Obvia Expanded"/>
              </a:rPr>
              <a:t>DIGITALE ORDSKYER</a:t>
            </a:r>
            <a:endParaRPr lang="da-DK" sz="30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4C952-2C36-2119-1834-1708503F2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172" y="1890553"/>
            <a:ext cx="7567834" cy="5144998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a-DK" b="1" noProof="0" dirty="0">
                <a:latin typeface="Helvetica"/>
                <a:cs typeface="Helvetica"/>
              </a:rPr>
              <a:t>Grupper:</a:t>
            </a:r>
            <a:r>
              <a:rPr lang="da-DK" noProof="0" dirty="0">
                <a:latin typeface="Helvetica"/>
                <a:cs typeface="Helvetica"/>
              </a:rPr>
              <a:t> </a:t>
            </a:r>
            <a:r>
              <a:rPr lang="da-DK" dirty="0">
                <a:latin typeface="Helvetica"/>
                <a:cs typeface="Helvetica"/>
              </a:rPr>
              <a:t>fire elever.</a:t>
            </a:r>
            <a:endParaRPr lang="da-DK" noProof="0" dirty="0">
              <a:latin typeface="Helvetica"/>
              <a:cs typeface="Helvetica"/>
            </a:endParaRPr>
          </a:p>
          <a:p>
            <a:pPr marL="342900" indent="-342900">
              <a:buChar char="•"/>
            </a:pPr>
            <a:r>
              <a:rPr lang="da-DK" noProof="0" dirty="0">
                <a:latin typeface="Helvetica"/>
                <a:cs typeface="Helvetica"/>
              </a:rPr>
              <a:t>I skal være tage ordene fra jeres ordlistemindmap.  </a:t>
            </a:r>
          </a:p>
          <a:p>
            <a:pPr marL="342900" indent="-342900">
              <a:buChar char="•"/>
            </a:pPr>
            <a:r>
              <a:rPr lang="da-DK" noProof="0" dirty="0">
                <a:latin typeface="Helvetica"/>
                <a:cs typeface="Helvetica"/>
              </a:rPr>
              <a:t>Gå ind på Wordclods.com. Gå til Word list &gt; </a:t>
            </a:r>
            <a:r>
              <a:rPr lang="da-DK" noProof="0" dirty="0" err="1">
                <a:latin typeface="Helvetica"/>
                <a:cs typeface="Helvetica"/>
              </a:rPr>
              <a:t>Extract</a:t>
            </a:r>
            <a:r>
              <a:rPr lang="da-DK" noProof="0" dirty="0">
                <a:latin typeface="Helvetica"/>
                <a:cs typeface="Helvetica"/>
              </a:rPr>
              <a:t> </a:t>
            </a:r>
            <a:r>
              <a:rPr lang="da-DK" noProof="0" dirty="0" err="1">
                <a:latin typeface="Helvetica"/>
                <a:cs typeface="Helvetica"/>
              </a:rPr>
              <a:t>words</a:t>
            </a:r>
            <a:r>
              <a:rPr lang="da-DK" noProof="0" dirty="0">
                <a:latin typeface="Helvetica"/>
                <a:cs typeface="Helvetica"/>
              </a:rPr>
              <a:t> from </a:t>
            </a:r>
            <a:r>
              <a:rPr lang="da-DK" noProof="0" dirty="0" err="1">
                <a:latin typeface="Helvetica"/>
                <a:cs typeface="Helvetica"/>
              </a:rPr>
              <a:t>text</a:t>
            </a:r>
            <a:r>
              <a:rPr lang="da-DK" noProof="0" dirty="0">
                <a:latin typeface="Helvetica"/>
                <a:cs typeface="Helvetica"/>
              </a:rPr>
              <a:t>. </a:t>
            </a:r>
            <a:endParaRPr lang="da-DK" noProof="0" dirty="0">
              <a:latin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da-DK" noProof="0" dirty="0">
                <a:latin typeface="Helvetica"/>
                <a:cs typeface="Helvetica"/>
              </a:rPr>
              <a:t>Indsæt alle ordene i tekstfeltet uden kommaer mellem. Har flere personer skrevet det samme ord, skal ordet også skrives flere gange i tekstfeltet. </a:t>
            </a:r>
          </a:p>
          <a:p>
            <a:pPr marL="285750" indent="-285750">
              <a:buFont typeface="Arial"/>
              <a:buChar char="•"/>
            </a:pPr>
            <a:r>
              <a:rPr lang="da-DK" noProof="0" dirty="0">
                <a:latin typeface="Helvetica"/>
                <a:cs typeface="Helvetica"/>
              </a:rPr>
              <a:t>Hvis I synes, der er ord, I gerne vil fremhæve ekstra, så </a:t>
            </a:r>
            <a:r>
              <a:rPr lang="da-DK" noProof="0" dirty="0" err="1">
                <a:latin typeface="Helvetica"/>
                <a:cs typeface="Helvetica"/>
              </a:rPr>
              <a:t>skri</a:t>
            </a:r>
            <a:r>
              <a:rPr lang="da-DK" noProof="0" dirty="0">
                <a:latin typeface="Helvetica"/>
                <a:cs typeface="Helvetica"/>
              </a:rPr>
              <a:t> dem to, tre eller endnu flere gange for at gøre dem gradvist større.</a:t>
            </a:r>
          </a:p>
          <a:p>
            <a:pPr marL="285750" indent="-285750">
              <a:buFont typeface="Arial"/>
              <a:buChar char="•"/>
            </a:pPr>
            <a:r>
              <a:rPr lang="da-DK" noProof="0" dirty="0">
                <a:latin typeface="Helvetica"/>
                <a:cs typeface="Helvetica"/>
              </a:rPr>
              <a:t>Tilpas jeres ordsky til I er tilfredse med udtrykket. Leg med farver, skrifttyper og form.</a:t>
            </a:r>
            <a:endParaRPr lang="da-DK" noProof="0" dirty="0">
              <a:latin typeface="Helvetica"/>
            </a:endParaRPr>
          </a:p>
          <a:p>
            <a:r>
              <a:rPr lang="da-DK" b="1" noProof="0" dirty="0">
                <a:latin typeface="Helvetica"/>
                <a:cs typeface="Helvetica"/>
              </a:rPr>
              <a:t>Fælles: </a:t>
            </a:r>
            <a:r>
              <a:rPr lang="da-DK" noProof="0" dirty="0">
                <a:latin typeface="Helvetica"/>
                <a:cs typeface="Helvetica"/>
              </a:rPr>
              <a:t>Vis jeres ordsky for andre grupper. Er de "enige" med jer i jeres ordsky? </a:t>
            </a:r>
            <a:endParaRPr lang="da-DK" noProof="0" dirty="0">
              <a:latin typeface="Helvetica"/>
            </a:endParaRPr>
          </a:p>
          <a:p>
            <a:endParaRPr lang="da-DK" noProof="0" dirty="0">
              <a:cs typeface="Helvetica"/>
            </a:endParaRPr>
          </a:p>
        </p:txBody>
      </p:sp>
      <p:pic>
        <p:nvPicPr>
          <p:cNvPr id="6" name="Graphic 5" descr="Ur med massiv udfyldning">
            <a:extLst>
              <a:ext uri="{FF2B5EF4-FFF2-40B4-BE49-F238E27FC236}">
                <a16:creationId xmlns:a16="http://schemas.microsoft.com/office/drawing/2014/main" id="{9D5FA816-7D9F-131C-0506-DD6101685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4373" y="831263"/>
            <a:ext cx="403781" cy="388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9DA662-8707-352F-5F28-600D67D1031A}"/>
              </a:ext>
            </a:extLst>
          </p:cNvPr>
          <p:cNvSpPr txBox="1"/>
          <p:nvPr/>
        </p:nvSpPr>
        <p:spPr>
          <a:xfrm>
            <a:off x="3288154" y="871410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15 min.</a:t>
            </a:r>
          </a:p>
        </p:txBody>
      </p:sp>
      <p:pic>
        <p:nvPicPr>
          <p:cNvPr id="11" name="Graphic 10" descr="Dokument med massiv udfyldning">
            <a:extLst>
              <a:ext uri="{FF2B5EF4-FFF2-40B4-BE49-F238E27FC236}">
                <a16:creationId xmlns:a16="http://schemas.microsoft.com/office/drawing/2014/main" id="{938DFD73-9C9D-CBA3-7A82-5BEB2104A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50985" y="1718672"/>
            <a:ext cx="474483" cy="443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5D6F01-D8F8-ABA2-7074-CD2D311E2E22}"/>
              </a:ext>
            </a:extLst>
          </p:cNvPr>
          <p:cNvSpPr txBox="1"/>
          <p:nvPr/>
        </p:nvSpPr>
        <p:spPr>
          <a:xfrm>
            <a:off x="9839954" y="215454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</a:rPr>
              <a:t>ORDLISTEMINDMAP</a:t>
            </a:r>
            <a:endParaRPr lang="da-DK" sz="1600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7CF831-1903-9F96-2F26-E7F93C01E608}"/>
              </a:ext>
            </a:extLst>
          </p:cNvPr>
          <p:cNvSpPr txBox="1"/>
          <p:nvPr/>
        </p:nvSpPr>
        <p:spPr>
          <a:xfrm>
            <a:off x="9839954" y="1736555"/>
            <a:ext cx="42787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/>
              <a:t> </a:t>
            </a:r>
            <a:r>
              <a:rPr lang="da-DK" sz="2000" b="1" noProof="0" dirty="0">
                <a:latin typeface="Helvetica"/>
                <a:cs typeface="Helvetica"/>
              </a:rPr>
              <a:t>ELEVARK</a:t>
            </a:r>
            <a:r>
              <a:rPr lang="da-DK" sz="2000" b="1" noProof="0" dirty="0"/>
              <a:t> </a:t>
            </a:r>
          </a:p>
        </p:txBody>
      </p:sp>
      <p:pic>
        <p:nvPicPr>
          <p:cNvPr id="7" name="Picture Placeholder 4" descr="Møde med massiv udfyldning">
            <a:extLst>
              <a:ext uri="{FF2B5EF4-FFF2-40B4-BE49-F238E27FC236}">
                <a16:creationId xmlns:a16="http://schemas.microsoft.com/office/drawing/2014/main" id="{F1AC8749-D922-B44D-BA62-5FAF0ACC9B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983" r="983"/>
          <a:stretch/>
        </p:blipFill>
        <p:spPr>
          <a:xfrm>
            <a:off x="862602" y="739070"/>
            <a:ext cx="515368" cy="545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0077B7-034A-C386-1F97-343103F68EA7}"/>
              </a:ext>
            </a:extLst>
          </p:cNvPr>
          <p:cNvSpPr txBox="1"/>
          <p:nvPr/>
        </p:nvSpPr>
        <p:spPr>
          <a:xfrm>
            <a:off x="1377970" y="824141"/>
            <a:ext cx="15672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0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481CA20-E0B7-75CF-60CF-DE8F20E2AFF9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spc="300" dirty="0">
                <a:latin typeface="Obvia Expanded"/>
              </a:rPr>
              <a:t> F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158452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23FC-E461-102C-D5D8-AEB51C16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33" y="1603444"/>
            <a:ext cx="5904555" cy="507831"/>
          </a:xfrm>
        </p:spPr>
        <p:txBody>
          <a:bodyPr/>
          <a:lstStyle/>
          <a:p>
            <a:r>
              <a:rPr lang="en-US" sz="3000" dirty="0">
                <a:latin typeface="Obvia Expanded"/>
              </a:rPr>
              <a:t>QUIZ OM HJERTESTOP</a:t>
            </a:r>
            <a:endParaRPr lang="en-US" sz="3000" dirty="0"/>
          </a:p>
        </p:txBody>
      </p:sp>
      <p:pic>
        <p:nvPicPr>
          <p:cNvPr id="6" name="Graphic 5" descr="Ur med massiv udfyldning">
            <a:extLst>
              <a:ext uri="{FF2B5EF4-FFF2-40B4-BE49-F238E27FC236}">
                <a16:creationId xmlns:a16="http://schemas.microsoft.com/office/drawing/2014/main" id="{FEACA88C-4299-5F0C-AB2F-04E304698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1171" y="880118"/>
            <a:ext cx="403781" cy="388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0A034-5682-E437-7EE9-1FFC369CA703}"/>
              </a:ext>
            </a:extLst>
          </p:cNvPr>
          <p:cNvSpPr txBox="1"/>
          <p:nvPr/>
        </p:nvSpPr>
        <p:spPr>
          <a:xfrm>
            <a:off x="3284950" y="930854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Helvetica"/>
                <a:cs typeface="Helvetica"/>
              </a:rPr>
              <a:t>10 min.</a:t>
            </a:r>
          </a:p>
        </p:txBody>
      </p:sp>
      <p:pic>
        <p:nvPicPr>
          <p:cNvPr id="4" name="Picture Placeholder 4" descr="Møde med massiv udfyldning">
            <a:extLst>
              <a:ext uri="{FF2B5EF4-FFF2-40B4-BE49-F238E27FC236}">
                <a16:creationId xmlns:a16="http://schemas.microsoft.com/office/drawing/2014/main" id="{D9E8AFCD-0B6F-5476-7C8B-28A6F9D09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83" r="983"/>
          <a:stretch/>
        </p:blipFill>
        <p:spPr>
          <a:xfrm>
            <a:off x="760412" y="796445"/>
            <a:ext cx="535364" cy="545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FD213A-0137-DF75-F6BC-8330B0786313}"/>
              </a:ext>
            </a:extLst>
          </p:cNvPr>
          <p:cNvSpPr txBox="1"/>
          <p:nvPr/>
        </p:nvSpPr>
        <p:spPr>
          <a:xfrm>
            <a:off x="1283654" y="906769"/>
            <a:ext cx="159751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F72D03C-1825-ADFD-11A7-C0F1178CFE40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</a:t>
            </a:r>
            <a:r>
              <a:rPr lang="da-DK" dirty="0">
                <a:latin typeface="Obvia Expanded"/>
              </a:rPr>
              <a:t>F</a:t>
            </a:r>
            <a:endParaRPr lang="da-DK" noProof="0" dirty="0">
              <a:latin typeface="Obvia Expanded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8998A56-92E0-6E7B-6918-C951B4B8C43A}"/>
              </a:ext>
            </a:extLst>
          </p:cNvPr>
          <p:cNvSpPr/>
          <p:nvPr/>
        </p:nvSpPr>
        <p:spPr>
          <a:xfrm>
            <a:off x="937747" y="2382592"/>
            <a:ext cx="7315544" cy="1357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7AE5C5A-304A-3198-A7C6-2861D9EA6F01}"/>
              </a:ext>
            </a:extLst>
          </p:cNvPr>
          <p:cNvSpPr txBox="1"/>
          <p:nvPr/>
        </p:nvSpPr>
        <p:spPr>
          <a:xfrm>
            <a:off x="1295776" y="2525969"/>
            <a:ext cx="630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Alene: </a:t>
            </a:r>
            <a:r>
              <a:rPr lang="da-DK" sz="2000" dirty="0"/>
              <a:t>Som opsamling på forløbet skal I nu lave en quiz om hjertestop.</a:t>
            </a:r>
          </a:p>
        </p:txBody>
      </p:sp>
      <p:pic>
        <p:nvPicPr>
          <p:cNvPr id="12" name="Graphic 8" descr="Dokument med massiv udfyldning">
            <a:extLst>
              <a:ext uri="{FF2B5EF4-FFF2-40B4-BE49-F238E27FC236}">
                <a16:creationId xmlns:a16="http://schemas.microsoft.com/office/drawing/2014/main" id="{FD032256-961F-C0A6-6EAD-75B09827E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4078" y="2304438"/>
            <a:ext cx="474483" cy="443061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CC326B22-EBAB-ADCF-01F0-48A081E491F4}"/>
              </a:ext>
            </a:extLst>
          </p:cNvPr>
          <p:cNvSpPr txBox="1"/>
          <p:nvPr/>
        </p:nvSpPr>
        <p:spPr>
          <a:xfrm>
            <a:off x="8848561" y="232591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</a:rPr>
              <a:t>ELEVARK </a:t>
            </a:r>
            <a:endParaRPr lang="da-DK" sz="2000" noProof="0" dirty="0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235D77C1-AF3E-7B08-5EC9-03CDAF2DA7AC}"/>
              </a:ext>
            </a:extLst>
          </p:cNvPr>
          <p:cNvSpPr txBox="1"/>
          <p:nvPr/>
        </p:nvSpPr>
        <p:spPr>
          <a:xfrm>
            <a:off x="8778714" y="2689031"/>
            <a:ext cx="302543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QUIZ OM HJERTESTOP</a:t>
            </a:r>
          </a:p>
        </p:txBody>
      </p:sp>
    </p:spTree>
    <p:extLst>
      <p:ext uri="{BB962C8B-B14F-4D97-AF65-F5344CB8AC3E}">
        <p14:creationId xmlns:p14="http://schemas.microsoft.com/office/powerpoint/2010/main" val="1003134948"/>
      </p:ext>
    </p:extLst>
  </p:cSld>
  <p:clrMapOvr>
    <a:masterClrMapping/>
  </p:clrMapOvr>
</p:sld>
</file>

<file path=ppt/theme/theme1.xml><?xml version="1.0" encoding="utf-8"?>
<a:theme xmlns:a="http://schemas.openxmlformats.org/drawingml/2006/main" name="HHH_Hjertestop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HHH_Tom_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D96234D237F04BBEE5DBBBEF34F50C" ma:contentTypeVersion="14" ma:contentTypeDescription="Opret et nyt dokument." ma:contentTypeScope="" ma:versionID="093cfe57a9be6de3fdd957892dd360bf">
  <xsd:schema xmlns:xsd="http://www.w3.org/2001/XMLSchema" xmlns:xs="http://www.w3.org/2001/XMLSchema" xmlns:p="http://schemas.microsoft.com/office/2006/metadata/properties" xmlns:ns2="86e0130d-f5f6-47a6-8c90-8a8ffaaefeba" xmlns:ns3="029e9e5a-62a8-43de-a8a6-d008723657e9" targetNamespace="http://schemas.microsoft.com/office/2006/metadata/properties" ma:root="true" ma:fieldsID="c29be3805bee02dd4bfb4ad80f00296c" ns2:_="" ns3:_="">
    <xsd:import namespace="86e0130d-f5f6-47a6-8c90-8a8ffaaefeba"/>
    <xsd:import namespace="029e9e5a-62a8-43de-a8a6-d00872365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0130d-f5f6-47a6-8c90-8a8ffaaef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93514909-8382-47f4-82b5-c483a11e7d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9e5a-62a8-43de-a8a6-d008723657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75dd5e-2dfe-4b02-9073-2c00de17b684}" ma:internalName="TaxCatchAll" ma:showField="CatchAllData" ma:web="029e9e5a-62a8-43de-a8a6-d00872365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9e9e5a-62a8-43de-a8a6-d008723657e9" xsi:nil="true"/>
    <lcf76f155ced4ddcb4097134ff3c332f xmlns="86e0130d-f5f6-47a6-8c90-8a8ffaaefe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36B268-2E03-4860-AF37-C506816185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6A5DD9-3743-46C6-9508-3967F8A45230}">
  <ds:schemaRefs>
    <ds:schemaRef ds:uri="029e9e5a-62a8-43de-a8a6-d008723657e9"/>
    <ds:schemaRef ds:uri="86e0130d-f5f6-47a6-8c90-8a8ffaaefe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D5B679-57BA-48FC-AA96-5B3B58CD929A}">
  <ds:schemaRefs>
    <ds:schemaRef ds:uri="029e9e5a-62a8-43de-a8a6-d008723657e9"/>
    <ds:schemaRef ds:uri="86e0130d-f5f6-47a6-8c90-8a8ffaaefeb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658</Words>
  <Application>Microsoft Office PowerPoint</Application>
  <PresentationFormat>Widescreen</PresentationFormat>
  <Paragraphs>92</Paragraphs>
  <Slides>8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8</vt:i4>
      </vt:variant>
    </vt:vector>
  </HeadingPairs>
  <TitlesOfParts>
    <vt:vector size="17" baseType="lpstr">
      <vt:lpstr>Helvetica</vt:lpstr>
      <vt:lpstr>Obvia Expanded</vt:lpstr>
      <vt:lpstr>Arial</vt:lpstr>
      <vt:lpstr>Calibri</vt:lpstr>
      <vt:lpstr>Aptos</vt:lpstr>
      <vt:lpstr>HHH_Hjertestop_Master</vt:lpstr>
      <vt:lpstr>HHH_Stroke_Master</vt:lpstr>
      <vt:lpstr>1_HHH_Stroke_Master</vt:lpstr>
      <vt:lpstr>HHH_Tom_Master</vt:lpstr>
      <vt:lpstr>Førstehjælp ved Hjertestop  BONUSAKTIVITETER</vt:lpstr>
      <vt:lpstr>AKTIVITET</vt:lpstr>
      <vt:lpstr>ØVELSE</vt:lpstr>
      <vt:lpstr>ØVELSE</vt:lpstr>
      <vt:lpstr>AKTIVITET</vt:lpstr>
      <vt:lpstr>AKTIVITET</vt:lpstr>
      <vt:lpstr>DIGITALE ORDSKYER</vt:lpstr>
      <vt:lpstr>QUIZ OM HJERTESTOP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Jacobsen</dc:creator>
  <cp:lastModifiedBy>Celine Ankjær Jeppesen</cp:lastModifiedBy>
  <cp:revision>162</cp:revision>
  <dcterms:created xsi:type="dcterms:W3CDTF">2024-04-08T09:09:07Z</dcterms:created>
  <dcterms:modified xsi:type="dcterms:W3CDTF">2025-05-15T08:27:26Z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0x010100BED96234D237F04BBEE5DBBBEF34F50C</vt:lpwstr>
  </property>
  <property fmtid="{D5CDD505-2E9C-101B-9397-08002B2CF9AE}" pid="3" name="MediaServiceImageTags">
    <vt:lpwstr/>
  </property>
</Properties>
</file>