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1"/>
  </p:notesMasterIdLst>
  <p:sldIdLst>
    <p:sldId id="482" r:id="rId5"/>
    <p:sldId id="426" r:id="rId6"/>
    <p:sldId id="463" r:id="rId7"/>
    <p:sldId id="428" r:id="rId8"/>
    <p:sldId id="427" r:id="rId9"/>
    <p:sldId id="432" r:id="rId10"/>
  </p:sldIdLst>
  <p:sldSz cx="12192000" cy="6858000"/>
  <p:notesSz cx="6858000" cy="9144000"/>
  <p:embeddedFontLst>
    <p:embeddedFont>
      <p:font typeface="Helvetica" panose="020B060402020202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1663C-D270-895D-8FA0-D053807B7BA6}" name="Celine Ankjær Jeppesen" initials="CA" userId="S::Celine@genoplivning.dk::d1cb0c86-be62-46c5-b167-e90933f71c53" providerId="AD"/>
  <p188:author id="{B87E21F1-8E31-5707-2923-3598736D1778}" name="Pia Maria Lie" initials="PL" userId="S::pml_piamarialie.dk#ext#@genoplivningdk.onmicrosoft.com::6d714648-4122-428d-830c-a22f7d49ec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CBCBC"/>
    <a:srgbClr val="EBEBEB"/>
    <a:srgbClr val="EFFBC8"/>
    <a:srgbClr val="FF7E79"/>
    <a:srgbClr val="22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Ankjær Jeppesen" userId="d1cb0c86-be62-46c5-b167-e90933f71c53" providerId="ADAL" clId="{2224647C-394F-4A92-8CA0-B158EE344EA7}"/>
    <pc:docChg chg="delSld">
      <pc:chgData name="Celine Ankjær Jeppesen" userId="d1cb0c86-be62-46c5-b167-e90933f71c53" providerId="ADAL" clId="{2224647C-394F-4A92-8CA0-B158EE344EA7}" dt="2025-05-15T08:40:34.081" v="1" actId="47"/>
      <pc:docMkLst>
        <pc:docMk/>
      </pc:docMkLst>
      <pc:sldChg chg="del">
        <pc:chgData name="Celine Ankjær Jeppesen" userId="d1cb0c86-be62-46c5-b167-e90933f71c53" providerId="ADAL" clId="{2224647C-394F-4A92-8CA0-B158EE344EA7}" dt="2025-05-15T08:40:25.897" v="0" actId="47"/>
        <pc:sldMkLst>
          <pc:docMk/>
          <pc:sldMk cId="1976759005" sldId="296"/>
        </pc:sldMkLst>
      </pc:sldChg>
      <pc:sldChg chg="del">
        <pc:chgData name="Celine Ankjær Jeppesen" userId="d1cb0c86-be62-46c5-b167-e90933f71c53" providerId="ADAL" clId="{2224647C-394F-4A92-8CA0-B158EE344EA7}" dt="2025-05-15T08:40:25.897" v="0" actId="47"/>
        <pc:sldMkLst>
          <pc:docMk/>
          <pc:sldMk cId="429647657" sldId="298"/>
        </pc:sldMkLst>
      </pc:sldChg>
      <pc:sldChg chg="del">
        <pc:chgData name="Celine Ankjær Jeppesen" userId="d1cb0c86-be62-46c5-b167-e90933f71c53" providerId="ADAL" clId="{2224647C-394F-4A92-8CA0-B158EE344EA7}" dt="2025-05-15T08:40:25.897" v="0" actId="47"/>
        <pc:sldMkLst>
          <pc:docMk/>
          <pc:sldMk cId="4161954244" sldId="299"/>
        </pc:sldMkLst>
      </pc:sldChg>
      <pc:sldChg chg="del">
        <pc:chgData name="Celine Ankjær Jeppesen" userId="d1cb0c86-be62-46c5-b167-e90933f71c53" providerId="ADAL" clId="{2224647C-394F-4A92-8CA0-B158EE344EA7}" dt="2025-05-15T08:40:34.081" v="1" actId="47"/>
        <pc:sldMkLst>
          <pc:docMk/>
          <pc:sldMk cId="2138576254" sldId="429"/>
        </pc:sldMkLst>
      </pc:sldChg>
      <pc:sldChg chg="del">
        <pc:chgData name="Celine Ankjær Jeppesen" userId="d1cb0c86-be62-46c5-b167-e90933f71c53" providerId="ADAL" clId="{2224647C-394F-4A92-8CA0-B158EE344EA7}" dt="2025-05-15T08:40:34.081" v="1" actId="47"/>
        <pc:sldMkLst>
          <pc:docMk/>
          <pc:sldMk cId="3263866522" sldId="431"/>
        </pc:sldMkLst>
      </pc:sldChg>
      <pc:sldChg chg="del">
        <pc:chgData name="Celine Ankjær Jeppesen" userId="d1cb0c86-be62-46c5-b167-e90933f71c53" providerId="ADAL" clId="{2224647C-394F-4A92-8CA0-B158EE344EA7}" dt="2025-05-15T08:40:25.897" v="0" actId="47"/>
        <pc:sldMkLst>
          <pc:docMk/>
          <pc:sldMk cId="1684837640" sldId="435"/>
        </pc:sldMkLst>
      </pc:sldChg>
      <pc:sldChg chg="del">
        <pc:chgData name="Celine Ankjær Jeppesen" userId="d1cb0c86-be62-46c5-b167-e90933f71c53" providerId="ADAL" clId="{2224647C-394F-4A92-8CA0-B158EE344EA7}" dt="2025-05-15T08:40:25.897" v="0" actId="47"/>
        <pc:sldMkLst>
          <pc:docMk/>
          <pc:sldMk cId="398134274" sldId="437"/>
        </pc:sldMkLst>
      </pc:sldChg>
      <pc:sldChg chg="del">
        <pc:chgData name="Celine Ankjær Jeppesen" userId="d1cb0c86-be62-46c5-b167-e90933f71c53" providerId="ADAL" clId="{2224647C-394F-4A92-8CA0-B158EE344EA7}" dt="2025-05-15T08:40:34.081" v="1" actId="47"/>
        <pc:sldMkLst>
          <pc:docMk/>
          <pc:sldMk cId="2401414218" sldId="438"/>
        </pc:sldMkLst>
      </pc:sldChg>
      <pc:sldChg chg="del">
        <pc:chgData name="Celine Ankjær Jeppesen" userId="d1cb0c86-be62-46c5-b167-e90933f71c53" providerId="ADAL" clId="{2224647C-394F-4A92-8CA0-B158EE344EA7}" dt="2025-05-15T08:40:25.897" v="0" actId="47"/>
        <pc:sldMkLst>
          <pc:docMk/>
          <pc:sldMk cId="3327682779" sldId="464"/>
        </pc:sldMkLst>
      </pc:sldChg>
      <pc:sldChg chg="del">
        <pc:chgData name="Celine Ankjær Jeppesen" userId="d1cb0c86-be62-46c5-b167-e90933f71c53" providerId="ADAL" clId="{2224647C-394F-4A92-8CA0-B158EE344EA7}" dt="2025-05-15T08:40:25.897" v="0" actId="47"/>
        <pc:sldMkLst>
          <pc:docMk/>
          <pc:sldMk cId="1313436476" sldId="480"/>
        </pc:sldMkLst>
      </pc:sldChg>
      <pc:sldChg chg="del">
        <pc:chgData name="Celine Ankjær Jeppesen" userId="d1cb0c86-be62-46c5-b167-e90933f71c53" providerId="ADAL" clId="{2224647C-394F-4A92-8CA0-B158EE344EA7}" dt="2025-05-15T08:40:25.897" v="0" actId="47"/>
        <pc:sldMkLst>
          <pc:docMk/>
          <pc:sldMk cId="3679378278" sldId="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022C4-2977-B14C-9D23-B8F528C50E17}" type="datetimeFigureOut">
              <a:rPr lang="da-DK" smtClean="0"/>
              <a:t>15-05-2025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175B-0167-B340-A3BF-614878EE910E}" type="slidenum">
              <a:rPr lang="da-DK" smtClean="0"/>
              <a:t>‹nr.›</a:t>
            </a:fld>
            <a:endParaRPr lang="da-DK"/>
          </a:p>
        </p:txBody>
      </p:sp>
    </p:spTree>
    <p:extLst>
      <p:ext uri="{BB962C8B-B14F-4D97-AF65-F5344CB8AC3E}">
        <p14:creationId xmlns:p14="http://schemas.microsoft.com/office/powerpoint/2010/main" val="49767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C457-F41B-BFB6-DDE0-711531718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FE221-9709-2DC7-AB15-19B1CCA58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4DE70-CB31-65AC-F296-01FE33B56559}"/>
              </a:ext>
            </a:extLst>
          </p:cNvPr>
          <p:cNvSpPr>
            <a:spLocks noGrp="1"/>
          </p:cNvSpPr>
          <p:nvPr>
            <p:ph type="body" idx="1"/>
          </p:nvPr>
        </p:nvSpPr>
        <p:spPr/>
        <p:txBody>
          <a:bodyPr/>
          <a:lstStyle/>
          <a:p>
            <a:r>
              <a:rPr lang="en-US" b="1">
                <a:latin typeface="Calibri"/>
                <a:ea typeface="Calibri"/>
                <a:cs typeface="Calibri"/>
              </a:rPr>
              <a:t>LÆG MÆRKE TIL:</a:t>
            </a:r>
          </a:p>
          <a:p>
            <a:pPr marL="171450" indent="-171450">
              <a:buFont typeface="Arial"/>
              <a:buChar char="•"/>
            </a:pPr>
            <a:r>
              <a:rPr lang="en-US">
                <a:latin typeface="Calibri"/>
                <a:ea typeface="Calibri"/>
                <a:cs typeface="Calibri"/>
              </a:rPr>
              <a:t>Om </a:t>
            </a:r>
            <a:r>
              <a:rPr lang="en-US" err="1">
                <a:latin typeface="Calibri"/>
                <a:ea typeface="Calibri"/>
                <a:cs typeface="Calibri"/>
              </a:rPr>
              <a:t>eleverne</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forstået</a:t>
            </a:r>
            <a:r>
              <a:rPr lang="en-US">
                <a:latin typeface="Calibri"/>
                <a:ea typeface="Calibri"/>
                <a:cs typeface="Calibri"/>
              </a:rPr>
              <a:t>, at de </a:t>
            </a:r>
            <a:r>
              <a:rPr lang="en-US" err="1">
                <a:latin typeface="Calibri"/>
                <a:ea typeface="Calibri"/>
                <a:cs typeface="Calibri"/>
              </a:rPr>
              <a:t>selv</a:t>
            </a:r>
            <a:r>
              <a:rPr lang="en-US">
                <a:latin typeface="Calibri"/>
                <a:ea typeface="Calibri"/>
                <a:cs typeface="Calibri"/>
              </a:rPr>
              <a:t>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gøre</a:t>
            </a:r>
            <a:r>
              <a:rPr lang="en-US">
                <a:latin typeface="Calibri"/>
                <a:ea typeface="Calibri"/>
                <a:cs typeface="Calibri"/>
              </a:rPr>
              <a:t> </a:t>
            </a:r>
            <a:r>
              <a:rPr lang="en-US" err="1">
                <a:latin typeface="Calibri"/>
                <a:ea typeface="Calibri"/>
                <a:cs typeface="Calibri"/>
              </a:rPr>
              <a:t>noget</a:t>
            </a:r>
            <a:r>
              <a:rPr lang="en-US">
                <a:latin typeface="Calibri"/>
                <a:ea typeface="Calibri"/>
                <a:cs typeface="Calibri"/>
              </a:rPr>
              <a:t> for at </a:t>
            </a:r>
            <a:r>
              <a:rPr lang="en-US" err="1">
                <a:latin typeface="Calibri"/>
                <a:ea typeface="Calibri"/>
                <a:cs typeface="Calibri"/>
              </a:rPr>
              <a:t>træne</a:t>
            </a:r>
            <a:r>
              <a:rPr lang="en-US">
                <a:latin typeface="Calibri"/>
                <a:ea typeface="Calibri"/>
                <a:cs typeface="Calibri"/>
              </a:rPr>
              <a:t> </a:t>
            </a:r>
            <a:r>
              <a:rPr lang="en-US" err="1">
                <a:latin typeface="Calibri"/>
                <a:ea typeface="Calibri"/>
                <a:cs typeface="Calibri"/>
              </a:rPr>
              <a:t>deres</a:t>
            </a:r>
            <a:r>
              <a:rPr lang="en-US">
                <a:latin typeface="Calibri"/>
                <a:ea typeface="Calibri"/>
                <a:cs typeface="Calibri"/>
              </a:rPr>
              <a:t> </a:t>
            </a:r>
            <a:r>
              <a:rPr lang="en-US" err="1">
                <a:latin typeface="Calibri"/>
                <a:ea typeface="Calibri"/>
                <a:cs typeface="Calibri"/>
              </a:rPr>
              <a:t>hjerne</a:t>
            </a:r>
            <a:endParaRPr lang="en-US">
              <a:latin typeface="Calibri"/>
              <a:ea typeface="Calibri"/>
              <a:cs typeface="Calibri"/>
            </a:endParaRPr>
          </a:p>
          <a:p>
            <a:endParaRPr lang="en-US"/>
          </a:p>
          <a:p>
            <a:r>
              <a:rPr lang="en-US" b="1" err="1"/>
              <a:t>Sæt</a:t>
            </a:r>
            <a:r>
              <a:rPr lang="en-US" b="1"/>
              <a:t> </a:t>
            </a:r>
            <a:r>
              <a:rPr lang="en-US" b="1" err="1"/>
              <a:t>fokus</a:t>
            </a:r>
            <a:r>
              <a:rPr lang="en-US" b="1"/>
              <a:t> </a:t>
            </a:r>
            <a:r>
              <a:rPr lang="en-US" b="1" err="1"/>
              <a:t>på</a:t>
            </a:r>
            <a:r>
              <a:rPr lang="en-US" b="1"/>
              <a:t> den </a:t>
            </a:r>
            <a:r>
              <a:rPr lang="en-US" b="1" err="1"/>
              <a:t>faglige</a:t>
            </a:r>
            <a:r>
              <a:rPr lang="en-US" b="1"/>
              <a:t> pointe:  </a:t>
            </a:r>
            <a:r>
              <a:rPr lang="en-US"/>
              <a:t>at man </a:t>
            </a:r>
            <a:r>
              <a:rPr lang="en-US" err="1"/>
              <a:t>kan</a:t>
            </a:r>
            <a:r>
              <a:rPr lang="en-US"/>
              <a:t> </a:t>
            </a:r>
            <a:r>
              <a:rPr lang="en-US" err="1"/>
              <a:t>træne</a:t>
            </a:r>
            <a:r>
              <a:rPr lang="en-US"/>
              <a:t> sin </a:t>
            </a:r>
            <a:r>
              <a:rPr lang="en-US" err="1"/>
              <a:t>hjerne</a:t>
            </a:r>
            <a:r>
              <a:rPr lang="en-US"/>
              <a:t>.</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2A19726-56D1-19CC-55FB-F398449FDC4A}"/>
              </a:ext>
            </a:extLst>
          </p:cNvPr>
          <p:cNvSpPr>
            <a:spLocks noGrp="1"/>
          </p:cNvSpPr>
          <p:nvPr>
            <p:ph type="sldNum" sz="quarter" idx="5"/>
          </p:nvPr>
        </p:nvSpPr>
        <p:spPr/>
        <p:txBody>
          <a:bodyPr/>
          <a:lstStyle/>
          <a:p>
            <a:fld id="{C3F2175B-0167-B340-A3BF-614878EE910E}" type="slidenum">
              <a:rPr lang="da-DK" smtClean="0"/>
              <a:t>2</a:t>
            </a:fld>
            <a:endParaRPr lang="da-DK"/>
          </a:p>
        </p:txBody>
      </p:sp>
    </p:spTree>
    <p:extLst>
      <p:ext uri="{BB962C8B-B14F-4D97-AF65-F5344CB8AC3E}">
        <p14:creationId xmlns:p14="http://schemas.microsoft.com/office/powerpoint/2010/main" val="415197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Gennemgå</a:t>
            </a:r>
            <a:r>
              <a:rPr lang="en-US">
                <a:latin typeface="Calibri"/>
                <a:ea typeface="Calibri"/>
                <a:cs typeface="Calibri"/>
              </a:rPr>
              <a:t> </a:t>
            </a:r>
            <a:r>
              <a:rPr lang="en-US" err="1">
                <a:latin typeface="Calibri"/>
                <a:ea typeface="Calibri"/>
                <a:cs typeface="Calibri"/>
              </a:rPr>
              <a:t>programmet</a:t>
            </a:r>
            <a:r>
              <a:rPr lang="en-US">
                <a:latin typeface="Calibri"/>
                <a:ea typeface="Calibri"/>
                <a:cs typeface="Calibri"/>
              </a:rPr>
              <a:t> med </a:t>
            </a:r>
            <a:r>
              <a:rPr lang="en-US" err="1">
                <a:latin typeface="Calibri"/>
                <a:ea typeface="Calibri"/>
                <a:cs typeface="Calibri"/>
              </a:rPr>
              <a:t>klassen</a:t>
            </a:r>
          </a:p>
        </p:txBody>
      </p:sp>
      <p:sp>
        <p:nvSpPr>
          <p:cNvPr id="4" name="Slide Number Placeholder 3"/>
          <p:cNvSpPr>
            <a:spLocks noGrp="1"/>
          </p:cNvSpPr>
          <p:nvPr>
            <p:ph type="sldNum" sz="quarter" idx="5"/>
          </p:nvPr>
        </p:nvSpPr>
        <p:spPr/>
        <p:txBody>
          <a:bodyPr/>
          <a:lstStyle/>
          <a:p>
            <a:fld id="{C3F2175B-0167-B340-A3BF-614878EE910E}" type="slidenum">
              <a:rPr lang="da-DK" smtClean="0"/>
              <a:t>3</a:t>
            </a:fld>
            <a:endParaRPr lang="da-DK"/>
          </a:p>
        </p:txBody>
      </p:sp>
    </p:spTree>
    <p:extLst>
      <p:ext uri="{BB962C8B-B14F-4D97-AF65-F5344CB8AC3E}">
        <p14:creationId xmlns:p14="http://schemas.microsoft.com/office/powerpoint/2010/main" val="32453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Baggrundsviden</a:t>
            </a:r>
          </a:p>
          <a:p>
            <a:endParaRPr lang="en-US"/>
          </a:p>
          <a:p>
            <a:r>
              <a:rPr lang="en-US" err="1"/>
              <a:t>Forskellige</a:t>
            </a:r>
            <a:r>
              <a:rPr lang="en-US"/>
              <a:t> </a:t>
            </a:r>
            <a:r>
              <a:rPr lang="en-US" err="1"/>
              <a:t>sanseindtryk</a:t>
            </a:r>
            <a:r>
              <a:rPr lang="en-US"/>
              <a:t> </a:t>
            </a:r>
            <a:r>
              <a:rPr lang="en-US" err="1"/>
              <a:t>som</a:t>
            </a:r>
            <a:r>
              <a:rPr lang="en-US"/>
              <a:t> </a:t>
            </a:r>
            <a:r>
              <a:rPr lang="en-US" err="1"/>
              <a:t>fx</a:t>
            </a:r>
            <a:r>
              <a:rPr lang="en-US"/>
              <a:t> </a:t>
            </a:r>
            <a:r>
              <a:rPr lang="en-US" err="1"/>
              <a:t>lugte</a:t>
            </a:r>
            <a:r>
              <a:rPr lang="en-US"/>
              <a:t> </a:t>
            </a:r>
            <a:r>
              <a:rPr lang="en-US" err="1"/>
              <a:t>eller</a:t>
            </a:r>
            <a:r>
              <a:rPr lang="en-US"/>
              <a:t> </a:t>
            </a:r>
            <a:r>
              <a:rPr lang="en-US" err="1"/>
              <a:t>lyde</a:t>
            </a:r>
            <a:r>
              <a:rPr lang="en-US"/>
              <a:t> </a:t>
            </a:r>
            <a:r>
              <a:rPr lang="en-US" err="1"/>
              <a:t>kan</a:t>
            </a:r>
            <a:r>
              <a:rPr lang="en-US"/>
              <a:t> </a:t>
            </a:r>
            <a:r>
              <a:rPr lang="en-US" err="1"/>
              <a:t>pludselig</a:t>
            </a:r>
            <a:r>
              <a:rPr lang="en-US"/>
              <a:t> </a:t>
            </a:r>
            <a:r>
              <a:rPr lang="en-US" err="1"/>
              <a:t>få</a:t>
            </a:r>
            <a:r>
              <a:rPr lang="en-US"/>
              <a:t> </a:t>
            </a:r>
            <a:r>
              <a:rPr lang="en-US" err="1"/>
              <a:t>os</a:t>
            </a:r>
            <a:r>
              <a:rPr lang="en-US"/>
              <a:t> </a:t>
            </a:r>
            <a:r>
              <a:rPr lang="en-US" err="1"/>
              <a:t>til</a:t>
            </a:r>
            <a:r>
              <a:rPr lang="en-US"/>
              <a:t> at </a:t>
            </a:r>
            <a:r>
              <a:rPr lang="en-US" err="1"/>
              <a:t>huske</a:t>
            </a:r>
            <a:r>
              <a:rPr lang="en-US"/>
              <a:t> </a:t>
            </a:r>
            <a:r>
              <a:rPr lang="en-US" err="1"/>
              <a:t>noget</a:t>
            </a:r>
            <a:r>
              <a:rPr lang="en-US"/>
              <a:t> </a:t>
            </a:r>
            <a:r>
              <a:rPr lang="en-US" err="1"/>
              <a:t>igen</a:t>
            </a:r>
            <a:r>
              <a:rPr lang="en-US"/>
              <a:t>. </a:t>
            </a:r>
          </a:p>
          <a:p>
            <a:r>
              <a:rPr lang="en-US"/>
              <a:t>Dette </a:t>
            </a:r>
            <a:r>
              <a:rPr lang="en-US" err="1"/>
              <a:t>kan</a:t>
            </a:r>
            <a:r>
              <a:rPr lang="en-US"/>
              <a:t> man </a:t>
            </a:r>
            <a:r>
              <a:rPr lang="en-US" err="1"/>
              <a:t>bruge</a:t>
            </a:r>
            <a:r>
              <a:rPr lang="en-US"/>
              <a:t> </a:t>
            </a:r>
            <a:r>
              <a:rPr lang="en-US" err="1"/>
              <a:t>som</a:t>
            </a:r>
            <a:r>
              <a:rPr lang="en-US"/>
              <a:t> </a:t>
            </a:r>
            <a:r>
              <a:rPr lang="en-US" err="1"/>
              <a:t>teknik</a:t>
            </a:r>
            <a:r>
              <a:rPr lang="en-US"/>
              <a:t>, </a:t>
            </a:r>
            <a:r>
              <a:rPr lang="en-US" err="1"/>
              <a:t>hvis</a:t>
            </a:r>
            <a:r>
              <a:rPr lang="en-US"/>
              <a:t> man </a:t>
            </a:r>
            <a:r>
              <a:rPr lang="en-US" err="1"/>
              <a:t>skal</a:t>
            </a:r>
            <a:r>
              <a:rPr lang="en-US"/>
              <a:t> </a:t>
            </a:r>
            <a:r>
              <a:rPr lang="en-US" err="1"/>
              <a:t>huske</a:t>
            </a:r>
            <a:r>
              <a:rPr lang="en-US"/>
              <a:t> </a:t>
            </a:r>
            <a:r>
              <a:rPr lang="en-US" err="1"/>
              <a:t>noget</a:t>
            </a:r>
            <a:r>
              <a:rPr lang="en-US"/>
              <a:t> - </a:t>
            </a:r>
            <a:r>
              <a:rPr lang="en-US" err="1"/>
              <a:t>fx</a:t>
            </a:r>
            <a:r>
              <a:rPr lang="en-US"/>
              <a:t> </a:t>
            </a:r>
            <a:r>
              <a:rPr lang="en-US" err="1"/>
              <a:t>til</a:t>
            </a:r>
            <a:r>
              <a:rPr lang="en-US"/>
              <a:t> </a:t>
            </a:r>
            <a:r>
              <a:rPr lang="en-US" err="1"/>
              <a:t>en</a:t>
            </a:r>
            <a:r>
              <a:rPr lang="en-US"/>
              <a:t> </a:t>
            </a:r>
            <a:r>
              <a:rPr lang="en-US" err="1"/>
              <a:t>eksamen</a:t>
            </a:r>
            <a:r>
              <a:rPr lang="en-US"/>
              <a:t>. </a:t>
            </a:r>
          </a:p>
          <a:p>
            <a:r>
              <a:rPr lang="en-US"/>
              <a:t>Lad </a:t>
            </a:r>
            <a:r>
              <a:rPr lang="en-US" err="1"/>
              <a:t>os</a:t>
            </a:r>
            <a:r>
              <a:rPr lang="en-US"/>
              <a:t> </a:t>
            </a:r>
            <a:r>
              <a:rPr lang="en-US" err="1"/>
              <a:t>sige</a:t>
            </a:r>
            <a:r>
              <a:rPr lang="en-US"/>
              <a:t>, man </a:t>
            </a:r>
            <a:r>
              <a:rPr lang="en-US" err="1"/>
              <a:t>skal</a:t>
            </a:r>
            <a:r>
              <a:rPr lang="en-US"/>
              <a:t> </a:t>
            </a:r>
            <a:r>
              <a:rPr lang="en-US" err="1"/>
              <a:t>huske</a:t>
            </a:r>
            <a:r>
              <a:rPr lang="en-US"/>
              <a:t> 14 </a:t>
            </a:r>
            <a:r>
              <a:rPr lang="en-US" err="1"/>
              <a:t>decimaler</a:t>
            </a:r>
            <a:r>
              <a:rPr lang="en-US"/>
              <a:t> </a:t>
            </a:r>
            <a:r>
              <a:rPr lang="en-US" err="1"/>
              <a:t>af</a:t>
            </a:r>
            <a:r>
              <a:rPr lang="en-US"/>
              <a:t> pi, </a:t>
            </a:r>
            <a:r>
              <a:rPr lang="en-US" err="1"/>
              <a:t>så</a:t>
            </a:r>
            <a:r>
              <a:rPr lang="en-US"/>
              <a:t> </a:t>
            </a:r>
            <a:r>
              <a:rPr lang="en-US" err="1"/>
              <a:t>kan</a:t>
            </a:r>
            <a:r>
              <a:rPr lang="en-US"/>
              <a:t> man, </a:t>
            </a:r>
            <a:r>
              <a:rPr lang="en-US" err="1"/>
              <a:t>i</a:t>
            </a:r>
            <a:r>
              <a:rPr lang="en-US"/>
              <a:t> sin </a:t>
            </a:r>
            <a:r>
              <a:rPr lang="en-US" err="1"/>
              <a:t>forberedelse</a:t>
            </a:r>
            <a:r>
              <a:rPr lang="en-US"/>
              <a:t> </a:t>
            </a:r>
            <a:r>
              <a:rPr lang="en-US" err="1"/>
              <a:t>til</a:t>
            </a:r>
            <a:r>
              <a:rPr lang="en-US"/>
              <a:t> </a:t>
            </a:r>
            <a:r>
              <a:rPr lang="en-US" err="1"/>
              <a:t>eksamen</a:t>
            </a:r>
            <a:r>
              <a:rPr lang="en-US"/>
              <a:t>, </a:t>
            </a:r>
            <a:r>
              <a:rPr lang="en-US" err="1"/>
              <a:t>lugte</a:t>
            </a:r>
            <a:r>
              <a:rPr lang="en-US"/>
              <a:t> </a:t>
            </a:r>
            <a:r>
              <a:rPr lang="en-US" err="1"/>
              <a:t>til</a:t>
            </a:r>
            <a:r>
              <a:rPr lang="en-US"/>
              <a:t> </a:t>
            </a:r>
            <a:r>
              <a:rPr lang="en-US" err="1"/>
              <a:t>noget</a:t>
            </a:r>
            <a:r>
              <a:rPr lang="en-US"/>
              <a:t> </a:t>
            </a:r>
            <a:r>
              <a:rPr lang="en-US" err="1"/>
              <a:t>bestemt</a:t>
            </a:r>
            <a:r>
              <a:rPr lang="en-US"/>
              <a:t> (</a:t>
            </a:r>
            <a:r>
              <a:rPr lang="en-US" err="1"/>
              <a:t>fx</a:t>
            </a:r>
            <a:r>
              <a:rPr lang="en-US"/>
              <a:t> </a:t>
            </a:r>
            <a:r>
              <a:rPr lang="en-US" err="1"/>
              <a:t>en</a:t>
            </a:r>
            <a:r>
              <a:rPr lang="en-US"/>
              <a:t> cola), </a:t>
            </a:r>
            <a:r>
              <a:rPr lang="en-US" err="1"/>
              <a:t>mens</a:t>
            </a:r>
            <a:r>
              <a:rPr lang="en-US"/>
              <a:t> man </a:t>
            </a:r>
            <a:r>
              <a:rPr lang="en-US" err="1"/>
              <a:t>lærer</a:t>
            </a:r>
            <a:r>
              <a:rPr lang="en-US"/>
              <a:t> sig de 14 </a:t>
            </a:r>
            <a:r>
              <a:rPr lang="en-US" err="1"/>
              <a:t>decimaler</a:t>
            </a:r>
            <a:r>
              <a:rPr lang="en-US"/>
              <a:t>. Til </a:t>
            </a:r>
            <a:r>
              <a:rPr lang="en-US" err="1"/>
              <a:t>selve</a:t>
            </a:r>
            <a:r>
              <a:rPr lang="en-US"/>
              <a:t> </a:t>
            </a:r>
            <a:r>
              <a:rPr lang="en-US" err="1"/>
              <a:t>eksamen</a:t>
            </a:r>
            <a:r>
              <a:rPr lang="en-US"/>
              <a:t> </a:t>
            </a:r>
            <a:r>
              <a:rPr lang="en-US" err="1"/>
              <a:t>tager</a:t>
            </a:r>
            <a:r>
              <a:rPr lang="en-US"/>
              <a:t> man </a:t>
            </a:r>
            <a:r>
              <a:rPr lang="en-US" err="1"/>
              <a:t>en</a:t>
            </a:r>
            <a:r>
              <a:rPr lang="en-US"/>
              <a:t> </a:t>
            </a:r>
            <a:r>
              <a:rPr lang="en-US" err="1"/>
              <a:t>tår</a:t>
            </a:r>
            <a:r>
              <a:rPr lang="en-US"/>
              <a:t> </a:t>
            </a:r>
            <a:r>
              <a:rPr lang="en-US" err="1"/>
              <a:t>af</a:t>
            </a:r>
            <a:r>
              <a:rPr lang="en-US"/>
              <a:t> </a:t>
            </a:r>
            <a:r>
              <a:rPr lang="en-US" err="1"/>
              <a:t>en</a:t>
            </a:r>
            <a:r>
              <a:rPr lang="en-US"/>
              <a:t> cola </a:t>
            </a:r>
            <a:r>
              <a:rPr lang="en-US" err="1"/>
              <a:t>og</a:t>
            </a:r>
            <a:r>
              <a:rPr lang="en-US"/>
              <a:t> </a:t>
            </a:r>
            <a:r>
              <a:rPr lang="en-US" err="1"/>
              <a:t>lugter</a:t>
            </a:r>
            <a:r>
              <a:rPr lang="en-US"/>
              <a:t> </a:t>
            </a:r>
            <a:r>
              <a:rPr lang="en-US" err="1"/>
              <a:t>dermed</a:t>
            </a:r>
            <a:r>
              <a:rPr lang="en-US"/>
              <a:t> det </a:t>
            </a:r>
            <a:r>
              <a:rPr lang="en-US" err="1"/>
              <a:t>samme</a:t>
            </a:r>
            <a:r>
              <a:rPr lang="en-US"/>
              <a:t> </a:t>
            </a:r>
            <a:r>
              <a:rPr lang="en-US" err="1"/>
              <a:t>igen</a:t>
            </a:r>
            <a:r>
              <a:rPr lang="en-US"/>
              <a:t>. Det </a:t>
            </a:r>
            <a:r>
              <a:rPr lang="en-US" err="1"/>
              <a:t>vil</a:t>
            </a:r>
            <a:r>
              <a:rPr lang="en-US"/>
              <a:t> </a:t>
            </a:r>
            <a:r>
              <a:rPr lang="en-US" err="1"/>
              <a:t>gøre</a:t>
            </a:r>
            <a:r>
              <a:rPr lang="en-US"/>
              <a:t> det </a:t>
            </a:r>
            <a:r>
              <a:rPr lang="en-US" err="1"/>
              <a:t>lettere</a:t>
            </a:r>
            <a:r>
              <a:rPr lang="en-US"/>
              <a:t> at </a:t>
            </a:r>
            <a:r>
              <a:rPr lang="en-US" err="1"/>
              <a:t>huske</a:t>
            </a:r>
            <a:r>
              <a:rPr lang="en-US"/>
              <a:t> </a:t>
            </a:r>
            <a:r>
              <a:rPr lang="en-US" err="1"/>
              <a:t>decimalerne</a:t>
            </a:r>
            <a:r>
              <a:rPr lang="en-US"/>
              <a:t>, </a:t>
            </a:r>
            <a:r>
              <a:rPr lang="en-US" err="1"/>
              <a:t>fordi</a:t>
            </a:r>
            <a:r>
              <a:rPr lang="en-US"/>
              <a:t> </a:t>
            </a:r>
            <a:r>
              <a:rPr lang="en-US" err="1"/>
              <a:t>tallene</a:t>
            </a:r>
            <a:r>
              <a:rPr lang="en-US"/>
              <a:t> er </a:t>
            </a:r>
            <a:r>
              <a:rPr lang="en-US" err="1"/>
              <a:t>koblet</a:t>
            </a:r>
            <a:r>
              <a:rPr lang="en-US"/>
              <a:t> </a:t>
            </a:r>
            <a:r>
              <a:rPr lang="en-US" err="1"/>
              <a:t>til</a:t>
            </a:r>
            <a:r>
              <a:rPr lang="en-US"/>
              <a:t> </a:t>
            </a:r>
            <a:r>
              <a:rPr lang="en-US" err="1"/>
              <a:t>en</a:t>
            </a:r>
            <a:r>
              <a:rPr lang="en-US"/>
              <a:t> </a:t>
            </a:r>
            <a:r>
              <a:rPr lang="en-US" err="1"/>
              <a:t>specifik</a:t>
            </a:r>
            <a:r>
              <a:rPr lang="en-US"/>
              <a:t> </a:t>
            </a:r>
            <a:r>
              <a:rPr lang="en-US" err="1"/>
              <a:t>duft</a:t>
            </a:r>
            <a:r>
              <a:rPr lang="en-US"/>
              <a:t>. Man </a:t>
            </a:r>
            <a:r>
              <a:rPr lang="en-US" err="1"/>
              <a:t>kan</a:t>
            </a:r>
            <a:r>
              <a:rPr lang="en-US"/>
              <a:t> </a:t>
            </a:r>
            <a:r>
              <a:rPr lang="en-US" err="1"/>
              <a:t>sige</a:t>
            </a:r>
            <a:r>
              <a:rPr lang="en-US"/>
              <a:t>, at </a:t>
            </a:r>
            <a:r>
              <a:rPr lang="en-US" err="1"/>
              <a:t>sanseindtryk</a:t>
            </a:r>
            <a:r>
              <a:rPr lang="en-US"/>
              <a:t> </a:t>
            </a:r>
            <a:r>
              <a:rPr lang="en-US" err="1"/>
              <a:t>fungerer</a:t>
            </a:r>
            <a:r>
              <a:rPr lang="en-US"/>
              <a:t> </a:t>
            </a:r>
            <a:r>
              <a:rPr lang="en-US" err="1"/>
              <a:t>som</a:t>
            </a:r>
            <a:r>
              <a:rPr lang="en-US"/>
              <a:t> </a:t>
            </a:r>
            <a:r>
              <a:rPr lang="en-US" err="1"/>
              <a:t>en</a:t>
            </a:r>
            <a:r>
              <a:rPr lang="en-US"/>
              <a:t> slags </a:t>
            </a:r>
            <a:r>
              <a:rPr lang="en-US" err="1"/>
              <a:t>nøgle</a:t>
            </a:r>
            <a:r>
              <a:rPr lang="en-US"/>
              <a:t> </a:t>
            </a:r>
            <a:r>
              <a:rPr lang="en-US" err="1"/>
              <a:t>til</a:t>
            </a:r>
            <a:r>
              <a:rPr lang="en-US"/>
              <a:t> at </a:t>
            </a:r>
            <a:r>
              <a:rPr lang="en-US" err="1"/>
              <a:t>finde</a:t>
            </a:r>
            <a:r>
              <a:rPr lang="en-US"/>
              <a:t> de </a:t>
            </a:r>
            <a:r>
              <a:rPr lang="en-US" err="1"/>
              <a:t>rigtige</a:t>
            </a:r>
            <a:r>
              <a:rPr lang="en-US"/>
              <a:t> </a:t>
            </a:r>
            <a:r>
              <a:rPr lang="en-US" err="1"/>
              <a:t>forbindelser</a:t>
            </a:r>
            <a:r>
              <a:rPr lang="en-US"/>
              <a:t> </a:t>
            </a:r>
            <a:r>
              <a:rPr lang="en-US" err="1"/>
              <a:t>igen</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3F2175B-0167-B340-A3BF-614878EE910E}" type="slidenum">
              <a:rPr lang="da-DK" smtClean="0"/>
              <a:t>4</a:t>
            </a:fld>
            <a:endParaRPr lang="da-DK"/>
          </a:p>
        </p:txBody>
      </p:sp>
    </p:spTree>
    <p:extLst>
      <p:ext uri="{BB962C8B-B14F-4D97-AF65-F5344CB8AC3E}">
        <p14:creationId xmlns:p14="http://schemas.microsoft.com/office/powerpoint/2010/main" val="37718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Praktisk</a:t>
            </a:r>
            <a:r>
              <a:rPr lang="en-US"/>
              <a:t> information</a:t>
            </a:r>
          </a:p>
          <a:p>
            <a:endParaRPr lang="en-US" b="1"/>
          </a:p>
          <a:p>
            <a:r>
              <a:rPr lang="en-US" b="1"/>
              <a:t>Løsning </a:t>
            </a:r>
            <a:r>
              <a:rPr lang="en-US" b="1" err="1"/>
              <a:t>på</a:t>
            </a:r>
            <a:r>
              <a:rPr lang="en-US" b="1"/>
              <a:t> ‘De </a:t>
            </a:r>
            <a:r>
              <a:rPr lang="en-US" b="1" err="1"/>
              <a:t>kagespisende</a:t>
            </a:r>
            <a:r>
              <a:rPr lang="en-US" b="1"/>
              <a:t> </a:t>
            </a:r>
            <a:r>
              <a:rPr lang="en-US" b="1" err="1"/>
              <a:t>børn</a:t>
            </a:r>
            <a:r>
              <a:rPr lang="en-US" b="1"/>
              <a:t>’:</a:t>
            </a:r>
            <a:r>
              <a:rPr lang="en-US"/>
              <a:t> Der </a:t>
            </a:r>
            <a:r>
              <a:rPr lang="en-US" err="1"/>
              <a:t>skal</a:t>
            </a:r>
            <a:r>
              <a:rPr lang="en-US"/>
              <a:t> 3 </a:t>
            </a:r>
            <a:r>
              <a:rPr lang="en-US" err="1"/>
              <a:t>børn</a:t>
            </a:r>
            <a:r>
              <a:rPr lang="en-US"/>
              <a:t> </a:t>
            </a:r>
            <a:r>
              <a:rPr lang="en-US" err="1"/>
              <a:t>til</a:t>
            </a:r>
            <a:r>
              <a:rPr lang="en-US"/>
              <a:t> (3 </a:t>
            </a:r>
            <a:r>
              <a:rPr lang="en-US" err="1"/>
              <a:t>børn</a:t>
            </a:r>
            <a:r>
              <a:rPr lang="en-US"/>
              <a:t> </a:t>
            </a:r>
            <a:r>
              <a:rPr lang="en-US" err="1"/>
              <a:t>kan</a:t>
            </a:r>
            <a:r>
              <a:rPr lang="en-US"/>
              <a:t> </a:t>
            </a:r>
            <a:r>
              <a:rPr lang="en-US" err="1"/>
              <a:t>spise</a:t>
            </a:r>
            <a:r>
              <a:rPr lang="en-US"/>
              <a:t> 3 </a:t>
            </a:r>
            <a:r>
              <a:rPr lang="en-US" err="1"/>
              <a:t>kager</a:t>
            </a:r>
            <a:r>
              <a:rPr lang="en-US"/>
              <a:t> </a:t>
            </a:r>
            <a:r>
              <a:rPr lang="en-US" err="1"/>
              <a:t>på</a:t>
            </a:r>
            <a:r>
              <a:rPr lang="en-US"/>
              <a:t> 1½ </a:t>
            </a:r>
            <a:r>
              <a:rPr lang="en-US" err="1"/>
              <a:t>minutter</a:t>
            </a:r>
            <a:endParaRPr lang="en-US"/>
          </a:p>
          <a:p>
            <a:r>
              <a:rPr lang="en-US" err="1"/>
              <a:t>Dvs</a:t>
            </a:r>
            <a:r>
              <a:rPr lang="en-US"/>
              <a:t>. 1 barn </a:t>
            </a:r>
            <a:r>
              <a:rPr lang="en-US" err="1"/>
              <a:t>kan</a:t>
            </a:r>
            <a:r>
              <a:rPr lang="en-US"/>
              <a:t> </a:t>
            </a:r>
            <a:r>
              <a:rPr lang="en-US" err="1"/>
              <a:t>spise</a:t>
            </a:r>
            <a:r>
              <a:rPr lang="en-US"/>
              <a:t> 1 </a:t>
            </a:r>
            <a:r>
              <a:rPr lang="en-US" err="1"/>
              <a:t>kage</a:t>
            </a:r>
            <a:r>
              <a:rPr lang="en-US"/>
              <a:t> </a:t>
            </a:r>
            <a:r>
              <a:rPr lang="en-US" err="1"/>
              <a:t>på</a:t>
            </a:r>
            <a:r>
              <a:rPr lang="en-US"/>
              <a:t> 1½ </a:t>
            </a:r>
            <a:r>
              <a:rPr lang="en-US" err="1"/>
              <a:t>minut</a:t>
            </a:r>
            <a:r>
              <a:rPr lang="en-US"/>
              <a:t>. </a:t>
            </a:r>
            <a:r>
              <a:rPr lang="en-US" err="1"/>
              <a:t>På</a:t>
            </a:r>
            <a:r>
              <a:rPr lang="en-US"/>
              <a:t> 30 </a:t>
            </a:r>
            <a:r>
              <a:rPr lang="en-US" err="1"/>
              <a:t>minutter</a:t>
            </a:r>
            <a:r>
              <a:rPr lang="en-US"/>
              <a:t> </a:t>
            </a:r>
            <a:r>
              <a:rPr lang="en-US" err="1"/>
              <a:t>kan</a:t>
            </a:r>
            <a:r>
              <a:rPr lang="en-US"/>
              <a:t> et barn </a:t>
            </a:r>
            <a:r>
              <a:rPr lang="en-US" err="1"/>
              <a:t>spise</a:t>
            </a:r>
            <a:r>
              <a:rPr lang="en-US"/>
              <a:t> 20 </a:t>
            </a:r>
            <a:r>
              <a:rPr lang="en-US" err="1"/>
              <a:t>kager</a:t>
            </a:r>
            <a:r>
              <a:rPr lang="en-US"/>
              <a:t> (30 </a:t>
            </a:r>
            <a:r>
              <a:rPr lang="en-US" err="1"/>
              <a:t>minutter</a:t>
            </a:r>
            <a:endParaRPr lang="en-US"/>
          </a:p>
          <a:p>
            <a:r>
              <a:rPr lang="en-US"/>
              <a:t>delt med 1½ </a:t>
            </a:r>
            <a:r>
              <a:rPr lang="en-US" err="1"/>
              <a:t>minutter</a:t>
            </a:r>
            <a:r>
              <a:rPr lang="en-US"/>
              <a:t>/</a:t>
            </a:r>
            <a:r>
              <a:rPr lang="en-US" err="1"/>
              <a:t>kage</a:t>
            </a:r>
            <a:r>
              <a:rPr lang="en-US"/>
              <a:t>). 60 </a:t>
            </a:r>
            <a:r>
              <a:rPr lang="en-US" err="1"/>
              <a:t>kager</a:t>
            </a:r>
            <a:r>
              <a:rPr lang="en-US"/>
              <a:t> delt med 20 </a:t>
            </a:r>
            <a:r>
              <a:rPr lang="en-US" err="1"/>
              <a:t>kager</a:t>
            </a:r>
            <a:r>
              <a:rPr lang="en-US"/>
              <a:t>/</a:t>
            </a:r>
            <a:r>
              <a:rPr lang="en-US" err="1"/>
              <a:t>børn</a:t>
            </a:r>
            <a:r>
              <a:rPr lang="en-US"/>
              <a:t> giver 3 </a:t>
            </a:r>
            <a:r>
              <a:rPr lang="en-US" err="1"/>
              <a:t>børn</a:t>
            </a:r>
            <a:r>
              <a:rPr lang="en-US"/>
              <a:t>.)</a:t>
            </a:r>
          </a:p>
          <a:p>
            <a:endParaRPr lang="en-US">
              <a:latin typeface="Aptos"/>
              <a:ea typeface="Calibri"/>
              <a:cs typeface="Calibri"/>
            </a:endParaRPr>
          </a:p>
          <a:p>
            <a:r>
              <a:rPr lang="en-US" b="1" err="1"/>
              <a:t>Foreslå</a:t>
            </a:r>
            <a:r>
              <a:rPr lang="en-US" b="1"/>
              <a:t> </a:t>
            </a:r>
            <a:r>
              <a:rPr lang="en-US" b="1" err="1"/>
              <a:t>eleverne</a:t>
            </a:r>
            <a:r>
              <a:rPr lang="en-US" b="1"/>
              <a:t>, at de </a:t>
            </a:r>
            <a:r>
              <a:rPr lang="en-US" b="1" err="1"/>
              <a:t>også</a:t>
            </a:r>
            <a:r>
              <a:rPr lang="en-US" b="1"/>
              <a:t> </a:t>
            </a:r>
            <a:r>
              <a:rPr lang="en-US" b="1" err="1"/>
              <a:t>kan</a:t>
            </a:r>
            <a:r>
              <a:rPr lang="en-US"/>
              <a:t>:</a:t>
            </a:r>
          </a:p>
          <a:p>
            <a:pPr marL="171450" indent="-171450">
              <a:buFont typeface="Arial"/>
              <a:buChar char="•"/>
            </a:pPr>
            <a:r>
              <a:rPr lang="en-US" err="1"/>
              <a:t>Gøre</a:t>
            </a:r>
            <a:r>
              <a:rPr lang="en-US"/>
              <a:t> </a:t>
            </a:r>
            <a:r>
              <a:rPr lang="en-US" err="1"/>
              <a:t>noget</a:t>
            </a:r>
            <a:r>
              <a:rPr lang="en-US"/>
              <a:t> </a:t>
            </a:r>
            <a:r>
              <a:rPr lang="en-US" err="1"/>
              <a:t>på</a:t>
            </a:r>
            <a:r>
              <a:rPr lang="en-US"/>
              <a:t> </a:t>
            </a:r>
            <a:r>
              <a:rPr lang="en-US" err="1"/>
              <a:t>en</a:t>
            </a:r>
            <a:r>
              <a:rPr lang="en-US"/>
              <a:t> </a:t>
            </a:r>
            <a:r>
              <a:rPr lang="en-US" err="1"/>
              <a:t>anden</a:t>
            </a:r>
            <a:r>
              <a:rPr lang="en-US"/>
              <a:t> </a:t>
            </a:r>
            <a:r>
              <a:rPr lang="en-US" err="1"/>
              <a:t>måde</a:t>
            </a:r>
            <a:r>
              <a:rPr lang="en-US"/>
              <a:t> end </a:t>
            </a:r>
            <a:r>
              <a:rPr lang="en-US" err="1"/>
              <a:t>normalt</a:t>
            </a:r>
            <a:r>
              <a:rPr lang="en-US"/>
              <a:t> </a:t>
            </a:r>
            <a:r>
              <a:rPr lang="en-US" err="1"/>
              <a:t>fx</a:t>
            </a:r>
            <a:r>
              <a:rPr lang="en-US"/>
              <a:t> at </a:t>
            </a:r>
            <a:r>
              <a:rPr lang="en-US" err="1"/>
              <a:t>børste</a:t>
            </a:r>
            <a:r>
              <a:rPr lang="en-US"/>
              <a:t> </a:t>
            </a:r>
            <a:r>
              <a:rPr lang="en-US" err="1"/>
              <a:t>tænder</a:t>
            </a:r>
            <a:r>
              <a:rPr lang="en-US"/>
              <a:t> med den “</a:t>
            </a:r>
            <a:r>
              <a:rPr lang="en-US" err="1"/>
              <a:t>forkerte</a:t>
            </a:r>
            <a:r>
              <a:rPr lang="en-US"/>
              <a:t> </a:t>
            </a:r>
            <a:r>
              <a:rPr lang="en-US" err="1"/>
              <a:t>hånd</a:t>
            </a:r>
            <a:r>
              <a:rPr lang="en-US"/>
              <a:t>”</a:t>
            </a:r>
          </a:p>
          <a:p>
            <a:pPr marL="171450" indent="-171450">
              <a:buFont typeface="Arial"/>
              <a:buChar char="•"/>
            </a:pPr>
            <a:r>
              <a:rPr lang="en-US" err="1"/>
              <a:t>Stå</a:t>
            </a:r>
            <a:r>
              <a:rPr lang="en-US"/>
              <a:t> op, </a:t>
            </a:r>
            <a:r>
              <a:rPr lang="en-US" err="1"/>
              <a:t>når</a:t>
            </a:r>
            <a:r>
              <a:rPr lang="en-US"/>
              <a:t> de laver </a:t>
            </a:r>
            <a:r>
              <a:rPr lang="en-US" err="1"/>
              <a:t>gruppearbejde</a:t>
            </a:r>
            <a:endParaRPr lang="en-US"/>
          </a:p>
          <a:p>
            <a:pPr marL="171450" indent="-171450">
              <a:buFont typeface="Arial"/>
              <a:buChar char="•"/>
            </a:pPr>
            <a:r>
              <a:rPr lang="en-US" err="1"/>
              <a:t>Løse</a:t>
            </a:r>
            <a:r>
              <a:rPr lang="en-US"/>
              <a:t> </a:t>
            </a:r>
            <a:r>
              <a:rPr lang="en-US" err="1"/>
              <a:t>opgaver</a:t>
            </a:r>
            <a:r>
              <a:rPr lang="en-US"/>
              <a:t> med </a:t>
            </a:r>
            <a:r>
              <a:rPr lang="en-US" err="1"/>
              <a:t>tal</a:t>
            </a:r>
            <a:r>
              <a:rPr lang="en-US"/>
              <a:t> </a:t>
            </a:r>
            <a:r>
              <a:rPr lang="en-US" err="1"/>
              <a:t>fx</a:t>
            </a:r>
            <a:r>
              <a:rPr lang="en-US"/>
              <a:t> sudoku</a:t>
            </a:r>
          </a:p>
          <a:p>
            <a:pPr marL="171450" indent="-171450">
              <a:buFont typeface="Arial"/>
              <a:buChar char="•"/>
            </a:pPr>
            <a:r>
              <a:rPr lang="en-US" err="1"/>
              <a:t>Løse</a:t>
            </a:r>
            <a:r>
              <a:rPr lang="en-US"/>
              <a:t> </a:t>
            </a:r>
            <a:r>
              <a:rPr lang="en-US" err="1"/>
              <a:t>opgaver</a:t>
            </a:r>
            <a:r>
              <a:rPr lang="en-US"/>
              <a:t> med </a:t>
            </a:r>
            <a:r>
              <a:rPr lang="en-US" err="1"/>
              <a:t>ord</a:t>
            </a:r>
            <a:r>
              <a:rPr lang="en-US"/>
              <a:t> </a:t>
            </a:r>
            <a:r>
              <a:rPr lang="en-US" err="1"/>
              <a:t>fx</a:t>
            </a:r>
            <a:r>
              <a:rPr lang="en-US"/>
              <a:t> </a:t>
            </a:r>
            <a:r>
              <a:rPr lang="en-US" err="1"/>
              <a:t>krydsord</a:t>
            </a:r>
            <a:r>
              <a:rPr lang="en-US"/>
              <a:t> </a:t>
            </a:r>
            <a:r>
              <a:rPr lang="en-US" err="1"/>
              <a:t>eller</a:t>
            </a:r>
            <a:r>
              <a:rPr lang="en-US"/>
              <a:t> </a:t>
            </a:r>
            <a:r>
              <a:rPr lang="en-US" err="1"/>
              <a:t>spille</a:t>
            </a:r>
            <a:r>
              <a:rPr lang="en-US"/>
              <a:t> </a:t>
            </a:r>
            <a:r>
              <a:rPr lang="en-US" err="1"/>
              <a:t>Wordfeud</a:t>
            </a:r>
            <a:endParaRPr lang="en-US"/>
          </a:p>
          <a:p>
            <a:pPr marL="171450" indent="-171450">
              <a:buFont typeface="Arial"/>
              <a:buChar char="•"/>
            </a:pPr>
            <a:r>
              <a:rPr lang="en-US" err="1"/>
              <a:t>Gå</a:t>
            </a:r>
            <a:r>
              <a:rPr lang="en-US"/>
              <a:t> </a:t>
            </a:r>
            <a:r>
              <a:rPr lang="en-US" err="1"/>
              <a:t>en</a:t>
            </a:r>
            <a:r>
              <a:rPr lang="en-US"/>
              <a:t> time </a:t>
            </a:r>
            <a:r>
              <a:rPr lang="en-US" err="1"/>
              <a:t>tidligere</a:t>
            </a:r>
            <a:r>
              <a:rPr lang="en-US"/>
              <a:t> </a:t>
            </a:r>
            <a:r>
              <a:rPr lang="en-US" err="1"/>
              <a:t>i</a:t>
            </a:r>
            <a:r>
              <a:rPr lang="en-US"/>
              <a:t> </a:t>
            </a:r>
            <a:r>
              <a:rPr lang="en-US" err="1"/>
              <a:t>seng</a:t>
            </a:r>
            <a:endParaRPr lang="en-US"/>
          </a:p>
          <a:p>
            <a:pPr marL="171450" indent="-171450">
              <a:buFont typeface="Arial"/>
              <a:buChar char="•"/>
            </a:pPr>
            <a:r>
              <a:rPr lang="en-US" err="1"/>
              <a:t>Gå</a:t>
            </a:r>
            <a:r>
              <a:rPr lang="en-US"/>
              <a:t> </a:t>
            </a:r>
            <a:r>
              <a:rPr lang="en-US" err="1"/>
              <a:t>en</a:t>
            </a:r>
            <a:r>
              <a:rPr lang="en-US"/>
              <a:t> </a:t>
            </a:r>
            <a:r>
              <a:rPr lang="en-US" err="1"/>
              <a:t>anden</a:t>
            </a:r>
            <a:r>
              <a:rPr lang="en-US"/>
              <a:t> </a:t>
            </a:r>
            <a:r>
              <a:rPr lang="en-US" err="1"/>
              <a:t>vej</a:t>
            </a:r>
            <a:r>
              <a:rPr lang="en-US"/>
              <a:t> </a:t>
            </a:r>
            <a:r>
              <a:rPr lang="en-US" err="1"/>
              <a:t>til</a:t>
            </a:r>
            <a:r>
              <a:rPr lang="en-US"/>
              <a:t> </a:t>
            </a:r>
            <a:r>
              <a:rPr lang="en-US" err="1"/>
              <a:t>skole</a:t>
            </a:r>
            <a:r>
              <a:rPr lang="en-US"/>
              <a:t> end de </a:t>
            </a:r>
            <a:r>
              <a:rPr lang="en-US" err="1"/>
              <a:t>plejer</a:t>
            </a:r>
            <a:endParaRPr lang="en-US"/>
          </a:p>
          <a:p>
            <a:pPr marL="171450" indent="-171450">
              <a:buFont typeface="Arial"/>
              <a:buChar char="•"/>
            </a:pPr>
            <a:r>
              <a:rPr lang="en-US" err="1"/>
              <a:t>Gå</a:t>
            </a:r>
            <a:r>
              <a:rPr lang="en-US"/>
              <a:t> </a:t>
            </a:r>
            <a:r>
              <a:rPr lang="en-US" err="1"/>
              <a:t>baglæns</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3F2175B-0167-B340-A3BF-614878EE910E}" type="slidenum">
              <a:rPr lang="da-DK" smtClean="0"/>
              <a:t>5</a:t>
            </a:fld>
            <a:endParaRPr lang="da-DK"/>
          </a:p>
        </p:txBody>
      </p:sp>
    </p:spTree>
    <p:extLst>
      <p:ext uri="{BB962C8B-B14F-4D97-AF65-F5344CB8AC3E}">
        <p14:creationId xmlns:p14="http://schemas.microsoft.com/office/powerpoint/2010/main" val="118114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a:prstGeom prst="rect">
            <a:avLst/>
          </a:prstGeo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9170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a:prstGeom prst="rect">
            <a:avLst/>
          </a:prstGeo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a:prstGeom prst="rect">
            <a:avLst/>
          </a:prstGeo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968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2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7A06D2-04B2-2BB5-DB13-DDDC4C18E15E}"/>
              </a:ext>
            </a:extLst>
          </p:cNvPr>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le Placeholder 1">
            <a:extLst>
              <a:ext uri="{FF2B5EF4-FFF2-40B4-BE49-F238E27FC236}">
                <a16:creationId xmlns:a16="http://schemas.microsoft.com/office/drawing/2014/main" id="{F4F187D3-A9DD-62DB-A325-0B1236BE8CE3}"/>
              </a:ext>
            </a:extLst>
          </p:cNvPr>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6" name="Text Placeholder 2">
            <a:extLst>
              <a:ext uri="{FF2B5EF4-FFF2-40B4-BE49-F238E27FC236}">
                <a16:creationId xmlns:a16="http://schemas.microsoft.com/office/drawing/2014/main" id="{A4D63D55-523B-A54E-FDEF-67D9A0DE4853}"/>
              </a:ext>
            </a:extLst>
          </p:cNvPr>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Rektangel 10">
            <a:extLst>
              <a:ext uri="{FF2B5EF4-FFF2-40B4-BE49-F238E27FC236}">
                <a16:creationId xmlns:a16="http://schemas.microsoft.com/office/drawing/2014/main" id="{7C12EDC4-CE8C-D645-17E8-15C0463FB1D9}"/>
              </a:ext>
            </a:extLst>
          </p:cNvPr>
          <p:cNvSpPr/>
          <p:nvPr userDrawn="1"/>
        </p:nvSpPr>
        <p:spPr>
          <a:xfrm>
            <a:off x="0" y="0"/>
            <a:ext cx="12192000" cy="684286"/>
          </a:xfrm>
          <a:prstGeom prst="rect">
            <a:avLst/>
          </a:prstGeom>
          <a:solidFill>
            <a:srgbClr val="BCBCBC"/>
          </a:solidFill>
          <a:ln>
            <a:solidFill>
              <a:srgbClr val="BCBC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6573C559-3D8D-F4E7-83C7-65058CADAB7C}"/>
              </a:ext>
            </a:extLst>
          </p:cNvPr>
          <p:cNvSpPr txBox="1"/>
          <p:nvPr userDrawn="1"/>
        </p:nvSpPr>
        <p:spPr>
          <a:xfrm>
            <a:off x="230115" y="157477"/>
            <a:ext cx="2216100" cy="369332"/>
          </a:xfrm>
          <a:prstGeom prst="rect">
            <a:avLst/>
          </a:prstGeom>
          <a:noFill/>
        </p:spPr>
        <p:txBody>
          <a:bodyPr wrap="square" rtlCol="0">
            <a:spAutoFit/>
          </a:bodyPr>
          <a:lstStyle/>
          <a:p>
            <a:r>
              <a:rPr lang="da-DK" kern="0" cap="all" spc="300">
                <a:solidFill>
                  <a:srgbClr val="222020"/>
                </a:solidFill>
                <a:effectLst/>
                <a:latin typeface="Obvia Expanded" panose="02000503040000020004" pitchFamily="2" charset="77"/>
              </a:rPr>
              <a:t>Forebyggelse</a:t>
            </a:r>
            <a:endParaRPr lang="da-DK" spc="300"/>
          </a:p>
        </p:txBody>
      </p:sp>
      <p:pic>
        <p:nvPicPr>
          <p:cNvPr id="13" name="Billede 12">
            <a:extLst>
              <a:ext uri="{FF2B5EF4-FFF2-40B4-BE49-F238E27FC236}">
                <a16:creationId xmlns:a16="http://schemas.microsoft.com/office/drawing/2014/main" id="{CFE1F2DA-862F-2670-80FE-D9C195DA5E05}"/>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267730186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7"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B164-3DD9-3D56-D659-946781CF4AE3}"/>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F89E2718-0214-5C68-5785-D568DAAE5BAD}"/>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9A7FA511-01D6-745F-06B4-FD6957CCBE79}"/>
              </a:ext>
            </a:extLst>
          </p:cNvPr>
          <p:cNvSpPr>
            <a:spLocks noGrp="1"/>
          </p:cNvSpPr>
          <p:nvPr>
            <p:ph type="ctrTitle"/>
          </p:nvPr>
        </p:nvSpPr>
        <p:spPr>
          <a:xfrm>
            <a:off x="0" y="2065014"/>
            <a:ext cx="12192000" cy="2727972"/>
          </a:xfrm>
        </p:spPr>
        <p:txBody>
          <a:bodyPr>
            <a:normAutofit fontScale="90000"/>
          </a:bodyPr>
          <a:lstStyle/>
          <a:p>
            <a:pPr algn="ctr"/>
            <a:br>
              <a:rPr lang="da-DK" sz="4400" spc="300" noProof="0" dirty="0">
                <a:latin typeface="Obvia Expanded"/>
              </a:rPr>
            </a:br>
            <a:r>
              <a:rPr lang="da-DK" sz="4400" spc="300" noProof="0" dirty="0">
                <a:latin typeface="Obvia Expanded"/>
              </a:rPr>
              <a:t>LEKTION </a:t>
            </a:r>
            <a:r>
              <a:rPr lang="da-DK" sz="4400" spc="300" dirty="0">
                <a:latin typeface="Obvia Expanded"/>
              </a:rPr>
              <a:t>L</a:t>
            </a:r>
            <a:r>
              <a:rPr lang="da-DK" sz="4400" spc="300" noProof="0" dirty="0">
                <a:latin typeface="Obvia Expanded"/>
              </a:rPr>
              <a:t>: </a:t>
            </a:r>
            <a:br>
              <a:rPr lang="da-DK" sz="4400" spc="300" noProof="0" dirty="0">
                <a:latin typeface="Obvia Expanded"/>
              </a:rPr>
            </a:br>
            <a:r>
              <a:rPr lang="da-DK" sz="4400" spc="300" noProof="0" dirty="0">
                <a:latin typeface="Obvia Expanded"/>
              </a:rPr>
              <a:t>STYRK HJERNEN</a:t>
            </a:r>
            <a:br>
              <a:rPr lang="da-DK" sz="4400" spc="300" noProof="0" dirty="0">
                <a:latin typeface="Obvia Expanded"/>
              </a:rPr>
            </a:br>
            <a:br>
              <a:rPr lang="da-DK" sz="4400" spc="300" noProof="0" dirty="0">
                <a:latin typeface="Obvia Expanded"/>
              </a:rPr>
            </a:br>
            <a:endParaRPr lang="da-DK" sz="44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46C41DE9-E725-B832-941D-9905060BD7D2}"/>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827F3FA2-D1E3-83BC-959B-CB00009BE8CF}"/>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FA96CFD3-F351-7460-CC76-EBA34B9997A7}"/>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15501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5BB8-723F-1E23-5031-3C97C2365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7E73A-941D-106C-56D4-C431DA8EC08C}"/>
              </a:ext>
            </a:extLst>
          </p:cNvPr>
          <p:cNvSpPr>
            <a:spLocks noGrp="1"/>
          </p:cNvSpPr>
          <p:nvPr>
            <p:ph type="ctrTitle"/>
          </p:nvPr>
        </p:nvSpPr>
        <p:spPr>
          <a:xfrm>
            <a:off x="535199" y="1129411"/>
            <a:ext cx="10509956" cy="507831"/>
          </a:xfrm>
        </p:spPr>
        <p:txBody>
          <a:bodyPr/>
          <a:lstStyle/>
          <a:p>
            <a:r>
              <a:rPr lang="da-DK" spc="300" noProof="0">
                <a:latin typeface="Obvia Expanded"/>
              </a:rPr>
              <a:t>LEKTION </a:t>
            </a:r>
            <a:r>
              <a:rPr lang="da-DK" spc="300">
                <a:latin typeface="Obvia Expanded"/>
              </a:rPr>
              <a:t>L</a:t>
            </a:r>
            <a:r>
              <a:rPr lang="da-DK" spc="300" noProof="0">
                <a:latin typeface="Obvia Expanded"/>
              </a:rPr>
              <a:t>: STYRK HJERNEN</a:t>
            </a:r>
            <a:endParaRPr lang="da-DK" spc="300" noProof="0"/>
          </a:p>
        </p:txBody>
      </p:sp>
      <p:sp>
        <p:nvSpPr>
          <p:cNvPr id="3" name="Subtitle 2">
            <a:extLst>
              <a:ext uri="{FF2B5EF4-FFF2-40B4-BE49-F238E27FC236}">
                <a16:creationId xmlns:a16="http://schemas.microsoft.com/office/drawing/2014/main" id="{0D09B2E9-104A-EE8C-C2D3-0974270FA686}"/>
              </a:ext>
            </a:extLst>
          </p:cNvPr>
          <p:cNvSpPr>
            <a:spLocks noGrp="1"/>
          </p:cNvSpPr>
          <p:nvPr>
            <p:ph type="subTitle" idx="1"/>
          </p:nvPr>
        </p:nvSpPr>
        <p:spPr>
          <a:xfrm>
            <a:off x="1226730" y="2569939"/>
            <a:ext cx="9038249" cy="2631490"/>
          </a:xfrm>
        </p:spPr>
        <p:txBody>
          <a:bodyPr vert="horz" wrap="square" lIns="91440" tIns="45720" rIns="91440" bIns="45720" rtlCol="0" anchor="t">
            <a:spAutoFit/>
          </a:bodyPr>
          <a:lstStyle/>
          <a:p>
            <a:pPr>
              <a:lnSpc>
                <a:spcPct val="100000"/>
              </a:lnSpc>
            </a:pPr>
            <a:r>
              <a:rPr lang="da-DK" noProof="0">
                <a:latin typeface="Helvetica"/>
                <a:cs typeface="Helvetica"/>
              </a:rPr>
              <a:t>I denne lektion skal I arbejde med, hvordan I kan træne og styrke jeres hjerne. </a:t>
            </a:r>
            <a:r>
              <a:rPr lang="da-DK" b="1" noProof="0">
                <a:latin typeface="Helvetica"/>
                <a:cs typeface="Helvetica"/>
              </a:rPr>
              <a:t>Det er ikke aktiviteter, der forebygger et stroke.</a:t>
            </a:r>
            <a:endParaRPr lang="da-DK" b="1" noProof="0">
              <a:cs typeface="Helvetica" pitchFamily="2" charset="0"/>
            </a:endParaRPr>
          </a:p>
          <a:p>
            <a:pPr>
              <a:lnSpc>
                <a:spcPct val="100000"/>
              </a:lnSpc>
            </a:pPr>
            <a:endParaRPr lang="da-DK" b="1" noProof="0">
              <a:latin typeface="Helvetica"/>
              <a:cs typeface="Helvetica"/>
            </a:endParaRPr>
          </a:p>
          <a:p>
            <a:pPr marL="342900" indent="-342900">
              <a:lnSpc>
                <a:spcPct val="100000"/>
              </a:lnSpc>
              <a:buChar char="•"/>
            </a:pPr>
            <a:r>
              <a:rPr lang="da-DK" noProof="0">
                <a:latin typeface="Helvetica"/>
                <a:cs typeface="Helvetica"/>
              </a:rPr>
              <a:t>Du får kendskab til, hvordan du kan styrke din hjerne – blandt andet med fokus på at træne hjernen. </a:t>
            </a:r>
            <a:endParaRPr lang="da-DK" noProof="0">
              <a:cs typeface="Helvetica"/>
            </a:endParaRPr>
          </a:p>
          <a:p>
            <a:pPr marL="342900" indent="-342900">
              <a:lnSpc>
                <a:spcPct val="100000"/>
              </a:lnSpc>
              <a:buChar char="•"/>
            </a:pPr>
            <a:r>
              <a:rPr lang="da-DK" noProof="0">
                <a:latin typeface="Helvetica"/>
                <a:cs typeface="Helvetica"/>
              </a:rPr>
              <a:t>Du skal lave huskeleg, koordineringsopgaver, vanskelige regnestykker eller forsøge at lære nye sprog.</a:t>
            </a:r>
            <a:endParaRPr lang="da-DK" noProof="0">
              <a:cs typeface="Helvetica"/>
            </a:endParaRPr>
          </a:p>
        </p:txBody>
      </p:sp>
      <p:sp>
        <p:nvSpPr>
          <p:cNvPr id="5" name="TextBox 4">
            <a:extLst>
              <a:ext uri="{FF2B5EF4-FFF2-40B4-BE49-F238E27FC236}">
                <a16:creationId xmlns:a16="http://schemas.microsoft.com/office/drawing/2014/main" id="{B768B11E-0BB0-17BB-AB02-9FAD524482C8}"/>
              </a:ext>
            </a:extLst>
          </p:cNvPr>
          <p:cNvSpPr txBox="1"/>
          <p:nvPr/>
        </p:nvSpPr>
        <p:spPr>
          <a:xfrm>
            <a:off x="1328737" y="5651664"/>
            <a:ext cx="95345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MATERIALER: </a:t>
            </a:r>
            <a:r>
              <a:rPr lang="da-DK" sz="2000" noProof="0">
                <a:latin typeface="Helvetica"/>
                <a:ea typeface="+mn-lt"/>
                <a:cs typeface="+mn-lt"/>
              </a:rPr>
              <a:t>2x15 forskellige ting, et viskestykke </a:t>
            </a:r>
            <a:r>
              <a:rPr lang="da-DK" sz="2000" noProof="0" err="1">
                <a:latin typeface="Helvetica"/>
                <a:ea typeface="+mn-lt"/>
                <a:cs typeface="+mn-lt"/>
              </a:rPr>
              <a:t>el.lign</a:t>
            </a:r>
            <a:r>
              <a:rPr lang="da-DK" sz="2000" noProof="0">
                <a:latin typeface="Helvetica"/>
                <a:ea typeface="+mn-lt"/>
                <a:cs typeface="+mn-lt"/>
              </a:rPr>
              <a:t>, 2 stykker papir</a:t>
            </a:r>
            <a:endParaRPr lang="da-DK" sz="2000" noProof="0">
              <a:latin typeface="Helvetica"/>
            </a:endParaRPr>
          </a:p>
        </p:txBody>
      </p:sp>
      <p:pic>
        <p:nvPicPr>
          <p:cNvPr id="7" name="Graphic 6" descr="Bullseye med massiv udfyldning">
            <a:extLst>
              <a:ext uri="{FF2B5EF4-FFF2-40B4-BE49-F238E27FC236}">
                <a16:creationId xmlns:a16="http://schemas.microsoft.com/office/drawing/2014/main" id="{99D8E314-9F6C-6621-15AF-AA05BE163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99" y="1908432"/>
            <a:ext cx="584462" cy="592318"/>
          </a:xfrm>
          <a:prstGeom prst="rect">
            <a:avLst/>
          </a:prstGeom>
        </p:spPr>
      </p:pic>
      <p:sp>
        <p:nvSpPr>
          <p:cNvPr id="8" name="TextBox 7">
            <a:extLst>
              <a:ext uri="{FF2B5EF4-FFF2-40B4-BE49-F238E27FC236}">
                <a16:creationId xmlns:a16="http://schemas.microsoft.com/office/drawing/2014/main" id="{12A9C10B-C717-7AF3-8890-E38EEA057318}"/>
              </a:ext>
            </a:extLst>
          </p:cNvPr>
          <p:cNvSpPr txBox="1"/>
          <p:nvPr/>
        </p:nvSpPr>
        <p:spPr>
          <a:xfrm>
            <a:off x="1226730" y="2003414"/>
            <a:ext cx="25532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a:cs typeface="Helvetica"/>
              </a:rPr>
              <a:t>MÅL</a:t>
            </a:r>
          </a:p>
        </p:txBody>
      </p:sp>
      <p:pic>
        <p:nvPicPr>
          <p:cNvPr id="6" name="Graphic 5" descr="Ur med massiv udfyldning">
            <a:extLst>
              <a:ext uri="{FF2B5EF4-FFF2-40B4-BE49-F238E27FC236}">
                <a16:creationId xmlns:a16="http://schemas.microsoft.com/office/drawing/2014/main" id="{D96249B8-ECC2-F4D2-F723-73E56A884C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3434" y="1166347"/>
            <a:ext cx="403781" cy="388071"/>
          </a:xfrm>
          <a:prstGeom prst="rect">
            <a:avLst/>
          </a:prstGeom>
        </p:spPr>
      </p:pic>
      <p:sp>
        <p:nvSpPr>
          <p:cNvPr id="10" name="TextBox 9">
            <a:extLst>
              <a:ext uri="{FF2B5EF4-FFF2-40B4-BE49-F238E27FC236}">
                <a16:creationId xmlns:a16="http://schemas.microsoft.com/office/drawing/2014/main" id="{7695AC25-D2CA-E681-0679-2C1415947470}"/>
              </a:ext>
            </a:extLst>
          </p:cNvPr>
          <p:cNvSpPr txBox="1"/>
          <p:nvPr/>
        </p:nvSpPr>
        <p:spPr>
          <a:xfrm>
            <a:off x="6507215" y="1206336"/>
            <a:ext cx="21508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4" name="TextBox 7">
            <a:extLst>
              <a:ext uri="{FF2B5EF4-FFF2-40B4-BE49-F238E27FC236}">
                <a16:creationId xmlns:a16="http://schemas.microsoft.com/office/drawing/2014/main" id="{34103772-FAD0-07D4-93A4-2EBB77CBA508}"/>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26967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iste med massiv udfyldning">
            <a:extLst>
              <a:ext uri="{FF2B5EF4-FFF2-40B4-BE49-F238E27FC236}">
                <a16:creationId xmlns:a16="http://schemas.microsoft.com/office/drawing/2014/main" id="{15DE8876-47DB-D6AA-E20E-5ECD922DF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058" y="2150251"/>
            <a:ext cx="701040" cy="701040"/>
          </a:xfrm>
          <a:prstGeom prst="rect">
            <a:avLst/>
          </a:prstGeom>
        </p:spPr>
      </p:pic>
      <p:sp>
        <p:nvSpPr>
          <p:cNvPr id="5" name="TextBox 4">
            <a:extLst>
              <a:ext uri="{FF2B5EF4-FFF2-40B4-BE49-F238E27FC236}">
                <a16:creationId xmlns:a16="http://schemas.microsoft.com/office/drawing/2014/main" id="{C241E546-F244-4729-B6AF-00B398A332FD}"/>
              </a:ext>
            </a:extLst>
          </p:cNvPr>
          <p:cNvSpPr txBox="1"/>
          <p:nvPr/>
        </p:nvSpPr>
        <p:spPr>
          <a:xfrm>
            <a:off x="1033988" y="2316105"/>
            <a:ext cx="4160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b="1" noProof="0">
                <a:latin typeface="Helvetica" panose="020B0604020202020204" pitchFamily="34" charset="0"/>
                <a:cs typeface="Helvetica" panose="020B0604020202020204" pitchFamily="34" charset="0"/>
              </a:rPr>
              <a:t>PROGRAM</a:t>
            </a:r>
          </a:p>
        </p:txBody>
      </p:sp>
      <p:pic>
        <p:nvPicPr>
          <p:cNvPr id="9" name="Graphic 8" descr="Ur med massiv udfyldning">
            <a:extLst>
              <a:ext uri="{FF2B5EF4-FFF2-40B4-BE49-F238E27FC236}">
                <a16:creationId xmlns:a16="http://schemas.microsoft.com/office/drawing/2014/main" id="{18DFAAE6-3186-01B1-2B57-B1CFA1AAC1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99470" y="1352122"/>
            <a:ext cx="345846" cy="320491"/>
          </a:xfrm>
          <a:prstGeom prst="rect">
            <a:avLst/>
          </a:prstGeom>
        </p:spPr>
      </p:pic>
      <p:sp>
        <p:nvSpPr>
          <p:cNvPr id="11" name="TextBox 10">
            <a:extLst>
              <a:ext uri="{FF2B5EF4-FFF2-40B4-BE49-F238E27FC236}">
                <a16:creationId xmlns:a16="http://schemas.microsoft.com/office/drawing/2014/main" id="{F48BA1D8-F586-802D-69D5-D333C16DF657}"/>
              </a:ext>
            </a:extLst>
          </p:cNvPr>
          <p:cNvSpPr txBox="1"/>
          <p:nvPr/>
        </p:nvSpPr>
        <p:spPr>
          <a:xfrm>
            <a:off x="6143393" y="137776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13" name="TextBox 12">
            <a:extLst>
              <a:ext uri="{FF2B5EF4-FFF2-40B4-BE49-F238E27FC236}">
                <a16:creationId xmlns:a16="http://schemas.microsoft.com/office/drawing/2014/main" id="{31172D18-20F6-3796-88CC-E0B6DE454773}"/>
              </a:ext>
            </a:extLst>
          </p:cNvPr>
          <p:cNvSpPr txBox="1"/>
          <p:nvPr/>
        </p:nvSpPr>
        <p:spPr>
          <a:xfrm>
            <a:off x="1224488" y="3015434"/>
            <a:ext cx="835754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Styrk hjernen (ca. 45 min)</a:t>
            </a:r>
            <a:endParaRPr lang="da-DK" noProof="0"/>
          </a:p>
          <a:p>
            <a:pPr marL="800100" lvl="1" indent="-342900">
              <a:buFont typeface="+mj-lt"/>
              <a:buAutoNum type="arabicPeriod"/>
            </a:pPr>
            <a:r>
              <a:rPr lang="da-DK" noProof="0">
                <a:latin typeface="Helvetica"/>
                <a:ea typeface="+mn-lt"/>
                <a:cs typeface="Helvetica"/>
              </a:rPr>
              <a:t>Fakta</a:t>
            </a:r>
          </a:p>
          <a:p>
            <a:pPr marL="800100" lvl="1" indent="-342900">
              <a:buFont typeface="+mj-lt"/>
              <a:buAutoNum type="arabicPeriod"/>
            </a:pPr>
            <a:r>
              <a:rPr lang="da-DK" noProof="0">
                <a:latin typeface="Helvetica"/>
                <a:ea typeface="+mn-lt"/>
                <a:cs typeface="Helvetica"/>
              </a:rPr>
              <a:t>Øvelse</a:t>
            </a:r>
          </a:p>
          <a:p>
            <a:endParaRPr lang="da-DK" sz="2000" b="1" noProof="0">
              <a:latin typeface="Helvetica"/>
              <a:cs typeface="Helvetica"/>
            </a:endParaRPr>
          </a:p>
          <a:p>
            <a:endParaRPr lang="da-DK" noProof="0">
              <a:latin typeface="Helvetica"/>
              <a:cs typeface="Helvetica"/>
            </a:endParaRPr>
          </a:p>
          <a:p>
            <a:pPr algn="l"/>
            <a:endParaRPr lang="da-DK" noProof="0"/>
          </a:p>
          <a:p>
            <a:endParaRPr lang="da-DK" noProof="0"/>
          </a:p>
        </p:txBody>
      </p:sp>
      <p:sp>
        <p:nvSpPr>
          <p:cNvPr id="15" name="Title 1">
            <a:extLst>
              <a:ext uri="{FF2B5EF4-FFF2-40B4-BE49-F238E27FC236}">
                <a16:creationId xmlns:a16="http://schemas.microsoft.com/office/drawing/2014/main" id="{DF59CE56-7E7B-DC9E-77DB-78F79063CCDD}"/>
              </a:ext>
            </a:extLst>
          </p:cNvPr>
          <p:cNvSpPr txBox="1">
            <a:spLocks/>
          </p:cNvSpPr>
          <p:nvPr/>
        </p:nvSpPr>
        <p:spPr>
          <a:xfrm>
            <a:off x="436058" y="1263751"/>
            <a:ext cx="10509956" cy="507831"/>
          </a:xfrm>
          <a:prstGeom prst="rect">
            <a:avLst/>
          </a:prstGeom>
        </p:spPr>
        <p:txBody>
          <a:bodyPr lIns="91440" tIns="45720" rIns="91440" bIns="45720" anchor="t"/>
          <a:lst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a:lstStyle>
          <a:p>
            <a:r>
              <a:rPr lang="da-DK" noProof="0">
                <a:latin typeface="Obvia Expanded"/>
              </a:rPr>
              <a:t>LEKTION </a:t>
            </a:r>
            <a:r>
              <a:rPr lang="da-DK">
                <a:latin typeface="Obvia Expanded"/>
              </a:rPr>
              <a:t>L</a:t>
            </a:r>
            <a:r>
              <a:rPr lang="da-DK" noProof="0">
                <a:latin typeface="Obvia Expanded"/>
              </a:rPr>
              <a:t>: STYRK HJERNEN</a:t>
            </a:r>
            <a:endParaRPr lang="da-DK" noProof="0"/>
          </a:p>
        </p:txBody>
      </p:sp>
      <p:sp>
        <p:nvSpPr>
          <p:cNvPr id="2" name="TextBox 7">
            <a:extLst>
              <a:ext uri="{FF2B5EF4-FFF2-40B4-BE49-F238E27FC236}">
                <a16:creationId xmlns:a16="http://schemas.microsoft.com/office/drawing/2014/main" id="{70B88F54-B662-AD85-D383-9217A91CC47A}"/>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232082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9991-434C-3D54-9199-CB9792A9C0C5}"/>
              </a:ext>
            </a:extLst>
          </p:cNvPr>
          <p:cNvSpPr>
            <a:spLocks noGrp="1"/>
          </p:cNvSpPr>
          <p:nvPr>
            <p:ph type="title"/>
          </p:nvPr>
        </p:nvSpPr>
        <p:spPr>
          <a:xfrm>
            <a:off x="800533" y="1208798"/>
            <a:ext cx="4583112" cy="369332"/>
          </a:xfrm>
        </p:spPr>
        <p:txBody>
          <a:bodyPr/>
          <a:lstStyle/>
          <a:p>
            <a:r>
              <a:rPr lang="da-DK" sz="2000" b="1" spc="0" noProof="0">
                <a:latin typeface="Helvetica" panose="020B0604020202020204" pitchFamily="34" charset="0"/>
                <a:cs typeface="Helvetica" panose="020B0604020202020204" pitchFamily="34" charset="0"/>
              </a:rPr>
              <a:t>FAKTA</a:t>
            </a:r>
          </a:p>
        </p:txBody>
      </p:sp>
      <p:sp>
        <p:nvSpPr>
          <p:cNvPr id="4" name="Text Placeholder 3">
            <a:extLst>
              <a:ext uri="{FF2B5EF4-FFF2-40B4-BE49-F238E27FC236}">
                <a16:creationId xmlns:a16="http://schemas.microsoft.com/office/drawing/2014/main" id="{23E168E1-119C-C29F-B97F-16E5DB03AD1F}"/>
              </a:ext>
            </a:extLst>
          </p:cNvPr>
          <p:cNvSpPr>
            <a:spLocks noGrp="1"/>
          </p:cNvSpPr>
          <p:nvPr>
            <p:ph type="body" sz="half" idx="2"/>
          </p:nvPr>
        </p:nvSpPr>
        <p:spPr>
          <a:xfrm>
            <a:off x="902418" y="1902744"/>
            <a:ext cx="10194207" cy="507831"/>
          </a:xfrm>
        </p:spPr>
        <p:txBody>
          <a:bodyPr vert="horz" wrap="square" lIns="91440" tIns="45720" rIns="91440" bIns="45720" rtlCol="0" anchor="t">
            <a:spAutoFit/>
          </a:bodyPr>
          <a:lstStyle/>
          <a:p>
            <a:r>
              <a:rPr lang="da-DK" sz="3000" spc="300" noProof="0">
                <a:latin typeface="Obvia Expanded" panose="02000503040000020004"/>
                <a:cs typeface="Helvetica"/>
              </a:rPr>
              <a:t>KORTTIDSHUKOMMELSE og LANGTIDSHUKOMMELSE</a:t>
            </a:r>
            <a:endParaRPr lang="da-DK" sz="3000" spc="300" noProof="0">
              <a:latin typeface="Obvia Expanded" panose="02000503040000020004"/>
            </a:endParaRPr>
          </a:p>
        </p:txBody>
      </p:sp>
      <p:pic>
        <p:nvPicPr>
          <p:cNvPr id="6" name="Grafik 18" descr="Præsentation med liggende søjlediagram med massiv udfyldning">
            <a:extLst>
              <a:ext uri="{FF2B5EF4-FFF2-40B4-BE49-F238E27FC236}">
                <a16:creationId xmlns:a16="http://schemas.microsoft.com/office/drawing/2014/main" id="{F99CBDA5-B347-D97E-71D9-259BE03EB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796" y="1108772"/>
            <a:ext cx="583737" cy="583737"/>
          </a:xfrm>
          <a:prstGeom prst="rect">
            <a:avLst/>
          </a:prstGeom>
        </p:spPr>
      </p:pic>
      <p:sp>
        <p:nvSpPr>
          <p:cNvPr id="7" name="TextBox 6">
            <a:extLst>
              <a:ext uri="{FF2B5EF4-FFF2-40B4-BE49-F238E27FC236}">
                <a16:creationId xmlns:a16="http://schemas.microsoft.com/office/drawing/2014/main" id="{5C5CC8A5-A50D-A7DA-C8CD-CF575B9B6BC5}"/>
              </a:ext>
            </a:extLst>
          </p:cNvPr>
          <p:cNvSpPr txBox="1"/>
          <p:nvPr/>
        </p:nvSpPr>
        <p:spPr>
          <a:xfrm>
            <a:off x="902418" y="2526549"/>
            <a:ext cx="1069840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ea typeface="+mn-lt"/>
                <a:cs typeface="+mn-lt"/>
              </a:rPr>
              <a:t>Korttidshukommelsen</a:t>
            </a:r>
            <a:r>
              <a:rPr lang="da-DK" sz="2000" noProof="0">
                <a:latin typeface="Helvetica"/>
                <a:ea typeface="+mn-lt"/>
                <a:cs typeface="+mn-lt"/>
              </a:rPr>
              <a:t> er de ting, vi oplever lige nu. De fleste ting glemmer vi hurtigt igen, fordi de ikke bliver lagret i hukommelsen</a:t>
            </a:r>
            <a:endParaRPr lang="da-DK" sz="2000" noProof="0">
              <a:latin typeface="Helvetica"/>
              <a:ea typeface="+mn-lt"/>
              <a:cs typeface="Helvetica"/>
            </a:endParaRPr>
          </a:p>
          <a:p>
            <a:endParaRPr lang="da-DK" sz="2000" noProof="0">
              <a:latin typeface="Helvetica"/>
              <a:ea typeface="+mn-lt"/>
              <a:cs typeface="+mn-lt"/>
            </a:endParaRPr>
          </a:p>
          <a:p>
            <a:r>
              <a:rPr lang="da-DK" sz="2000" b="1" noProof="0">
                <a:latin typeface="Helvetica"/>
                <a:ea typeface="+mn-lt"/>
                <a:cs typeface="+mn-lt"/>
              </a:rPr>
              <a:t>Langtidshukommelsen </a:t>
            </a:r>
            <a:r>
              <a:rPr lang="da-DK" sz="2000" noProof="0">
                <a:latin typeface="Helvetica"/>
                <a:ea typeface="+mn-lt"/>
                <a:cs typeface="+mn-lt"/>
              </a:rPr>
              <a:t>er et lager. For at noget bliver lagret i den, skal det have gjort et indtryk på os, eller vi skal koncentrere os om at lære det </a:t>
            </a:r>
            <a:endParaRPr lang="da-DK" sz="2000" noProof="0">
              <a:latin typeface="Helvetica"/>
              <a:ea typeface="+mn-lt"/>
              <a:cs typeface="Helvetica"/>
            </a:endParaRPr>
          </a:p>
          <a:p>
            <a:endParaRPr lang="da-DK" sz="2000" noProof="0">
              <a:latin typeface="Helvetica"/>
              <a:ea typeface="+mn-lt"/>
              <a:cs typeface="+mn-lt"/>
            </a:endParaRPr>
          </a:p>
          <a:p>
            <a:r>
              <a:rPr lang="da-DK" sz="2000" noProof="0">
                <a:latin typeface="Helvetica"/>
                <a:ea typeface="+mn-lt"/>
                <a:cs typeface="+mn-lt"/>
              </a:rPr>
              <a:t>Når vi lærer nye ting eller oplever nye indtryk, bliver det lagret i hukommelsen. Det sker ved, at nervecellerne styrker deres forbindelser. </a:t>
            </a:r>
            <a:endParaRPr lang="da-DK" sz="2000" noProof="0">
              <a:latin typeface="Helvetica"/>
              <a:ea typeface="+mn-lt"/>
              <a:cs typeface="Helvetica"/>
            </a:endParaRPr>
          </a:p>
          <a:p>
            <a:endParaRPr lang="da-DK" sz="2000" noProof="0">
              <a:latin typeface="Helvetica"/>
              <a:ea typeface="+mn-lt"/>
              <a:cs typeface="+mn-lt"/>
            </a:endParaRPr>
          </a:p>
          <a:p>
            <a:r>
              <a:rPr lang="da-DK" sz="2000" noProof="0">
                <a:latin typeface="Helvetica"/>
                <a:ea typeface="+mn-lt"/>
                <a:cs typeface="+mn-lt"/>
              </a:rPr>
              <a:t>Intet går tabt i hukommelsen. Udfordringen er, om vi kan genskabe forbindelsen. </a:t>
            </a:r>
            <a:endParaRPr lang="da-DK" sz="2000" noProof="0">
              <a:latin typeface="Helvetica"/>
              <a:ea typeface="+mn-lt"/>
              <a:cs typeface="Helvetica"/>
            </a:endParaRPr>
          </a:p>
          <a:p>
            <a:r>
              <a:rPr lang="da-DK" sz="2000" noProof="0">
                <a:latin typeface="Helvetica"/>
                <a:ea typeface="+mn-lt"/>
                <a:cs typeface="+mn-lt"/>
              </a:rPr>
              <a:t>Hvis vi glemmer noget, er det fordi, vi ikke kan finde informationen frem igen og ikke fordi det er forsvundet.</a:t>
            </a:r>
            <a:endParaRPr lang="da-DK" sz="2000" noProof="0">
              <a:latin typeface="Helvetica"/>
              <a:cs typeface="Helvetica"/>
            </a:endParaRPr>
          </a:p>
        </p:txBody>
      </p:sp>
      <p:pic>
        <p:nvPicPr>
          <p:cNvPr id="9" name="Graphic 8" descr="Ur med massiv udfyldning">
            <a:extLst>
              <a:ext uri="{FF2B5EF4-FFF2-40B4-BE49-F238E27FC236}">
                <a16:creationId xmlns:a16="http://schemas.microsoft.com/office/drawing/2014/main" id="{31AE4907-85AD-A8B1-E259-5A13501DBC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4463" y="1176323"/>
            <a:ext cx="403781" cy="388071"/>
          </a:xfrm>
          <a:prstGeom prst="rect">
            <a:avLst/>
          </a:prstGeom>
        </p:spPr>
      </p:pic>
      <p:sp>
        <p:nvSpPr>
          <p:cNvPr id="11" name="TextBox 10">
            <a:extLst>
              <a:ext uri="{FF2B5EF4-FFF2-40B4-BE49-F238E27FC236}">
                <a16:creationId xmlns:a16="http://schemas.microsoft.com/office/drawing/2014/main" id="{A46EC59A-DBD7-9F49-B475-CBF71F3E0220}"/>
              </a:ext>
            </a:extLst>
          </p:cNvPr>
          <p:cNvSpPr txBox="1"/>
          <p:nvPr/>
        </p:nvSpPr>
        <p:spPr>
          <a:xfrm>
            <a:off x="2378244" y="120879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3" name="TextBox 7">
            <a:extLst>
              <a:ext uri="{FF2B5EF4-FFF2-40B4-BE49-F238E27FC236}">
                <a16:creationId xmlns:a16="http://schemas.microsoft.com/office/drawing/2014/main" id="{B9967E26-0CF5-97FA-AC55-4510DB52FFB6}"/>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306673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5">
            <a:extLst>
              <a:ext uri="{FF2B5EF4-FFF2-40B4-BE49-F238E27FC236}">
                <a16:creationId xmlns:a16="http://schemas.microsoft.com/office/drawing/2014/main" id="{1A2AC963-5EB3-E4A5-9534-4E22F64149B7}"/>
              </a:ext>
            </a:extLst>
          </p:cNvPr>
          <p:cNvSpPr/>
          <p:nvPr/>
        </p:nvSpPr>
        <p:spPr>
          <a:xfrm>
            <a:off x="1065307" y="1885950"/>
            <a:ext cx="7240493" cy="4629150"/>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2" name="Title 1">
            <a:extLst>
              <a:ext uri="{FF2B5EF4-FFF2-40B4-BE49-F238E27FC236}">
                <a16:creationId xmlns:a16="http://schemas.microsoft.com/office/drawing/2014/main" id="{1EC0C494-B5EC-6FBD-F4C7-088AACFA7BDE}"/>
              </a:ext>
            </a:extLst>
          </p:cNvPr>
          <p:cNvSpPr>
            <a:spLocks noGrp="1"/>
          </p:cNvSpPr>
          <p:nvPr>
            <p:ph type="title"/>
          </p:nvPr>
        </p:nvSpPr>
        <p:spPr>
          <a:xfrm>
            <a:off x="949391" y="1000649"/>
            <a:ext cx="4583112" cy="507831"/>
          </a:xfrm>
        </p:spPr>
        <p:txBody>
          <a:bodyPr/>
          <a:lstStyle/>
          <a:p>
            <a:r>
              <a:rPr lang="da-DK" sz="3000" noProof="0"/>
              <a:t>ØVELSE</a:t>
            </a:r>
          </a:p>
        </p:txBody>
      </p:sp>
      <p:sp>
        <p:nvSpPr>
          <p:cNvPr id="4" name="Text Placeholder 3">
            <a:extLst>
              <a:ext uri="{FF2B5EF4-FFF2-40B4-BE49-F238E27FC236}">
                <a16:creationId xmlns:a16="http://schemas.microsoft.com/office/drawing/2014/main" id="{A184255C-384F-0883-6E7F-28655CE4F413}"/>
              </a:ext>
            </a:extLst>
          </p:cNvPr>
          <p:cNvSpPr>
            <a:spLocks noGrp="1"/>
          </p:cNvSpPr>
          <p:nvPr>
            <p:ph type="body" sz="half" idx="2"/>
          </p:nvPr>
        </p:nvSpPr>
        <p:spPr>
          <a:xfrm>
            <a:off x="1157461" y="2081542"/>
            <a:ext cx="6962775" cy="4247317"/>
          </a:xfrm>
        </p:spPr>
        <p:txBody>
          <a:bodyPr vert="horz" wrap="square" lIns="91440" tIns="45720" rIns="91440" bIns="45720" rtlCol="0" anchor="t">
            <a:spAutoFit/>
          </a:bodyPr>
          <a:lstStyle/>
          <a:p>
            <a:pPr>
              <a:lnSpc>
                <a:spcPct val="100000"/>
              </a:lnSpc>
            </a:pPr>
            <a:r>
              <a:rPr lang="da-DK" b="1">
                <a:latin typeface="Helvetica"/>
                <a:cs typeface="Helvetica"/>
              </a:rPr>
              <a:t>I grupper:</a:t>
            </a:r>
            <a:r>
              <a:rPr lang="da-DK" noProof="0">
                <a:latin typeface="Helvetica"/>
                <a:cs typeface="Helvetica"/>
              </a:rPr>
              <a:t> I grupper på fire skal I afprøve forskellige aktiviteter, der kan træne jeres hukommelse og hjerne.</a:t>
            </a:r>
            <a:endParaRPr lang="da-DK" noProof="0">
              <a:cs typeface="Helvetica" pitchFamily="2" charset="0"/>
            </a:endParaRPr>
          </a:p>
          <a:p>
            <a:pPr>
              <a:lnSpc>
                <a:spcPct val="100000"/>
              </a:lnSpc>
            </a:pPr>
            <a:endParaRPr lang="da-DK" noProof="0">
              <a:cs typeface="Helvetica"/>
            </a:endParaRPr>
          </a:p>
          <a:p>
            <a:pPr>
              <a:lnSpc>
                <a:spcPct val="100000"/>
              </a:lnSpc>
            </a:pPr>
            <a:r>
              <a:rPr lang="da-DK" noProof="0">
                <a:latin typeface="Helvetica"/>
                <a:cs typeface="Helvetica"/>
              </a:rPr>
              <a:t>Det kan være svært at huske mere end 5-7 ting ad gangen. Det er lettere at huske ting, hvis de indgår i en historie.</a:t>
            </a:r>
          </a:p>
          <a:p>
            <a:pPr>
              <a:lnSpc>
                <a:spcPct val="100000"/>
              </a:lnSpc>
            </a:pPr>
            <a:endParaRPr lang="da-DK" noProof="0">
              <a:latin typeface="Helvetica"/>
              <a:cs typeface="Helvetica"/>
            </a:endParaRPr>
          </a:p>
          <a:p>
            <a:pPr>
              <a:lnSpc>
                <a:spcPct val="100000"/>
              </a:lnSpc>
            </a:pPr>
            <a:r>
              <a:rPr lang="da-DK" noProof="0">
                <a:latin typeface="Helvetica"/>
                <a:cs typeface="Helvetica"/>
              </a:rPr>
              <a:t>Der er også nemmere at huske, hvis tingene betyder noget for én. Fx glemmer man ikke sine forældres ansigt, men det er svært at genkende alle dem, man går forbi på gaden.</a:t>
            </a:r>
          </a:p>
          <a:p>
            <a:pPr>
              <a:lnSpc>
                <a:spcPct val="100000"/>
              </a:lnSpc>
            </a:pPr>
            <a:endParaRPr lang="da-DK" noProof="0">
              <a:latin typeface="Helvetica"/>
              <a:cs typeface="Helvetica"/>
            </a:endParaRPr>
          </a:p>
          <a:p>
            <a:pPr>
              <a:lnSpc>
                <a:spcPct val="100000"/>
              </a:lnSpc>
            </a:pPr>
            <a:r>
              <a:rPr lang="da-DK" b="1">
                <a:latin typeface="Helvetica"/>
                <a:cs typeface="Helvetica"/>
              </a:rPr>
              <a:t>Fælles: </a:t>
            </a:r>
            <a:r>
              <a:rPr lang="da-DK">
                <a:latin typeface="Helvetica"/>
                <a:cs typeface="Helvetica"/>
              </a:rPr>
              <a:t>Saml op jeres oplevelser. </a:t>
            </a:r>
            <a:endParaRPr lang="da-DK">
              <a:cs typeface="Helvetica"/>
            </a:endParaRPr>
          </a:p>
        </p:txBody>
      </p:sp>
      <p:pic>
        <p:nvPicPr>
          <p:cNvPr id="6" name="Picture Placeholder 4" descr="Møde med massiv udfyldning">
            <a:extLst>
              <a:ext uri="{FF2B5EF4-FFF2-40B4-BE49-F238E27FC236}">
                <a16:creationId xmlns:a16="http://schemas.microsoft.com/office/drawing/2014/main" id="{27EE379C-4B4D-CD0E-4545-D1C61E382BD5}"/>
              </a:ext>
            </a:extLst>
          </p:cNvPr>
          <p:cNvPicPr>
            <a:picLocks noChangeAspect="1"/>
          </p:cNvPicPr>
          <p:nvPr/>
        </p:nvPicPr>
        <p:blipFill>
          <a:blip r:embed="rId3">
            <a:extLst>
              <a:ext uri="{96DAC541-7B7A-43D3-8B79-37D633B846F1}">
                <asvg:svgBlip xmlns:asvg="http://schemas.microsoft.com/office/drawing/2016/SVG/main" r:embed="rId4"/>
              </a:ext>
            </a:extLst>
          </a:blip>
          <a:srcRect l="983" r="983"/>
          <a:stretch/>
        </p:blipFill>
        <p:spPr>
          <a:xfrm>
            <a:off x="224494" y="990440"/>
            <a:ext cx="652021" cy="545740"/>
          </a:xfrm>
          <a:prstGeom prst="rect">
            <a:avLst/>
          </a:prstGeom>
        </p:spPr>
      </p:pic>
      <p:pic>
        <p:nvPicPr>
          <p:cNvPr id="8" name="Graphic 7" descr="Dokument med massiv udfyldning">
            <a:extLst>
              <a:ext uri="{FF2B5EF4-FFF2-40B4-BE49-F238E27FC236}">
                <a16:creationId xmlns:a16="http://schemas.microsoft.com/office/drawing/2014/main" id="{C58B0589-C0E4-D2EF-D6EC-FDEE0F41B5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8386" y="1885950"/>
            <a:ext cx="474483" cy="443061"/>
          </a:xfrm>
          <a:prstGeom prst="rect">
            <a:avLst/>
          </a:prstGeom>
        </p:spPr>
      </p:pic>
      <p:sp>
        <p:nvSpPr>
          <p:cNvPr id="10" name="TextBox 9">
            <a:extLst>
              <a:ext uri="{FF2B5EF4-FFF2-40B4-BE49-F238E27FC236}">
                <a16:creationId xmlns:a16="http://schemas.microsoft.com/office/drawing/2014/main" id="{C2FD1D35-6789-D23E-ACE4-B49641792BF0}"/>
              </a:ext>
            </a:extLst>
          </p:cNvPr>
          <p:cNvSpPr txBox="1"/>
          <p:nvPr/>
        </p:nvSpPr>
        <p:spPr>
          <a:xfrm>
            <a:off x="8976375" y="193063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rPr>
              <a:t>ELEVARK </a:t>
            </a:r>
            <a:endParaRPr lang="da-DK" sz="2000" noProof="0"/>
          </a:p>
        </p:txBody>
      </p:sp>
      <p:sp>
        <p:nvSpPr>
          <p:cNvPr id="11" name="TextBox 10">
            <a:extLst>
              <a:ext uri="{FF2B5EF4-FFF2-40B4-BE49-F238E27FC236}">
                <a16:creationId xmlns:a16="http://schemas.microsoft.com/office/drawing/2014/main" id="{71A33F0B-602D-61F7-1AF5-73F65DBF5311}"/>
              </a:ext>
            </a:extLst>
          </p:cNvPr>
          <p:cNvSpPr txBox="1"/>
          <p:nvPr/>
        </p:nvSpPr>
        <p:spPr>
          <a:xfrm>
            <a:off x="9012317" y="2510906"/>
            <a:ext cx="36654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a:latin typeface="Helvetica"/>
                <a:cs typeface="Helvetica"/>
              </a:rPr>
              <a:t>TRÆN JERES HUKOMMELSE</a:t>
            </a:r>
          </a:p>
          <a:p>
            <a:r>
              <a:rPr lang="da-DK" sz="1600" noProof="0">
                <a:latin typeface="Helvetica"/>
                <a:cs typeface="Helvetica"/>
              </a:rPr>
              <a:t>TRÆN DIN HJERNE</a:t>
            </a:r>
          </a:p>
        </p:txBody>
      </p:sp>
      <p:pic>
        <p:nvPicPr>
          <p:cNvPr id="13" name="Graphic 12" descr="Ur med massiv udfyldning">
            <a:extLst>
              <a:ext uri="{FF2B5EF4-FFF2-40B4-BE49-F238E27FC236}">
                <a16:creationId xmlns:a16="http://schemas.microsoft.com/office/drawing/2014/main" id="{C60F4E10-475E-678A-7C85-5179D57164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7166" y="1032729"/>
            <a:ext cx="403781" cy="388071"/>
          </a:xfrm>
          <a:prstGeom prst="rect">
            <a:avLst/>
          </a:prstGeom>
        </p:spPr>
      </p:pic>
      <p:sp>
        <p:nvSpPr>
          <p:cNvPr id="15" name="TextBox 14">
            <a:extLst>
              <a:ext uri="{FF2B5EF4-FFF2-40B4-BE49-F238E27FC236}">
                <a16:creationId xmlns:a16="http://schemas.microsoft.com/office/drawing/2014/main" id="{DC36B99A-E402-3752-FA58-DFD3350A0BD2}"/>
              </a:ext>
            </a:extLst>
          </p:cNvPr>
          <p:cNvSpPr txBox="1"/>
          <p:nvPr/>
        </p:nvSpPr>
        <p:spPr>
          <a:xfrm>
            <a:off x="3240947" y="107287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40 min.</a:t>
            </a:r>
          </a:p>
        </p:txBody>
      </p:sp>
      <p:sp>
        <p:nvSpPr>
          <p:cNvPr id="3" name="TextBox 7">
            <a:extLst>
              <a:ext uri="{FF2B5EF4-FFF2-40B4-BE49-F238E27FC236}">
                <a16:creationId xmlns:a16="http://schemas.microsoft.com/office/drawing/2014/main" id="{AD5D14EE-9656-95AD-EE74-C9DF8C655688}"/>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337001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DFDE-55DA-EAD0-A27C-F46F8653BA79}"/>
              </a:ext>
            </a:extLst>
          </p:cNvPr>
          <p:cNvSpPr>
            <a:spLocks noGrp="1"/>
          </p:cNvSpPr>
          <p:nvPr>
            <p:ph type="ctrTitle"/>
          </p:nvPr>
        </p:nvSpPr>
        <p:spPr>
          <a:xfrm>
            <a:off x="1065307" y="1122613"/>
            <a:ext cx="10509956" cy="507831"/>
          </a:xfrm>
        </p:spPr>
        <p:txBody>
          <a:bodyPr/>
          <a:lstStyle/>
          <a:p>
            <a:r>
              <a:rPr lang="da-DK" spc="300" noProof="0">
                <a:latin typeface="Obvia Expanded"/>
              </a:rPr>
              <a:t>OPSAMLING</a:t>
            </a:r>
            <a:endParaRPr lang="da-DK" spc="300" noProof="0"/>
          </a:p>
        </p:txBody>
      </p:sp>
      <p:sp>
        <p:nvSpPr>
          <p:cNvPr id="5" name="TextBox 4">
            <a:extLst>
              <a:ext uri="{FF2B5EF4-FFF2-40B4-BE49-F238E27FC236}">
                <a16:creationId xmlns:a16="http://schemas.microsoft.com/office/drawing/2014/main" id="{D6AFDB5F-0BA5-D80B-9FA5-3AB04DD52D16}"/>
              </a:ext>
            </a:extLst>
          </p:cNvPr>
          <p:cNvSpPr txBox="1"/>
          <p:nvPr/>
        </p:nvSpPr>
        <p:spPr>
          <a:xfrm>
            <a:off x="3976079" y="125901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pic>
        <p:nvPicPr>
          <p:cNvPr id="7" name="Graphic 6" descr="Ur med massiv udfyldning">
            <a:extLst>
              <a:ext uri="{FF2B5EF4-FFF2-40B4-BE49-F238E27FC236}">
                <a16:creationId xmlns:a16="http://schemas.microsoft.com/office/drawing/2014/main" id="{D9E13D5E-2684-73FC-FC1E-80D05D53DC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7272" y="1182494"/>
            <a:ext cx="403781" cy="388071"/>
          </a:xfrm>
          <a:prstGeom prst="rect">
            <a:avLst/>
          </a:prstGeom>
        </p:spPr>
      </p:pic>
      <p:pic>
        <p:nvPicPr>
          <p:cNvPr id="6" name="Graphic 5" descr="Gruppebrainstorm med massiv udfyldning">
            <a:extLst>
              <a:ext uri="{FF2B5EF4-FFF2-40B4-BE49-F238E27FC236}">
                <a16:creationId xmlns:a16="http://schemas.microsoft.com/office/drawing/2014/main" id="{F6825D1F-A438-9E4B-B59C-FDB46299B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846" y="962917"/>
            <a:ext cx="643003" cy="663879"/>
          </a:xfrm>
          <a:prstGeom prst="rect">
            <a:avLst/>
          </a:prstGeom>
        </p:spPr>
      </p:pic>
      <p:sp>
        <p:nvSpPr>
          <p:cNvPr id="4" name="TextBox 7">
            <a:extLst>
              <a:ext uri="{FF2B5EF4-FFF2-40B4-BE49-F238E27FC236}">
                <a16:creationId xmlns:a16="http://schemas.microsoft.com/office/drawing/2014/main" id="{D6D4CBC3-22CF-4D6C-3533-8DFB60E56FCF}"/>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
        <p:nvSpPr>
          <p:cNvPr id="9" name="Rektangel 5">
            <a:extLst>
              <a:ext uri="{FF2B5EF4-FFF2-40B4-BE49-F238E27FC236}">
                <a16:creationId xmlns:a16="http://schemas.microsoft.com/office/drawing/2014/main" id="{5192CC6D-E9EF-9375-F72D-29932AE0379B}"/>
              </a:ext>
            </a:extLst>
          </p:cNvPr>
          <p:cNvSpPr/>
          <p:nvPr/>
        </p:nvSpPr>
        <p:spPr>
          <a:xfrm>
            <a:off x="1195032" y="2225325"/>
            <a:ext cx="9801935" cy="3794475"/>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3" name="Subtitle 2">
            <a:extLst>
              <a:ext uri="{FF2B5EF4-FFF2-40B4-BE49-F238E27FC236}">
                <a16:creationId xmlns:a16="http://schemas.microsoft.com/office/drawing/2014/main" id="{3D50D635-8E91-5C47-A939-DD63717EC2D6}"/>
              </a:ext>
            </a:extLst>
          </p:cNvPr>
          <p:cNvSpPr>
            <a:spLocks noGrp="1"/>
          </p:cNvSpPr>
          <p:nvPr>
            <p:ph type="subTitle" idx="1"/>
          </p:nvPr>
        </p:nvSpPr>
        <p:spPr>
          <a:xfrm>
            <a:off x="1421498" y="2466856"/>
            <a:ext cx="9201860" cy="3323987"/>
          </a:xfrm>
        </p:spPr>
        <p:txBody>
          <a:bodyPr vert="horz" wrap="square" lIns="91440" tIns="45720" rIns="91440" bIns="45720" rtlCol="0" anchor="t">
            <a:spAutoFit/>
          </a:bodyPr>
          <a:lstStyle/>
          <a:p>
            <a:pPr>
              <a:lnSpc>
                <a:spcPct val="100000"/>
              </a:lnSpc>
            </a:pPr>
            <a:r>
              <a:rPr lang="da-DK" b="1">
                <a:latin typeface="Helvetica"/>
                <a:cs typeface="Helvetica"/>
              </a:rPr>
              <a:t>HVAD VED JEG OM AT TRÆNE HJERNEN OG STYRKE HUKOMMELSEN?</a:t>
            </a:r>
          </a:p>
          <a:p>
            <a:pPr>
              <a:lnSpc>
                <a:spcPct val="100000"/>
              </a:lnSpc>
            </a:pPr>
            <a:endParaRPr lang="en-US"/>
          </a:p>
          <a:p>
            <a:pPr>
              <a:lnSpc>
                <a:spcPct val="100000"/>
              </a:lnSpc>
            </a:pPr>
            <a:r>
              <a:rPr lang="da-DK" b="1">
                <a:latin typeface="Helvetica"/>
                <a:cs typeface="Helvetica"/>
              </a:rPr>
              <a:t>Alene:</a:t>
            </a:r>
            <a:r>
              <a:rPr lang="da-DK" b="1" noProof="0">
                <a:latin typeface="Helvetica"/>
                <a:cs typeface="Helvetica"/>
              </a:rPr>
              <a:t> </a:t>
            </a:r>
            <a:r>
              <a:rPr lang="da-DK" noProof="0">
                <a:latin typeface="Helvetica"/>
                <a:cs typeface="Helvetica"/>
              </a:rPr>
              <a:t>Overvej hvad du har lært, som du ikke vidste før? Hvorfor er det vigtigt at </a:t>
            </a:r>
            <a:r>
              <a:rPr lang="da-DK">
                <a:latin typeface="Helvetica"/>
                <a:cs typeface="Helvetica"/>
              </a:rPr>
              <a:t>træne hjernen og styrke hukommelsen? </a:t>
            </a:r>
            <a:endParaRPr lang="da-DK"/>
          </a:p>
          <a:p>
            <a:pPr>
              <a:lnSpc>
                <a:spcPct val="100000"/>
              </a:lnSpc>
            </a:pPr>
            <a:endParaRPr lang="da-DK" b="1" noProof="0">
              <a:latin typeface="Helvetica"/>
              <a:cs typeface="Helvetica"/>
            </a:endParaRPr>
          </a:p>
          <a:p>
            <a:pPr>
              <a:lnSpc>
                <a:spcPct val="100000"/>
              </a:lnSpc>
            </a:pPr>
            <a:r>
              <a:rPr lang="da-DK" b="1">
                <a:latin typeface="Helvetica"/>
                <a:cs typeface="Helvetica"/>
              </a:rPr>
              <a:t>To og to: </a:t>
            </a:r>
            <a:r>
              <a:rPr lang="da-DK" noProof="0">
                <a:latin typeface="Helvetica"/>
                <a:cs typeface="Helvetica"/>
              </a:rPr>
              <a:t>Tal med din sidemakker om jeres overvejelser. </a:t>
            </a:r>
            <a:endParaRPr lang="da-DK">
              <a:cs typeface="Helvetica"/>
            </a:endParaRPr>
          </a:p>
          <a:p>
            <a:pPr>
              <a:lnSpc>
                <a:spcPct val="100000"/>
              </a:lnSpc>
            </a:pPr>
            <a:endParaRPr lang="da-DK" noProof="0">
              <a:latin typeface="Helvetica"/>
              <a:cs typeface="Helvetica"/>
            </a:endParaRPr>
          </a:p>
          <a:p>
            <a:pPr>
              <a:lnSpc>
                <a:spcPct val="100000"/>
              </a:lnSpc>
            </a:pPr>
            <a:r>
              <a:rPr lang="da-DK" b="1">
                <a:latin typeface="Helvetica"/>
                <a:cs typeface="Helvetica"/>
              </a:rPr>
              <a:t>Fælles: </a:t>
            </a:r>
            <a:r>
              <a:rPr lang="da-DK" noProof="0">
                <a:latin typeface="Helvetica"/>
                <a:cs typeface="Helvetica"/>
              </a:rPr>
              <a:t>Del overvejelserne med resten af klassen.</a:t>
            </a:r>
            <a:endParaRPr lang="da-DK" b="1" noProof="0">
              <a:cs typeface="Helvetica"/>
            </a:endParaRPr>
          </a:p>
        </p:txBody>
      </p:sp>
    </p:spTree>
    <p:extLst>
      <p:ext uri="{BB962C8B-B14F-4D97-AF65-F5344CB8AC3E}">
        <p14:creationId xmlns:p14="http://schemas.microsoft.com/office/powerpoint/2010/main" val="3411258475"/>
      </p:ext>
    </p:extLst>
  </p:cSld>
  <p:clrMapOvr>
    <a:masterClrMapping/>
  </p:clrMapOvr>
</p:sld>
</file>

<file path=ppt/theme/theme1.xml><?xml version="1.0" encoding="utf-8"?>
<a:theme xmlns:a="http://schemas.openxmlformats.org/drawingml/2006/main" name="HHH_Hjertestop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D96234D237F04BBEE5DBBBEF34F50C" ma:contentTypeVersion="14" ma:contentTypeDescription="Opret et nyt dokument." ma:contentTypeScope="" ma:versionID="093cfe57a9be6de3fdd957892dd360bf">
  <xsd:schema xmlns:xsd="http://www.w3.org/2001/XMLSchema" xmlns:xs="http://www.w3.org/2001/XMLSchema" xmlns:p="http://schemas.microsoft.com/office/2006/metadata/properties" xmlns:ns2="86e0130d-f5f6-47a6-8c90-8a8ffaaefeba" xmlns:ns3="029e9e5a-62a8-43de-a8a6-d008723657e9" targetNamespace="http://schemas.microsoft.com/office/2006/metadata/properties" ma:root="true" ma:fieldsID="c29be3805bee02dd4bfb4ad80f00296c" ns2:_="" ns3:_="">
    <xsd:import namespace="86e0130d-f5f6-47a6-8c90-8a8ffaaefeba"/>
    <xsd:import namespace="029e9e5a-62a8-43de-a8a6-d008723657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0130d-f5f6-47a6-8c90-8a8ffaaef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93514909-8382-47f4-82b5-c483a11e7db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9e9e5a-62a8-43de-a8a6-d00872365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75dd5e-2dfe-4b02-9073-2c00de17b684}" ma:internalName="TaxCatchAll" ma:showField="CatchAllData" ma:web="029e9e5a-62a8-43de-a8a6-d00872365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9e9e5a-62a8-43de-a8a6-d008723657e9" xsi:nil="true"/>
    <lcf76f155ced4ddcb4097134ff3c332f xmlns="86e0130d-f5f6-47a6-8c90-8a8ffaaefe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6A5DD9-3743-46C6-9508-3967F8A45230}">
  <ds:schemaRefs>
    <ds:schemaRef ds:uri="029e9e5a-62a8-43de-a8a6-d008723657e9"/>
    <ds:schemaRef ds:uri="86e0130d-f5f6-47a6-8c90-8a8ffaaef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36B268-2E03-4860-AF37-C50681618559}">
  <ds:schemaRefs>
    <ds:schemaRef ds:uri="http://schemas.microsoft.com/sharepoint/v3/contenttype/forms"/>
  </ds:schemaRefs>
</ds:datastoreItem>
</file>

<file path=customXml/itemProps3.xml><?xml version="1.0" encoding="utf-8"?>
<ds:datastoreItem xmlns:ds="http://schemas.openxmlformats.org/officeDocument/2006/customXml" ds:itemID="{BAD5B679-57BA-48FC-AA96-5B3B58CD929A}">
  <ds:schemaRefs>
    <ds:schemaRef ds:uri="029e9e5a-62a8-43de-a8a6-d008723657e9"/>
    <ds:schemaRef ds:uri="86e0130d-f5f6-47a6-8c90-8a8ffaaefeb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722</Words>
  <Application>Microsoft Office PowerPoint</Application>
  <PresentationFormat>Widescreen</PresentationFormat>
  <Paragraphs>82</Paragraphs>
  <Slides>6</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6</vt:i4>
      </vt:variant>
    </vt:vector>
  </HeadingPairs>
  <TitlesOfParts>
    <vt:vector size="12" baseType="lpstr">
      <vt:lpstr>Helvetica</vt:lpstr>
      <vt:lpstr>Obvia Expanded</vt:lpstr>
      <vt:lpstr>Arial</vt:lpstr>
      <vt:lpstr>Calibri</vt:lpstr>
      <vt:lpstr>Aptos</vt:lpstr>
      <vt:lpstr>HHH_Hjertestop_Master</vt:lpstr>
      <vt:lpstr> LEKTION L:  STYRK HJERNEN  </vt:lpstr>
      <vt:lpstr>LEKTION L: STYRK HJERNEN</vt:lpstr>
      <vt:lpstr>PowerPoint-præsentation</vt:lpstr>
      <vt:lpstr>FAKTA</vt:lpstr>
      <vt:lpstr>ØVELSE</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Jacobsen</dc:creator>
  <cp:lastModifiedBy>Celine Ankjær Jeppesen</cp:lastModifiedBy>
  <cp:revision>2</cp:revision>
  <dcterms:created xsi:type="dcterms:W3CDTF">2024-04-08T09:09:07Z</dcterms:created>
  <dcterms:modified xsi:type="dcterms:W3CDTF">2025-05-15T08:40:34Z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0x010100BED96234D237F04BBEE5DBBBEF34F50C</vt:lpwstr>
  </property>
  <property fmtid="{D5CDD505-2E9C-101B-9397-08002B2CF9AE}" pid="3" name="MediaServiceImageTags">
    <vt:lpwstr/>
  </property>
</Properties>
</file>