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3"/>
  </p:notesMasterIdLst>
  <p:sldIdLst>
    <p:sldId id="296" r:id="rId5"/>
    <p:sldId id="481" r:id="rId6"/>
    <p:sldId id="435" r:id="rId7"/>
    <p:sldId id="464" r:id="rId8"/>
    <p:sldId id="298" r:id="rId9"/>
    <p:sldId id="437" r:id="rId10"/>
    <p:sldId id="299" r:id="rId11"/>
    <p:sldId id="480" r:id="rId12"/>
  </p:sldIdLst>
  <p:sldSz cx="12192000" cy="6858000"/>
  <p:notesSz cx="6858000" cy="9144000"/>
  <p:embeddedFontLst>
    <p:embeddedFont>
      <p:font typeface="Helvetica" panose="020B060402020202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B1663C-D270-895D-8FA0-D053807B7BA6}" name="Celine Ankjær Jeppesen" initials="CA" userId="S::Celine@genoplivning.dk::d1cb0c86-be62-46c5-b167-e90933f71c53" providerId="AD"/>
  <p188:author id="{B87E21F1-8E31-5707-2923-3598736D1778}" name="Pia Maria Lie" initials="PL" userId="S::pml_piamarialie.dk#ext#@genoplivningdk.onmicrosoft.com::6d714648-4122-428d-830c-a22f7d49ec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CBCBC"/>
    <a:srgbClr val="EBEBEB"/>
    <a:srgbClr val="EFFBC8"/>
    <a:srgbClr val="FF7E79"/>
    <a:srgbClr val="22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A97D8-CA1C-446B-B562-FEB5ECC049DF}" v="2" dt="2025-05-21T07:25:10.9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ne Ankjær Jeppesen" userId="d1cb0c86-be62-46c5-b167-e90933f71c53" providerId="ADAL" clId="{0AFA97D8-CA1C-446B-B562-FEB5ECC049DF}"/>
    <pc:docChg chg="custSel delSld modSld">
      <pc:chgData name="Celine Ankjær Jeppesen" userId="d1cb0c86-be62-46c5-b167-e90933f71c53" providerId="ADAL" clId="{0AFA97D8-CA1C-446B-B562-FEB5ECC049DF}" dt="2025-05-21T07:25:10.949" v="3"/>
      <pc:docMkLst>
        <pc:docMk/>
      </pc:docMkLst>
      <pc:sldChg chg="addSp delSp modSp mod">
        <pc:chgData name="Celine Ankjær Jeppesen" userId="d1cb0c86-be62-46c5-b167-e90933f71c53" providerId="ADAL" clId="{0AFA97D8-CA1C-446B-B562-FEB5ECC049DF}" dt="2025-05-21T07:25:10.949" v="3"/>
        <pc:sldMkLst>
          <pc:docMk/>
          <pc:sldMk cId="1976759005" sldId="296"/>
        </pc:sldMkLst>
        <pc:spChg chg="add mod">
          <ac:chgData name="Celine Ankjær Jeppesen" userId="d1cb0c86-be62-46c5-b167-e90933f71c53" providerId="ADAL" clId="{0AFA97D8-CA1C-446B-B562-FEB5ECC049DF}" dt="2025-05-21T07:25:10.949" v="3"/>
          <ac:spMkLst>
            <pc:docMk/>
            <pc:sldMk cId="1976759005" sldId="296"/>
            <ac:spMk id="7" creationId="{88DCCB9C-4850-A182-A828-5222218C5219}"/>
          </ac:spMkLst>
        </pc:spChg>
        <pc:picChg chg="del">
          <ac:chgData name="Celine Ankjær Jeppesen" userId="d1cb0c86-be62-46c5-b167-e90933f71c53" providerId="ADAL" clId="{0AFA97D8-CA1C-446B-B562-FEB5ECC049DF}" dt="2025-05-21T07:25:02.831" v="1" actId="478"/>
          <ac:picMkLst>
            <pc:docMk/>
            <pc:sldMk cId="1976759005" sldId="296"/>
            <ac:picMk id="3" creationId="{0F4B59D1-0E52-53F6-9266-7C58D49DE58D}"/>
          </ac:picMkLst>
        </pc:picChg>
        <pc:picChg chg="add mod">
          <ac:chgData name="Celine Ankjær Jeppesen" userId="d1cb0c86-be62-46c5-b167-e90933f71c53" providerId="ADAL" clId="{0AFA97D8-CA1C-446B-B562-FEB5ECC049DF}" dt="2025-05-21T07:25:06.615" v="2"/>
          <ac:picMkLst>
            <pc:docMk/>
            <pc:sldMk cId="1976759005" sldId="296"/>
            <ac:picMk id="5" creationId="{5A6117B3-E2F3-B95B-B73D-54CCA2B8A5A3}"/>
          </ac:picMkLst>
        </pc:picChg>
      </pc:sldChg>
      <pc:sldChg chg="del">
        <pc:chgData name="Celine Ankjær Jeppesen" userId="d1cb0c86-be62-46c5-b167-e90933f71c53" providerId="ADAL" clId="{0AFA97D8-CA1C-446B-B562-FEB5ECC049DF}" dt="2025-05-15T08:39:37.367" v="0" actId="47"/>
        <pc:sldMkLst>
          <pc:docMk/>
          <pc:sldMk cId="269676978" sldId="426"/>
        </pc:sldMkLst>
      </pc:sldChg>
      <pc:sldChg chg="del">
        <pc:chgData name="Celine Ankjær Jeppesen" userId="d1cb0c86-be62-46c5-b167-e90933f71c53" providerId="ADAL" clId="{0AFA97D8-CA1C-446B-B562-FEB5ECC049DF}" dt="2025-05-15T08:39:37.367" v="0" actId="47"/>
        <pc:sldMkLst>
          <pc:docMk/>
          <pc:sldMk cId="3370014111" sldId="427"/>
        </pc:sldMkLst>
      </pc:sldChg>
      <pc:sldChg chg="del">
        <pc:chgData name="Celine Ankjær Jeppesen" userId="d1cb0c86-be62-46c5-b167-e90933f71c53" providerId="ADAL" clId="{0AFA97D8-CA1C-446B-B562-FEB5ECC049DF}" dt="2025-05-15T08:39:37.367" v="0" actId="47"/>
        <pc:sldMkLst>
          <pc:docMk/>
          <pc:sldMk cId="3066735023" sldId="428"/>
        </pc:sldMkLst>
      </pc:sldChg>
      <pc:sldChg chg="del">
        <pc:chgData name="Celine Ankjær Jeppesen" userId="d1cb0c86-be62-46c5-b167-e90933f71c53" providerId="ADAL" clId="{0AFA97D8-CA1C-446B-B562-FEB5ECC049DF}" dt="2025-05-15T08:39:37.367" v="0" actId="47"/>
        <pc:sldMkLst>
          <pc:docMk/>
          <pc:sldMk cId="2138576254" sldId="429"/>
        </pc:sldMkLst>
      </pc:sldChg>
      <pc:sldChg chg="del">
        <pc:chgData name="Celine Ankjær Jeppesen" userId="d1cb0c86-be62-46c5-b167-e90933f71c53" providerId="ADAL" clId="{0AFA97D8-CA1C-446B-B562-FEB5ECC049DF}" dt="2025-05-15T08:39:37.367" v="0" actId="47"/>
        <pc:sldMkLst>
          <pc:docMk/>
          <pc:sldMk cId="3263866522" sldId="431"/>
        </pc:sldMkLst>
      </pc:sldChg>
      <pc:sldChg chg="del">
        <pc:chgData name="Celine Ankjær Jeppesen" userId="d1cb0c86-be62-46c5-b167-e90933f71c53" providerId="ADAL" clId="{0AFA97D8-CA1C-446B-B562-FEB5ECC049DF}" dt="2025-05-15T08:39:37.367" v="0" actId="47"/>
        <pc:sldMkLst>
          <pc:docMk/>
          <pc:sldMk cId="3411258475" sldId="432"/>
        </pc:sldMkLst>
      </pc:sldChg>
      <pc:sldChg chg="del">
        <pc:chgData name="Celine Ankjær Jeppesen" userId="d1cb0c86-be62-46c5-b167-e90933f71c53" providerId="ADAL" clId="{0AFA97D8-CA1C-446B-B562-FEB5ECC049DF}" dt="2025-05-15T08:39:37.367" v="0" actId="47"/>
        <pc:sldMkLst>
          <pc:docMk/>
          <pc:sldMk cId="2401414218" sldId="438"/>
        </pc:sldMkLst>
      </pc:sldChg>
      <pc:sldChg chg="del">
        <pc:chgData name="Celine Ankjær Jeppesen" userId="d1cb0c86-be62-46c5-b167-e90933f71c53" providerId="ADAL" clId="{0AFA97D8-CA1C-446B-B562-FEB5ECC049DF}" dt="2025-05-15T08:39:37.367" v="0" actId="47"/>
        <pc:sldMkLst>
          <pc:docMk/>
          <pc:sldMk cId="2320829415" sldId="463"/>
        </pc:sldMkLst>
      </pc:sldChg>
      <pc:sldChg chg="del">
        <pc:chgData name="Celine Ankjær Jeppesen" userId="d1cb0c86-be62-46c5-b167-e90933f71c53" providerId="ADAL" clId="{0AFA97D8-CA1C-446B-B562-FEB5ECC049DF}" dt="2025-05-15T08:39:37.367" v="0" actId="47"/>
        <pc:sldMkLst>
          <pc:docMk/>
          <pc:sldMk cId="155013128" sldId="4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022C4-2977-B14C-9D23-B8F528C50E17}" type="datetimeFigureOut">
              <a:rPr lang="da-DK" smtClean="0"/>
              <a:t>21-05-2025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2175B-0167-B340-A3BF-614878EE910E}" type="slidenum">
              <a:rPr lang="da-DK" smtClean="0"/>
              <a:t>‹nr.›</a:t>
            </a:fld>
            <a:endParaRPr lang="da-DK"/>
          </a:p>
        </p:txBody>
      </p:sp>
    </p:spTree>
    <p:extLst>
      <p:ext uri="{BB962C8B-B14F-4D97-AF65-F5344CB8AC3E}">
        <p14:creationId xmlns:p14="http://schemas.microsoft.com/office/powerpoint/2010/main" val="49767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oedevarestyrelsen.dk/kost-og-foedevarer/alt-om-mad/de-officielle-kostraad/kostraad-til-di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0744D-A0A6-5109-26C8-98DCC1D29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5DF45-2800-F9FA-94FA-E3A178339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410E0-FF45-93D1-8A8C-28D90900D379}"/>
              </a:ext>
            </a:extLst>
          </p:cNvPr>
          <p:cNvSpPr>
            <a:spLocks noGrp="1"/>
          </p:cNvSpPr>
          <p:nvPr>
            <p:ph type="body" idx="1"/>
          </p:nvPr>
        </p:nvSpPr>
        <p:spPr/>
        <p:txBody>
          <a:bodyPr/>
          <a:lstStyle/>
          <a:p>
            <a:r>
              <a:rPr lang="en-US" b="1">
                <a:latin typeface="Calibri"/>
                <a:ea typeface="Calibri"/>
                <a:cs typeface="Calibri"/>
              </a:rPr>
              <a:t>LÆG MÆRKE TIL:</a:t>
            </a:r>
            <a:endParaRPr lang="en-US">
              <a:latin typeface="Calibri"/>
              <a:ea typeface="Calibri"/>
              <a:cs typeface="Calibri"/>
            </a:endParaRPr>
          </a:p>
          <a:p>
            <a:pPr>
              <a:buFont typeface="Symbol"/>
              <a:buChar char="•"/>
            </a:pPr>
            <a:r>
              <a:rPr lang="da-DK"/>
              <a:t>Om eleverne har forstået, at de med motion kan forebygge hjertestop og stroke.</a:t>
            </a:r>
            <a:endParaRPr lang="en-US">
              <a:latin typeface="Calibri"/>
              <a:ea typeface="Calibri"/>
              <a:cs typeface="Calibri"/>
            </a:endParaRPr>
          </a:p>
          <a:p>
            <a:pPr>
              <a:buFont typeface="Symbol"/>
              <a:buChar char="•"/>
            </a:pPr>
            <a:r>
              <a:rPr lang="en-US">
                <a:latin typeface="Aptos"/>
                <a:ea typeface="Calibri"/>
                <a:cs typeface="Calibri"/>
              </a:rPr>
              <a:t>Om </a:t>
            </a:r>
            <a:r>
              <a:rPr lang="en-US" err="1">
                <a:latin typeface="Aptos"/>
                <a:ea typeface="Calibri"/>
                <a:cs typeface="Calibri"/>
              </a:rPr>
              <a:t>eleverne</a:t>
            </a:r>
            <a:r>
              <a:rPr lang="en-US">
                <a:latin typeface="Aptos"/>
                <a:ea typeface="Calibri"/>
                <a:cs typeface="Calibri"/>
              </a:rPr>
              <a:t> </a:t>
            </a:r>
            <a:r>
              <a:rPr lang="en-US" err="1">
                <a:latin typeface="Aptos"/>
                <a:ea typeface="Calibri"/>
                <a:cs typeface="Calibri"/>
              </a:rPr>
              <a:t>har</a:t>
            </a:r>
            <a:r>
              <a:rPr lang="en-US">
                <a:latin typeface="Aptos"/>
                <a:ea typeface="Calibri"/>
                <a:cs typeface="Calibri"/>
              </a:rPr>
              <a:t> </a:t>
            </a:r>
            <a:r>
              <a:rPr lang="en-US" err="1">
                <a:latin typeface="Aptos"/>
                <a:ea typeface="Calibri"/>
                <a:cs typeface="Calibri"/>
              </a:rPr>
              <a:t>forstået</a:t>
            </a:r>
            <a:r>
              <a:rPr lang="en-US">
                <a:latin typeface="Aptos"/>
                <a:ea typeface="Calibri"/>
                <a:cs typeface="Calibri"/>
              </a:rPr>
              <a:t> at variation </a:t>
            </a:r>
            <a:r>
              <a:rPr lang="en-US" err="1">
                <a:latin typeface="Aptos"/>
                <a:ea typeface="Calibri"/>
                <a:cs typeface="Calibri"/>
              </a:rPr>
              <a:t>i</a:t>
            </a:r>
            <a:r>
              <a:rPr lang="en-US">
                <a:latin typeface="Aptos"/>
                <a:ea typeface="Calibri"/>
                <a:cs typeface="Calibri"/>
              </a:rPr>
              <a:t> </a:t>
            </a:r>
            <a:r>
              <a:rPr lang="en-US" err="1">
                <a:latin typeface="Aptos"/>
                <a:ea typeface="Calibri"/>
                <a:cs typeface="Calibri"/>
              </a:rPr>
              <a:t>hverdagen</a:t>
            </a:r>
            <a:r>
              <a:rPr lang="en-US">
                <a:latin typeface="Aptos"/>
                <a:ea typeface="Calibri"/>
                <a:cs typeface="Calibri"/>
              </a:rPr>
              <a:t> er </a:t>
            </a:r>
            <a:r>
              <a:rPr lang="en-US" err="1">
                <a:latin typeface="Aptos"/>
                <a:ea typeface="Calibri"/>
                <a:cs typeface="Calibri"/>
              </a:rPr>
              <a:t>vigtigt</a:t>
            </a:r>
            <a:r>
              <a:rPr lang="en-US">
                <a:latin typeface="Aptos"/>
                <a:ea typeface="Calibri"/>
                <a:cs typeface="Calibri"/>
              </a:rPr>
              <a:t>, </a:t>
            </a:r>
            <a:r>
              <a:rPr lang="en-US" err="1">
                <a:latin typeface="Aptos"/>
                <a:ea typeface="Calibri"/>
                <a:cs typeface="Calibri"/>
              </a:rPr>
              <a:t>og</a:t>
            </a:r>
            <a:r>
              <a:rPr lang="en-US">
                <a:latin typeface="Aptos"/>
                <a:ea typeface="Calibri"/>
                <a:cs typeface="Calibri"/>
              </a:rPr>
              <a:t> at </a:t>
            </a:r>
            <a:r>
              <a:rPr lang="en-US" err="1">
                <a:latin typeface="Aptos"/>
                <a:ea typeface="Calibri"/>
                <a:cs typeface="Calibri"/>
              </a:rPr>
              <a:t>pulsen</a:t>
            </a:r>
            <a:r>
              <a:rPr lang="en-US">
                <a:latin typeface="Aptos"/>
                <a:ea typeface="Calibri"/>
                <a:cs typeface="Calibri"/>
              </a:rPr>
              <a:t> </a:t>
            </a:r>
            <a:r>
              <a:rPr lang="en-US" err="1">
                <a:latin typeface="Aptos"/>
                <a:ea typeface="Calibri"/>
                <a:cs typeface="Calibri"/>
              </a:rPr>
              <a:t>skal</a:t>
            </a:r>
            <a:r>
              <a:rPr lang="en-US">
                <a:latin typeface="Aptos"/>
                <a:ea typeface="Calibri"/>
                <a:cs typeface="Calibri"/>
              </a:rPr>
              <a:t> op. </a:t>
            </a:r>
            <a:endParaRPr lang="en-US">
              <a:latin typeface="Calibri"/>
              <a:ea typeface="Calibri"/>
              <a:cs typeface="Calibri"/>
            </a:endParaRPr>
          </a:p>
          <a:p>
            <a:pPr marL="171450" indent="-171450">
              <a:buFont typeface="Arial"/>
              <a:buChar char="•"/>
            </a:pPr>
            <a:endParaRPr lang="en-US">
              <a:latin typeface="Aptos"/>
              <a:ea typeface="Calibri"/>
              <a:cs typeface="Calibri"/>
            </a:endParaRPr>
          </a:p>
        </p:txBody>
      </p:sp>
      <p:sp>
        <p:nvSpPr>
          <p:cNvPr id="4" name="Slide Number Placeholder 3">
            <a:extLst>
              <a:ext uri="{FF2B5EF4-FFF2-40B4-BE49-F238E27FC236}">
                <a16:creationId xmlns:a16="http://schemas.microsoft.com/office/drawing/2014/main" id="{57E847D4-4C6F-4818-C00D-751FB2ADB4CE}"/>
              </a:ext>
            </a:extLst>
          </p:cNvPr>
          <p:cNvSpPr>
            <a:spLocks noGrp="1"/>
          </p:cNvSpPr>
          <p:nvPr>
            <p:ph type="sldNum" sz="quarter" idx="5"/>
          </p:nvPr>
        </p:nvSpPr>
        <p:spPr/>
        <p:txBody>
          <a:bodyPr/>
          <a:lstStyle/>
          <a:p>
            <a:fld id="{C3F2175B-0167-B340-A3BF-614878EE910E}" type="slidenum">
              <a:rPr lang="da-DK" smtClean="0"/>
              <a:t>3</a:t>
            </a:fld>
            <a:endParaRPr lang="da-DK"/>
          </a:p>
        </p:txBody>
      </p:sp>
    </p:spTree>
    <p:extLst>
      <p:ext uri="{BB962C8B-B14F-4D97-AF65-F5344CB8AC3E}">
        <p14:creationId xmlns:p14="http://schemas.microsoft.com/office/powerpoint/2010/main" val="103374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Gennemgå</a:t>
            </a:r>
            <a:r>
              <a:rPr lang="en-US">
                <a:latin typeface="Calibri"/>
                <a:ea typeface="Calibri"/>
                <a:cs typeface="Calibri"/>
              </a:rPr>
              <a:t> </a:t>
            </a:r>
            <a:r>
              <a:rPr lang="en-US" err="1">
                <a:latin typeface="Calibri"/>
                <a:ea typeface="Calibri"/>
                <a:cs typeface="Calibri"/>
              </a:rPr>
              <a:t>programmet</a:t>
            </a:r>
            <a:r>
              <a:rPr lang="en-US">
                <a:latin typeface="Calibri"/>
                <a:ea typeface="Calibri"/>
                <a:cs typeface="Calibri"/>
              </a:rPr>
              <a:t> </a:t>
            </a:r>
            <a:r>
              <a:rPr lang="en-US" err="1">
                <a:latin typeface="Calibri"/>
                <a:ea typeface="Calibri"/>
                <a:cs typeface="Calibri"/>
              </a:rPr>
              <a:t>sammen</a:t>
            </a:r>
            <a:r>
              <a:rPr lang="en-US">
                <a:latin typeface="Calibri"/>
                <a:ea typeface="Calibri"/>
                <a:cs typeface="Calibri"/>
              </a:rPr>
              <a:t> med </a:t>
            </a:r>
            <a:r>
              <a:rPr lang="en-US" err="1">
                <a:latin typeface="Calibri"/>
                <a:ea typeface="Calibri"/>
                <a:cs typeface="Calibri"/>
              </a:rPr>
              <a:t>eleverne</a:t>
            </a:r>
          </a:p>
        </p:txBody>
      </p:sp>
      <p:sp>
        <p:nvSpPr>
          <p:cNvPr id="4" name="Slide Number Placeholder 3"/>
          <p:cNvSpPr>
            <a:spLocks noGrp="1"/>
          </p:cNvSpPr>
          <p:nvPr>
            <p:ph type="sldNum" sz="quarter" idx="5"/>
          </p:nvPr>
        </p:nvSpPr>
        <p:spPr/>
        <p:txBody>
          <a:bodyPr/>
          <a:lstStyle/>
          <a:p>
            <a:fld id="{C3F2175B-0167-B340-A3BF-614878EE910E}" type="slidenum">
              <a:rPr lang="da-DK" smtClean="0"/>
              <a:t>4</a:t>
            </a:fld>
            <a:endParaRPr lang="da-DK"/>
          </a:p>
        </p:txBody>
      </p:sp>
    </p:spTree>
    <p:extLst>
      <p:ext uri="{BB962C8B-B14F-4D97-AF65-F5344CB8AC3E}">
        <p14:creationId xmlns:p14="http://schemas.microsoft.com/office/powerpoint/2010/main" val="20862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800"/>
              </a:spcAft>
            </a:pPr>
            <a:r>
              <a:rPr lang="da-DK" sz="1800">
                <a:solidFill>
                  <a:srgbClr val="000000"/>
                </a:solidFill>
                <a:latin typeface="Arial"/>
                <a:cs typeface="Arial"/>
              </a:rPr>
              <a:t>Baggrundsviden</a:t>
            </a:r>
            <a:endParaRPr lang="da-DK">
              <a:solidFill>
                <a:srgbClr val="000000"/>
              </a:solidFill>
              <a:latin typeface="Arial"/>
              <a:cs typeface="Arial"/>
            </a:endParaRPr>
          </a:p>
          <a:p>
            <a:pPr>
              <a:spcAft>
                <a:spcPts val="800"/>
              </a:spcAft>
            </a:pPr>
            <a:endParaRPr lang="da-DK" sz="1800">
              <a:solidFill>
                <a:srgbClr val="000000"/>
              </a:solidFill>
              <a:latin typeface="Arial"/>
              <a:cs typeface="Arial"/>
            </a:endParaRPr>
          </a:p>
          <a:p>
            <a:pPr>
              <a:spcBef>
                <a:spcPts val="0"/>
              </a:spcBef>
              <a:spcAft>
                <a:spcPts val="800"/>
              </a:spcAft>
            </a:pPr>
            <a:r>
              <a:rPr lang="da-DK" sz="1800">
                <a:solidFill>
                  <a:srgbClr val="000000"/>
                </a:solidFill>
                <a:latin typeface="Arial"/>
                <a:cs typeface="Arial"/>
              </a:rPr>
              <a:t>Akut</a:t>
            </a:r>
            <a:r>
              <a:rPr lang="da-DK" sz="1800" b="0" i="0" u="none" strike="noStrike">
                <a:solidFill>
                  <a:srgbClr val="000000"/>
                </a:solidFill>
                <a:effectLst/>
                <a:latin typeface="Arial"/>
                <a:cs typeface="Arial"/>
              </a:rPr>
              <a:t> hjertestop kan undgås, hvis man lever sundt med regelmæssig fysisk træning, sund mad og undgår rygning og overvægt.</a:t>
            </a:r>
            <a:endParaRPr lang="da-DK" b="0">
              <a:effectLst/>
              <a:latin typeface="Arial"/>
              <a:cs typeface="Arial"/>
            </a:endParaRPr>
          </a:p>
          <a:p>
            <a:pPr rtl="0">
              <a:spcBef>
                <a:spcPts val="0"/>
              </a:spcBef>
              <a:spcAft>
                <a:spcPts val="0"/>
              </a:spcAft>
            </a:pPr>
            <a:r>
              <a:rPr lang="da-DK" sz="1800" b="0" i="0" u="none" strike="noStrike">
                <a:solidFill>
                  <a:srgbClr val="332E2E"/>
                </a:solidFill>
                <a:effectLst/>
                <a:latin typeface="Arial"/>
                <a:cs typeface="Arial"/>
              </a:rPr>
              <a:t>Man kan nedsætte sin risiko for et stroke ved at have en sund livsstil, dvs. en livsstil med regelmæssig fysisk aktivitet, ingen rygning, nedsat alkoholindtag og sund kost kan være med til at forebygge en blødning eller blodprop i hjernen.</a:t>
            </a:r>
            <a:endParaRPr lang="da-DK" b="0">
              <a:effectLst/>
              <a:latin typeface="Arial"/>
              <a:cs typeface="Arial"/>
            </a:endParaRPr>
          </a:p>
          <a:p>
            <a:pPr rtl="0">
              <a:spcBef>
                <a:spcPts val="0"/>
              </a:spcBef>
              <a:spcAft>
                <a:spcPts val="0"/>
              </a:spcAft>
            </a:pPr>
            <a:r>
              <a:rPr lang="da-DK" sz="1800" b="0" i="0" u="none" strike="noStrike">
                <a:solidFill>
                  <a:srgbClr val="332E2E"/>
                </a:solidFill>
                <a:effectLst/>
                <a:latin typeface="Arial"/>
                <a:cs typeface="Arial"/>
              </a:rPr>
              <a:t>Læs om sund kost i </a:t>
            </a:r>
            <a:r>
              <a:rPr lang="da-DK" sz="1800" b="0" i="0" u="sng" strike="noStrike">
                <a:solidFill>
                  <a:srgbClr val="1155CC"/>
                </a:solidFill>
                <a:effectLst/>
                <a:latin typeface="Arial"/>
                <a:cs typeface="Arial"/>
                <a:hlinkClick r:id="rId3"/>
              </a:rPr>
              <a:t>De officielle kostråd</a:t>
            </a:r>
            <a:r>
              <a:rPr lang="da-DK" sz="1800" b="0" i="0" u="none" strike="noStrike">
                <a:solidFill>
                  <a:srgbClr val="332E2E"/>
                </a:solidFill>
                <a:effectLst/>
                <a:latin typeface="Arial"/>
                <a:cs typeface="Arial"/>
              </a:rPr>
              <a:t> fra Fødevarestyrelsen.</a:t>
            </a:r>
            <a:endParaRPr lang="da-DK" b="0">
              <a:effectLst/>
              <a:latin typeface="Arial"/>
              <a:cs typeface="Arial"/>
            </a:endParaRPr>
          </a:p>
          <a:p>
            <a:br>
              <a:rPr lang="da-DK">
                <a:cs typeface="+mn-lt"/>
              </a:rPr>
            </a:br>
            <a:endParaRPr lang="da-DK"/>
          </a:p>
        </p:txBody>
      </p:sp>
      <p:sp>
        <p:nvSpPr>
          <p:cNvPr id="4" name="Pladsholder til slidenummer 3"/>
          <p:cNvSpPr>
            <a:spLocks noGrp="1"/>
          </p:cNvSpPr>
          <p:nvPr>
            <p:ph type="sldNum" sz="quarter" idx="5"/>
          </p:nvPr>
        </p:nvSpPr>
        <p:spPr/>
        <p:txBody>
          <a:bodyPr/>
          <a:lstStyle/>
          <a:p>
            <a:fld id="{C3F2175B-0167-B340-A3BF-614878EE910E}" type="slidenum">
              <a:rPr lang="da-DK" smtClean="0"/>
              <a:t>5</a:t>
            </a:fld>
            <a:endParaRPr lang="da-DK"/>
          </a:p>
        </p:txBody>
      </p:sp>
    </p:spTree>
    <p:extLst>
      <p:ext uri="{BB962C8B-B14F-4D97-AF65-F5344CB8AC3E}">
        <p14:creationId xmlns:p14="http://schemas.microsoft.com/office/powerpoint/2010/main" val="80710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8C09-43E2-9D0E-8707-2D522C0A1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36E1A-4263-4487-FFD0-C0CF6327A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3BF60-91CC-8BC1-16CE-811D3187A17F}"/>
              </a:ext>
            </a:extLst>
          </p:cNvPr>
          <p:cNvSpPr>
            <a:spLocks noGrp="1"/>
          </p:cNvSpPr>
          <p:nvPr>
            <p:ph type="body" idx="1"/>
          </p:nvPr>
        </p:nvSpPr>
        <p:spPr/>
        <p:txBody>
          <a:bodyPr/>
          <a:lstStyle/>
          <a:p>
            <a:r>
              <a:rPr lang="en-US" err="1"/>
              <a:t>Praktisk</a:t>
            </a:r>
            <a:r>
              <a:rPr lang="en-US"/>
              <a:t> information</a:t>
            </a:r>
          </a:p>
          <a:p>
            <a:endParaRPr lang="en-US"/>
          </a:p>
          <a:p>
            <a:r>
              <a:rPr lang="en-US"/>
              <a:t>Lad </a:t>
            </a:r>
            <a:r>
              <a:rPr lang="en-US" err="1"/>
              <a:t>eleverne</a:t>
            </a:r>
            <a:r>
              <a:rPr lang="en-US"/>
              <a:t> </a:t>
            </a:r>
            <a:r>
              <a:rPr lang="en-US" err="1"/>
              <a:t>undersøge</a:t>
            </a:r>
            <a:r>
              <a:rPr lang="en-US"/>
              <a:t> </a:t>
            </a:r>
            <a:r>
              <a:rPr lang="en-US" err="1"/>
              <a:t>sammenhængen</a:t>
            </a:r>
            <a:r>
              <a:rPr lang="en-US"/>
              <a:t> </a:t>
            </a:r>
            <a:r>
              <a:rPr lang="en-US" err="1"/>
              <a:t>mellem</a:t>
            </a:r>
            <a:r>
              <a:rPr lang="en-US"/>
              <a:t> </a:t>
            </a:r>
            <a:r>
              <a:rPr lang="en-US" err="1"/>
              <a:t>fysisk</a:t>
            </a:r>
            <a:r>
              <a:rPr lang="en-US"/>
              <a:t> </a:t>
            </a:r>
            <a:r>
              <a:rPr lang="en-US" err="1"/>
              <a:t>aktivitet</a:t>
            </a:r>
            <a:r>
              <a:rPr lang="en-US"/>
              <a:t> </a:t>
            </a:r>
            <a:r>
              <a:rPr lang="en-US" err="1"/>
              <a:t>af</a:t>
            </a:r>
            <a:r>
              <a:rPr lang="en-US"/>
              <a:t> </a:t>
            </a:r>
            <a:r>
              <a:rPr lang="en-US" err="1"/>
              <a:t>forskellig</a:t>
            </a:r>
            <a:r>
              <a:rPr lang="en-US"/>
              <a:t> </a:t>
            </a:r>
            <a:r>
              <a:rPr lang="en-US" err="1"/>
              <a:t>intensitet</a:t>
            </a:r>
            <a:r>
              <a:rPr lang="en-US"/>
              <a:t> </a:t>
            </a:r>
            <a:r>
              <a:rPr lang="en-US" err="1"/>
              <a:t>og</a:t>
            </a:r>
            <a:r>
              <a:rPr lang="en-US"/>
              <a:t> </a:t>
            </a:r>
            <a:r>
              <a:rPr lang="en-US" err="1"/>
              <a:t>deres</a:t>
            </a:r>
            <a:r>
              <a:rPr lang="en-US"/>
              <a:t> </a:t>
            </a:r>
            <a:r>
              <a:rPr lang="en-US" err="1"/>
              <a:t>puls</a:t>
            </a:r>
            <a:r>
              <a:rPr lang="en-US"/>
              <a:t> med det </a:t>
            </a:r>
            <a:r>
              <a:rPr lang="en-US" err="1"/>
              <a:t>formål</a:t>
            </a:r>
            <a:r>
              <a:rPr lang="en-US"/>
              <a:t>, at de </a:t>
            </a:r>
            <a:r>
              <a:rPr lang="en-US" err="1"/>
              <a:t>oplever</a:t>
            </a:r>
            <a:r>
              <a:rPr lang="en-US"/>
              <a:t>, </a:t>
            </a:r>
            <a:r>
              <a:rPr lang="en-US" err="1"/>
              <a:t>hvordan</a:t>
            </a:r>
            <a:r>
              <a:rPr lang="en-US"/>
              <a:t> de </a:t>
            </a:r>
            <a:r>
              <a:rPr lang="en-US" err="1"/>
              <a:t>kan</a:t>
            </a:r>
            <a:r>
              <a:rPr lang="en-US"/>
              <a:t> </a:t>
            </a:r>
            <a:r>
              <a:rPr lang="en-US" err="1"/>
              <a:t>skabe</a:t>
            </a:r>
            <a:r>
              <a:rPr lang="en-US"/>
              <a:t> variation </a:t>
            </a:r>
            <a:r>
              <a:rPr lang="en-US" err="1"/>
              <a:t>i</a:t>
            </a:r>
            <a:r>
              <a:rPr lang="en-US"/>
              <a:t> </a:t>
            </a:r>
            <a:r>
              <a:rPr lang="en-US" err="1"/>
              <a:t>deres</a:t>
            </a:r>
            <a:r>
              <a:rPr lang="en-US"/>
              <a:t> </a:t>
            </a:r>
            <a:r>
              <a:rPr lang="en-US" err="1"/>
              <a:t>daglige</a:t>
            </a:r>
            <a:r>
              <a:rPr lang="en-US"/>
              <a:t> </a:t>
            </a:r>
            <a:r>
              <a:rPr lang="en-US" err="1"/>
              <a:t>aktivitetsniveau</a:t>
            </a:r>
            <a:r>
              <a:rPr lang="en-US"/>
              <a:t> </a:t>
            </a:r>
            <a:r>
              <a:rPr lang="en-US" err="1"/>
              <a:t>og</a:t>
            </a:r>
            <a:r>
              <a:rPr lang="en-US"/>
              <a:t> </a:t>
            </a:r>
            <a:r>
              <a:rPr lang="en-US" err="1"/>
              <a:t>få</a:t>
            </a:r>
            <a:r>
              <a:rPr lang="en-US"/>
              <a:t> </a:t>
            </a:r>
            <a:r>
              <a:rPr lang="en-US" err="1"/>
              <a:t>pulsen</a:t>
            </a:r>
            <a:r>
              <a:rPr lang="en-US"/>
              <a:t> op. </a:t>
            </a:r>
          </a:p>
          <a:p>
            <a:r>
              <a:rPr lang="en-US" err="1"/>
              <a:t>Aktiviteten</a:t>
            </a:r>
            <a:r>
              <a:rPr lang="en-US"/>
              <a:t> </a:t>
            </a:r>
            <a:r>
              <a:rPr lang="en-US" err="1"/>
              <a:t>består</a:t>
            </a:r>
            <a:r>
              <a:rPr lang="en-US"/>
              <a:t> </a:t>
            </a:r>
            <a:r>
              <a:rPr lang="en-US" err="1"/>
              <a:t>af</a:t>
            </a:r>
            <a:r>
              <a:rPr lang="en-US"/>
              <a:t> </a:t>
            </a:r>
            <a:r>
              <a:rPr lang="en-US" err="1"/>
              <a:t>tre</a:t>
            </a:r>
            <a:r>
              <a:rPr lang="en-US"/>
              <a:t> trin:</a:t>
            </a:r>
          </a:p>
          <a:p>
            <a:pPr marL="228600" indent="-228600">
              <a:buAutoNum type="arabicPeriod"/>
            </a:pPr>
            <a:r>
              <a:rPr lang="en-US" err="1"/>
              <a:t>Eleverne</a:t>
            </a:r>
            <a:r>
              <a:rPr lang="en-US"/>
              <a:t> </a:t>
            </a:r>
            <a:r>
              <a:rPr lang="en-US" err="1"/>
              <a:t>skal</a:t>
            </a:r>
            <a:r>
              <a:rPr lang="en-US"/>
              <a:t> </a:t>
            </a:r>
            <a:r>
              <a:rPr lang="en-US" err="1"/>
              <a:t>mærke</a:t>
            </a:r>
            <a:r>
              <a:rPr lang="en-US"/>
              <a:t> </a:t>
            </a:r>
            <a:r>
              <a:rPr lang="en-US" err="1"/>
              <a:t>deres</a:t>
            </a:r>
            <a:r>
              <a:rPr lang="en-US"/>
              <a:t> </a:t>
            </a:r>
            <a:r>
              <a:rPr lang="en-US" err="1"/>
              <a:t>egen</a:t>
            </a:r>
            <a:r>
              <a:rPr lang="en-US"/>
              <a:t> </a:t>
            </a:r>
            <a:r>
              <a:rPr lang="en-US" err="1"/>
              <a:t>puls</a:t>
            </a:r>
            <a:r>
              <a:rPr lang="en-US"/>
              <a:t>.</a:t>
            </a:r>
            <a:r>
              <a:rPr lang="en-US" b="1"/>
              <a:t> </a:t>
            </a:r>
            <a:r>
              <a:rPr lang="en-US" err="1"/>
              <a:t>Sæt</a:t>
            </a:r>
            <a:r>
              <a:rPr lang="en-US"/>
              <a:t> </a:t>
            </a:r>
            <a:r>
              <a:rPr lang="en-US" err="1"/>
              <a:t>eventuelt</a:t>
            </a:r>
            <a:r>
              <a:rPr lang="en-US"/>
              <a:t> </a:t>
            </a:r>
            <a:r>
              <a:rPr lang="en-US" err="1"/>
              <a:t>rolig</a:t>
            </a:r>
            <a:r>
              <a:rPr lang="en-US"/>
              <a:t> </a:t>
            </a:r>
            <a:r>
              <a:rPr lang="en-US" err="1"/>
              <a:t>meditationsmusik</a:t>
            </a:r>
            <a:r>
              <a:rPr lang="en-US"/>
              <a:t> </a:t>
            </a:r>
            <a:r>
              <a:rPr lang="en-US" err="1"/>
              <a:t>på</a:t>
            </a:r>
            <a:r>
              <a:rPr lang="en-US"/>
              <a:t> for at </a:t>
            </a:r>
            <a:r>
              <a:rPr lang="en-US" err="1"/>
              <a:t>understøtte</a:t>
            </a:r>
            <a:r>
              <a:rPr lang="en-US"/>
              <a:t> </a:t>
            </a:r>
            <a:r>
              <a:rPr lang="en-US" err="1"/>
              <a:t>en</a:t>
            </a:r>
            <a:r>
              <a:rPr lang="en-US"/>
              <a:t> </a:t>
            </a:r>
            <a:r>
              <a:rPr lang="en-US" err="1"/>
              <a:t>afslappende</a:t>
            </a:r>
            <a:r>
              <a:rPr lang="en-US"/>
              <a:t> </a:t>
            </a:r>
            <a:r>
              <a:rPr lang="en-US" err="1"/>
              <a:t>stemning</a:t>
            </a:r>
            <a:r>
              <a:rPr lang="en-US"/>
              <a:t>.</a:t>
            </a:r>
          </a:p>
          <a:p>
            <a:pPr marL="228600" indent="-228600">
              <a:buAutoNum type="arabicPeriod"/>
            </a:pPr>
            <a:r>
              <a:rPr lang="en-US" err="1"/>
              <a:t>Mål</a:t>
            </a:r>
            <a:r>
              <a:rPr lang="en-US"/>
              <a:t> </a:t>
            </a:r>
            <a:r>
              <a:rPr lang="en-US" err="1"/>
              <a:t>hvilepuls</a:t>
            </a:r>
            <a:endParaRPr lang="en-US"/>
          </a:p>
          <a:p>
            <a:pPr marL="228600" indent="-228600">
              <a:buAutoNum type="arabicPeriod"/>
            </a:pPr>
            <a:r>
              <a:rPr lang="en-US" b="1" err="1"/>
              <a:t>Mål</a:t>
            </a:r>
            <a:r>
              <a:rPr lang="en-US" b="1"/>
              <a:t> </a:t>
            </a:r>
            <a:r>
              <a:rPr lang="en-US" b="1" err="1"/>
              <a:t>puls</a:t>
            </a:r>
            <a:r>
              <a:rPr lang="en-US" b="1"/>
              <a:t> </a:t>
            </a:r>
            <a:r>
              <a:rPr lang="en-US" b="1" err="1"/>
              <a:t>ved</a:t>
            </a:r>
            <a:r>
              <a:rPr lang="en-US" b="1"/>
              <a:t> </a:t>
            </a:r>
            <a:r>
              <a:rPr lang="en-US" b="1" err="1"/>
              <a:t>tre</a:t>
            </a:r>
            <a:r>
              <a:rPr lang="en-US" b="1"/>
              <a:t> </a:t>
            </a:r>
            <a:r>
              <a:rPr lang="en-US" b="1" err="1"/>
              <a:t>forskellige</a:t>
            </a:r>
            <a:r>
              <a:rPr lang="en-US" b="1"/>
              <a:t> </a:t>
            </a:r>
            <a:r>
              <a:rPr lang="en-US" b="1" err="1"/>
              <a:t>intensiteter</a:t>
            </a:r>
            <a:r>
              <a:rPr lang="en-US" b="1"/>
              <a:t> </a:t>
            </a:r>
            <a:r>
              <a:rPr lang="en-US" b="1" err="1"/>
              <a:t>af</a:t>
            </a:r>
            <a:r>
              <a:rPr lang="en-US" b="1"/>
              <a:t> </a:t>
            </a:r>
            <a:r>
              <a:rPr lang="en-US" b="1" err="1"/>
              <a:t>fysisk</a:t>
            </a:r>
            <a:r>
              <a:rPr lang="en-US" b="1"/>
              <a:t> </a:t>
            </a:r>
            <a:r>
              <a:rPr lang="en-US" b="1" err="1"/>
              <a:t>aktivitet</a:t>
            </a:r>
            <a:r>
              <a:rPr lang="en-US" b="1"/>
              <a:t>. </a:t>
            </a:r>
            <a:r>
              <a:rPr lang="en-US" err="1"/>
              <a:t>Eleverne</a:t>
            </a:r>
            <a:r>
              <a:rPr lang="en-US"/>
              <a:t> </a:t>
            </a:r>
            <a:r>
              <a:rPr lang="en-US" err="1"/>
              <a:t>kan</a:t>
            </a:r>
            <a:r>
              <a:rPr lang="en-US"/>
              <a:t> </a:t>
            </a:r>
            <a:r>
              <a:rPr lang="en-US" err="1"/>
              <a:t>fx</a:t>
            </a:r>
            <a:r>
              <a:rPr lang="en-US"/>
              <a:t> </a:t>
            </a:r>
            <a:r>
              <a:rPr lang="en-US" err="1"/>
              <a:t>gå</a:t>
            </a:r>
            <a:r>
              <a:rPr lang="en-US"/>
              <a:t> </a:t>
            </a:r>
            <a:r>
              <a:rPr lang="en-US" err="1"/>
              <a:t>i</a:t>
            </a:r>
            <a:r>
              <a:rPr lang="en-US"/>
              <a:t> </a:t>
            </a:r>
            <a:r>
              <a:rPr lang="en-US" err="1"/>
              <a:t>skolegården</a:t>
            </a:r>
            <a:r>
              <a:rPr lang="en-US"/>
              <a:t> </a:t>
            </a:r>
            <a:r>
              <a:rPr lang="en-US" err="1"/>
              <a:t>eller</a:t>
            </a:r>
            <a:r>
              <a:rPr lang="en-US"/>
              <a:t> </a:t>
            </a:r>
            <a:r>
              <a:rPr lang="en-US" err="1"/>
              <a:t>på</a:t>
            </a:r>
            <a:r>
              <a:rPr lang="en-US"/>
              <a:t> </a:t>
            </a:r>
            <a:r>
              <a:rPr lang="en-US" err="1"/>
              <a:t>sportspladsen</a:t>
            </a:r>
            <a:endParaRPr lang="en-US" b="1" err="1"/>
          </a:p>
          <a:p>
            <a:r>
              <a:rPr lang="en-US"/>
              <a:t>Tal med </a:t>
            </a:r>
            <a:r>
              <a:rPr lang="en-US" err="1"/>
              <a:t>eleverne</a:t>
            </a:r>
            <a:r>
              <a:rPr lang="en-US"/>
              <a:t> om, at </a:t>
            </a:r>
            <a:r>
              <a:rPr lang="en-US" err="1"/>
              <a:t>pulsen</a:t>
            </a:r>
            <a:r>
              <a:rPr lang="en-US"/>
              <a:t> </a:t>
            </a:r>
            <a:r>
              <a:rPr lang="en-US" err="1"/>
              <a:t>stiger</a:t>
            </a:r>
            <a:r>
              <a:rPr lang="en-US"/>
              <a:t> jo </a:t>
            </a:r>
            <a:r>
              <a:rPr lang="en-US" err="1"/>
              <a:t>højere</a:t>
            </a:r>
            <a:r>
              <a:rPr lang="en-US"/>
              <a:t> </a:t>
            </a:r>
            <a:r>
              <a:rPr lang="en-US" err="1"/>
              <a:t>intensitet</a:t>
            </a:r>
            <a:r>
              <a:rPr lang="en-US"/>
              <a:t>, man </a:t>
            </a:r>
            <a:r>
              <a:rPr lang="en-US" err="1"/>
              <a:t>har</a:t>
            </a:r>
            <a:r>
              <a:rPr lang="en-US"/>
              <a:t>, </a:t>
            </a:r>
            <a:r>
              <a:rPr lang="en-US" err="1"/>
              <a:t>og</a:t>
            </a:r>
            <a:r>
              <a:rPr lang="en-US"/>
              <a:t> at variation er </a:t>
            </a:r>
            <a:r>
              <a:rPr lang="en-US" err="1"/>
              <a:t>vigtig</a:t>
            </a:r>
            <a:r>
              <a:rPr lang="en-US"/>
              <a:t>. Det er </a:t>
            </a:r>
            <a:r>
              <a:rPr lang="en-US" err="1"/>
              <a:t>fint</a:t>
            </a:r>
            <a:r>
              <a:rPr lang="en-US"/>
              <a:t> at </a:t>
            </a:r>
            <a:r>
              <a:rPr lang="en-US" err="1"/>
              <a:t>gå</a:t>
            </a:r>
            <a:r>
              <a:rPr lang="en-US"/>
              <a:t>, men man </a:t>
            </a:r>
            <a:r>
              <a:rPr lang="en-US" err="1"/>
              <a:t>også</a:t>
            </a:r>
            <a:r>
              <a:rPr lang="en-US"/>
              <a:t> </a:t>
            </a:r>
            <a:r>
              <a:rPr lang="en-US" err="1"/>
              <a:t>skal</a:t>
            </a:r>
            <a:r>
              <a:rPr lang="en-US"/>
              <a:t> have </a:t>
            </a:r>
            <a:r>
              <a:rPr lang="en-US" err="1"/>
              <a:t>pulsen</a:t>
            </a:r>
            <a:r>
              <a:rPr lang="en-US"/>
              <a:t> op </a:t>
            </a:r>
            <a:r>
              <a:rPr lang="en-US" err="1"/>
              <a:t>en</a:t>
            </a:r>
            <a:r>
              <a:rPr lang="en-US"/>
              <a:t> gang </a:t>
            </a:r>
            <a:r>
              <a:rPr lang="en-US" err="1"/>
              <a:t>imellem</a:t>
            </a:r>
            <a:endParaRPr lang="en-US"/>
          </a:p>
        </p:txBody>
      </p:sp>
      <p:sp>
        <p:nvSpPr>
          <p:cNvPr id="4" name="Slide Number Placeholder 3">
            <a:extLst>
              <a:ext uri="{FF2B5EF4-FFF2-40B4-BE49-F238E27FC236}">
                <a16:creationId xmlns:a16="http://schemas.microsoft.com/office/drawing/2014/main" id="{7876E361-E3E2-4E1E-FC00-19181CA9177D}"/>
              </a:ext>
            </a:extLst>
          </p:cNvPr>
          <p:cNvSpPr>
            <a:spLocks noGrp="1"/>
          </p:cNvSpPr>
          <p:nvPr>
            <p:ph type="sldNum" sz="quarter" idx="5"/>
          </p:nvPr>
        </p:nvSpPr>
        <p:spPr/>
        <p:txBody>
          <a:bodyPr/>
          <a:lstStyle/>
          <a:p>
            <a:fld id="{C3F2175B-0167-B340-A3BF-614878EE910E}" type="slidenum">
              <a:rPr lang="da-DK" smtClean="0"/>
              <a:t>6</a:t>
            </a:fld>
            <a:endParaRPr lang="da-DK"/>
          </a:p>
        </p:txBody>
      </p:sp>
    </p:spTree>
    <p:extLst>
      <p:ext uri="{BB962C8B-B14F-4D97-AF65-F5344CB8AC3E}">
        <p14:creationId xmlns:p14="http://schemas.microsoft.com/office/powerpoint/2010/main" val="279942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a:solidFill>
                  <a:srgbClr val="000000"/>
                </a:solidFill>
                <a:latin typeface="Arial"/>
                <a:cs typeface="Arial"/>
              </a:rPr>
              <a:t>Baggrundsviden</a:t>
            </a:r>
            <a:endParaRPr lang="da-DK" sz="2800">
              <a:solidFill>
                <a:srgbClr val="000000"/>
              </a:solidFill>
              <a:latin typeface="Arial"/>
              <a:cs typeface="Arial"/>
            </a:endParaRPr>
          </a:p>
          <a:p>
            <a:endParaRPr lang="da-DK" sz="1800">
              <a:solidFill>
                <a:srgbClr val="000000"/>
              </a:solidFill>
              <a:latin typeface="Arial"/>
              <a:cs typeface="Arial"/>
            </a:endParaRPr>
          </a:p>
          <a:p>
            <a:pPr>
              <a:spcBef>
                <a:spcPts val="0"/>
              </a:spcBef>
              <a:spcAft>
                <a:spcPts val="0"/>
              </a:spcAft>
            </a:pPr>
            <a:r>
              <a:rPr lang="da-DK" sz="1800">
                <a:solidFill>
                  <a:srgbClr val="000000"/>
                </a:solidFill>
                <a:latin typeface="Arial"/>
                <a:cs typeface="Arial"/>
              </a:rPr>
              <a:t>Sundhedsstyrelsens</a:t>
            </a:r>
            <a:r>
              <a:rPr lang="da-DK" sz="1800" b="0" i="0" u="none" strike="noStrike">
                <a:solidFill>
                  <a:srgbClr val="000000"/>
                </a:solidFill>
                <a:effectLst/>
                <a:latin typeface="Arial"/>
                <a:cs typeface="Arial"/>
              </a:rPr>
              <a:t> anbefalinger for fysisk aktivitet og stillesiddende tid for børn og unge (5-17 år):</a:t>
            </a:r>
            <a:endParaRPr lang="da-DK" sz="2800" b="0">
              <a:effectLst/>
              <a:latin typeface="Arial"/>
              <a:cs typeface="Arial"/>
            </a:endParaRPr>
          </a:p>
          <a:p>
            <a:pPr rtl="0">
              <a:spcBef>
                <a:spcPts val="0"/>
              </a:spcBef>
              <a:spcAft>
                <a:spcPts val="0"/>
              </a:spcAft>
            </a:pPr>
            <a:r>
              <a:rPr lang="da-DK" sz="1800" b="1" i="0" u="none" strike="noStrike">
                <a:solidFill>
                  <a:srgbClr val="000000"/>
                </a:solidFill>
                <a:effectLst/>
                <a:latin typeface="Arial"/>
                <a:cs typeface="Arial"/>
              </a:rPr>
              <a:t>Børn og unge skal være fysisk aktive mindst 60 minutter hver dag</a:t>
            </a:r>
            <a:r>
              <a:rPr lang="da-DK" sz="1800" b="0" i="0" u="none" strike="noStrike">
                <a:solidFill>
                  <a:srgbClr val="000000"/>
                </a:solidFill>
                <a:effectLst/>
                <a:latin typeface="Arial"/>
                <a:cs typeface="Arial"/>
              </a:rPr>
              <a:t> </a:t>
            </a:r>
            <a:endParaRPr lang="da-DK" sz="2800" b="0">
              <a:effectLst/>
              <a:latin typeface="Arial"/>
              <a:cs typeface="Arial"/>
            </a:endParaRPr>
          </a:p>
          <a:p>
            <a:pPr rtl="0" fontAlgn="base">
              <a:spcBef>
                <a:spcPts val="0"/>
              </a:spcBef>
              <a:spcAft>
                <a:spcPts val="0"/>
              </a:spcAft>
              <a:buFont typeface="Arial" panose="020B0604020202020204" pitchFamily="34" charset="0"/>
              <a:buChar char="•"/>
            </a:pPr>
            <a:r>
              <a:rPr lang="da-DK" sz="1800" b="0" i="0" u="none" strike="noStrike">
                <a:solidFill>
                  <a:srgbClr val="000000"/>
                </a:solidFill>
                <a:effectLst/>
                <a:latin typeface="Arial"/>
                <a:cs typeface="Arial"/>
              </a:rPr>
              <a:t>Den fysiske aktivitet skal være med moderat intensitet, så de bliver let forpustede og mindst tre gange om ugen skal det være med høj intensitet, så de bliver forpustede. Men selv lidt fysisk aktivitet spredt ud over ugen er bedre end ingen fysisk aktivitet. Det er vigtigt, at der er variation i den måde børn og unge bevæger sig på. Det giver mulighed for, at de lærer at bevæge sig på forskellige måder. </a:t>
            </a:r>
          </a:p>
          <a:p>
            <a:pPr rtl="0">
              <a:spcBef>
                <a:spcPts val="0"/>
              </a:spcBef>
              <a:spcAft>
                <a:spcPts val="0"/>
              </a:spcAft>
            </a:pPr>
            <a:r>
              <a:rPr lang="da-DK" sz="1800" b="1" i="0" u="none" strike="noStrike">
                <a:solidFill>
                  <a:srgbClr val="000000"/>
                </a:solidFill>
                <a:effectLst/>
                <a:latin typeface="Arial"/>
                <a:cs typeface="Arial"/>
              </a:rPr>
              <a:t>Børn og unge skal styrke musklerne mindst tre gange om ugen </a:t>
            </a:r>
            <a:endParaRPr lang="da-DK" sz="2800" b="0">
              <a:effectLst/>
              <a:latin typeface="Arial"/>
              <a:cs typeface="Arial"/>
            </a:endParaRPr>
          </a:p>
          <a:p>
            <a:pPr rtl="0" fontAlgn="base">
              <a:spcBef>
                <a:spcPts val="0"/>
              </a:spcBef>
              <a:spcAft>
                <a:spcPts val="0"/>
              </a:spcAft>
              <a:buFont typeface="Arial" panose="020B0604020202020204" pitchFamily="34" charset="0"/>
              <a:buChar char="•"/>
            </a:pPr>
            <a:r>
              <a:rPr lang="da-DK" sz="1800" b="0" i="0" u="none" strike="noStrike">
                <a:solidFill>
                  <a:srgbClr val="000000"/>
                </a:solidFill>
                <a:effectLst/>
                <a:latin typeface="Arial"/>
                <a:cs typeface="Arial"/>
              </a:rPr>
              <a:t>Fysisk aktivitet, som styrker musklerne, giver også stærkere knogler og er vigtig for kroppens udvikling. For de yngste børn kan aktiviteterne være lege, hvor der indgår løb, hop, spring og kast. For de ældre børn kan det være øvelser, der styrker de store muskelgrupper (ben, baller, mave, ryg og arme). Det kan både være med brug af kroppens egen vægt eller med lettere vægte. Aktiviteterne, der styrker musklerne, kan være en del af de 60 minutters daglige fysiske aktivitet.</a:t>
            </a:r>
          </a:p>
          <a:p>
            <a:pPr rtl="0">
              <a:spcBef>
                <a:spcPts val="0"/>
              </a:spcBef>
              <a:spcAft>
                <a:spcPts val="0"/>
              </a:spcAft>
            </a:pPr>
            <a:r>
              <a:rPr lang="da-DK" sz="1800" b="1" i="0" u="none" strike="noStrike">
                <a:solidFill>
                  <a:srgbClr val="000000"/>
                </a:solidFill>
                <a:effectLst/>
                <a:latin typeface="Arial"/>
                <a:cs typeface="Arial"/>
              </a:rPr>
              <a:t>Begræns den tid, børn og unge sidder stille</a:t>
            </a:r>
            <a:endParaRPr lang="da-DK" sz="2800" b="0">
              <a:effectLst/>
              <a:latin typeface="Arial"/>
              <a:cs typeface="Arial"/>
            </a:endParaRPr>
          </a:p>
          <a:p>
            <a:pPr rtl="0" fontAlgn="base">
              <a:spcBef>
                <a:spcPts val="0"/>
              </a:spcBef>
              <a:spcAft>
                <a:spcPts val="0"/>
              </a:spcAft>
              <a:buFont typeface="Arial" panose="020B0604020202020204" pitchFamily="34" charset="0"/>
              <a:buChar char="•"/>
            </a:pPr>
            <a:r>
              <a:rPr lang="da-DK" sz="1800" b="0" i="0" u="none" strike="noStrike">
                <a:solidFill>
                  <a:srgbClr val="000000"/>
                </a:solidFill>
                <a:effectLst/>
                <a:latin typeface="Arial"/>
                <a:cs typeface="Arial"/>
              </a:rPr>
              <a:t>Den tid, børn og unge bruger på at sidde stille, går fra den tid, det er muligt for dem at være fysisk aktive. De har dog behov for pauser, hvor kroppen er i ro, ligesom stillesiddende aktiviteter kan være nødvendige fx i skolen. Men meget tid, hvor børn og unge sidder stille, for eksempel foran tv eller anden skærm, kan påvirke deres trivsel og sundhed negativt. Det er derfor vigtigt, at der i løbet af dagen skabes variation mellem den tid, børn og unge sidder stille, og den tid, de er fysisk aktive.</a:t>
            </a:r>
          </a:p>
        </p:txBody>
      </p:sp>
      <p:sp>
        <p:nvSpPr>
          <p:cNvPr id="4" name="Pladsholder til slidenummer 3"/>
          <p:cNvSpPr>
            <a:spLocks noGrp="1"/>
          </p:cNvSpPr>
          <p:nvPr>
            <p:ph type="sldNum" sz="quarter" idx="5"/>
          </p:nvPr>
        </p:nvSpPr>
        <p:spPr/>
        <p:txBody>
          <a:bodyPr/>
          <a:lstStyle/>
          <a:p>
            <a:fld id="{C3F2175B-0167-B340-A3BF-614878EE910E}" type="slidenum">
              <a:rPr lang="da-DK" smtClean="0"/>
              <a:t>7</a:t>
            </a:fld>
            <a:endParaRPr lang="da-DK"/>
          </a:p>
        </p:txBody>
      </p:sp>
    </p:spTree>
    <p:extLst>
      <p:ext uri="{BB962C8B-B14F-4D97-AF65-F5344CB8AC3E}">
        <p14:creationId xmlns:p14="http://schemas.microsoft.com/office/powerpoint/2010/main" val="168534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Baggrundsviden</a:t>
            </a:r>
          </a:p>
          <a:p>
            <a:r>
              <a:rPr lang="en-US" err="1">
                <a:latin typeface="Calibri"/>
                <a:ea typeface="Calibri"/>
                <a:cs typeface="Calibri"/>
              </a:rPr>
              <a:t>Pulsen</a:t>
            </a:r>
            <a:r>
              <a:rPr lang="en-US">
                <a:latin typeface="Calibri"/>
                <a:ea typeface="Calibri"/>
                <a:cs typeface="Calibri"/>
              </a:rPr>
              <a:t> </a:t>
            </a:r>
            <a:r>
              <a:rPr lang="en-US" err="1">
                <a:latin typeface="Calibri"/>
                <a:ea typeface="Calibri"/>
                <a:cs typeface="Calibri"/>
              </a:rPr>
              <a:t>stiger</a:t>
            </a:r>
            <a:r>
              <a:rPr lang="en-US">
                <a:latin typeface="Calibri"/>
                <a:ea typeface="Calibri"/>
                <a:cs typeface="Calibri"/>
              </a:rPr>
              <a:t> jo </a:t>
            </a:r>
            <a:r>
              <a:rPr lang="en-US" err="1">
                <a:latin typeface="Calibri"/>
                <a:ea typeface="Calibri"/>
                <a:cs typeface="Calibri"/>
              </a:rPr>
              <a:t>højere</a:t>
            </a:r>
            <a:r>
              <a:rPr lang="en-US">
                <a:latin typeface="Calibri"/>
                <a:ea typeface="Calibri"/>
                <a:cs typeface="Calibri"/>
              </a:rPr>
              <a:t> </a:t>
            </a:r>
            <a:r>
              <a:rPr lang="en-US" err="1">
                <a:latin typeface="Calibri"/>
                <a:ea typeface="Calibri"/>
                <a:cs typeface="Calibri"/>
              </a:rPr>
              <a:t>intensitet</a:t>
            </a:r>
            <a:r>
              <a:rPr lang="en-US">
                <a:latin typeface="Calibri"/>
                <a:ea typeface="Calibri"/>
                <a:cs typeface="Calibri"/>
              </a:rPr>
              <a:t>, man </a:t>
            </a:r>
            <a:r>
              <a:rPr lang="en-US" err="1">
                <a:latin typeface="Calibri"/>
                <a:ea typeface="Calibri"/>
                <a:cs typeface="Calibri"/>
              </a:rPr>
              <a:t>har</a:t>
            </a:r>
            <a:r>
              <a:rPr lang="en-US">
                <a:latin typeface="Calibri"/>
                <a:ea typeface="Calibri"/>
                <a:cs typeface="Calibri"/>
              </a:rPr>
              <a:t>.</a:t>
            </a:r>
          </a:p>
          <a:p>
            <a:r>
              <a:rPr lang="en-US">
                <a:latin typeface="Calibri"/>
                <a:ea typeface="Calibri"/>
                <a:cs typeface="Calibri"/>
              </a:rPr>
              <a:t>Variation er </a:t>
            </a:r>
            <a:r>
              <a:rPr lang="en-US" err="1">
                <a:latin typeface="Calibri"/>
                <a:ea typeface="Calibri"/>
                <a:cs typeface="Calibri"/>
              </a:rPr>
              <a:t>vigtig</a:t>
            </a:r>
            <a:r>
              <a:rPr lang="en-US">
                <a:latin typeface="Calibri"/>
                <a:ea typeface="Calibri"/>
                <a:cs typeface="Calibri"/>
              </a:rPr>
              <a:t>. Det er </a:t>
            </a:r>
            <a:r>
              <a:rPr lang="en-US" err="1">
                <a:latin typeface="Calibri"/>
                <a:ea typeface="Calibri"/>
                <a:cs typeface="Calibri"/>
              </a:rPr>
              <a:t>fint</a:t>
            </a:r>
            <a:r>
              <a:rPr lang="en-US">
                <a:latin typeface="Calibri"/>
                <a:ea typeface="Calibri"/>
                <a:cs typeface="Calibri"/>
              </a:rPr>
              <a:t> at </a:t>
            </a:r>
            <a:r>
              <a:rPr lang="en-US" err="1">
                <a:latin typeface="Calibri"/>
                <a:ea typeface="Calibri"/>
                <a:cs typeface="Calibri"/>
              </a:rPr>
              <a:t>gå</a:t>
            </a:r>
            <a:r>
              <a:rPr lang="en-US">
                <a:latin typeface="Calibri"/>
                <a:ea typeface="Calibri"/>
                <a:cs typeface="Calibri"/>
              </a:rPr>
              <a:t>, men man </a:t>
            </a:r>
            <a:r>
              <a:rPr lang="en-US" err="1">
                <a:latin typeface="Calibri"/>
                <a:ea typeface="Calibri"/>
                <a:cs typeface="Calibri"/>
              </a:rPr>
              <a:t>skal</a:t>
            </a:r>
            <a:r>
              <a:rPr lang="en-US">
                <a:latin typeface="Calibri"/>
                <a:ea typeface="Calibri"/>
                <a:cs typeface="Calibri"/>
              </a:rPr>
              <a:t> </a:t>
            </a:r>
            <a:r>
              <a:rPr lang="en-US" err="1">
                <a:latin typeface="Calibri"/>
                <a:ea typeface="Calibri"/>
                <a:cs typeface="Calibri"/>
              </a:rPr>
              <a:t>også</a:t>
            </a:r>
            <a:r>
              <a:rPr lang="en-US">
                <a:latin typeface="Calibri"/>
                <a:ea typeface="Calibri"/>
                <a:cs typeface="Calibri"/>
              </a:rPr>
              <a:t> have </a:t>
            </a:r>
            <a:r>
              <a:rPr lang="en-US" err="1">
                <a:latin typeface="Calibri"/>
                <a:ea typeface="Calibri"/>
                <a:cs typeface="Calibri"/>
              </a:rPr>
              <a:t>pulsen</a:t>
            </a:r>
            <a:r>
              <a:rPr lang="en-US">
                <a:latin typeface="Calibri"/>
                <a:ea typeface="Calibri"/>
                <a:cs typeface="Calibri"/>
              </a:rPr>
              <a:t> op </a:t>
            </a:r>
            <a:r>
              <a:rPr lang="en-US" err="1">
                <a:latin typeface="Calibri"/>
                <a:ea typeface="Calibri"/>
                <a:cs typeface="Calibri"/>
              </a:rPr>
              <a:t>en</a:t>
            </a:r>
            <a:r>
              <a:rPr lang="en-US">
                <a:latin typeface="Calibri"/>
                <a:ea typeface="Calibri"/>
                <a:cs typeface="Calibri"/>
              </a:rPr>
              <a:t> gang </a:t>
            </a:r>
            <a:r>
              <a:rPr lang="en-US" err="1">
                <a:latin typeface="Calibri"/>
                <a:ea typeface="Calibri"/>
                <a:cs typeface="Calibri"/>
              </a:rPr>
              <a:t>imellem</a:t>
            </a:r>
            <a:r>
              <a:rPr lang="en-US">
                <a:latin typeface="Calibri"/>
                <a:ea typeface="Calibri"/>
                <a:cs typeface="Calibri"/>
              </a:rPr>
              <a:t>. </a:t>
            </a:r>
          </a:p>
        </p:txBody>
      </p:sp>
      <p:sp>
        <p:nvSpPr>
          <p:cNvPr id="4" name="Slide Number Placeholder 3"/>
          <p:cNvSpPr>
            <a:spLocks noGrp="1"/>
          </p:cNvSpPr>
          <p:nvPr>
            <p:ph type="sldNum" sz="quarter" idx="5"/>
          </p:nvPr>
        </p:nvSpPr>
        <p:spPr/>
        <p:txBody>
          <a:bodyPr/>
          <a:lstStyle/>
          <a:p>
            <a:fld id="{C3F2175B-0167-B340-A3BF-614878EE910E}" type="slidenum">
              <a:rPr lang="da-DK" smtClean="0"/>
              <a:t>8</a:t>
            </a:fld>
            <a:endParaRPr lang="da-DK"/>
          </a:p>
        </p:txBody>
      </p:sp>
    </p:spTree>
    <p:extLst>
      <p:ext uri="{BB962C8B-B14F-4D97-AF65-F5344CB8AC3E}">
        <p14:creationId xmlns:p14="http://schemas.microsoft.com/office/powerpoint/2010/main" val="419172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022" y="1284598"/>
            <a:ext cx="10509956" cy="507831"/>
          </a:xfrm>
          <a:prstGeom prst="rect">
            <a:avLst/>
          </a:prstGeom>
        </p:spPr>
        <p:txBody>
          <a:bodyPr anchor="t" anchorCtr="0">
            <a:spAutoFit/>
          </a:bodyPr>
          <a:lstStyle>
            <a:lvl1pPr algn="l">
              <a:defRPr sz="3000" spc="600"/>
            </a:lvl1pPr>
          </a:lstStyle>
          <a:p>
            <a:r>
              <a:rPr lang="da-DK"/>
              <a:t>KLIK FOR AT REDIGERE</a:t>
            </a:r>
            <a:endParaRPr lang="en-US"/>
          </a:p>
        </p:txBody>
      </p:sp>
      <p:sp>
        <p:nvSpPr>
          <p:cNvPr id="3" name="Subtitle 2"/>
          <p:cNvSpPr>
            <a:spLocks noGrp="1"/>
          </p:cNvSpPr>
          <p:nvPr>
            <p:ph type="subTitle" idx="1"/>
          </p:nvPr>
        </p:nvSpPr>
        <p:spPr>
          <a:xfrm>
            <a:off x="841022" y="2332986"/>
            <a:ext cx="10509956" cy="37080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91703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226725"/>
            <a:ext cx="4583112" cy="535531"/>
          </a:xfrm>
          <a:prstGeom prst="rect">
            <a:avLst/>
          </a:prstGeom>
        </p:spPr>
        <p:txBody>
          <a:bodyPr anchor="t" anchorCtr="0">
            <a:spAutoFit/>
          </a:bodyPr>
          <a:lstStyle>
            <a:lvl1pPr>
              <a:defRPr sz="3200"/>
            </a:lvl1pPr>
          </a:lstStyle>
          <a:p>
            <a:r>
              <a:rPr lang="da-DK"/>
              <a:t>HER TITEL</a:t>
            </a:r>
            <a:endParaRPr lang="en-US"/>
          </a:p>
        </p:txBody>
      </p:sp>
      <p:sp>
        <p:nvSpPr>
          <p:cNvPr id="3" name="Picture Placeholder 2"/>
          <p:cNvSpPr>
            <a:spLocks noGrp="1" noChangeAspect="1"/>
          </p:cNvSpPr>
          <p:nvPr>
            <p:ph type="pic" idx="1"/>
          </p:nvPr>
        </p:nvSpPr>
        <p:spPr>
          <a:xfrm>
            <a:off x="6096000" y="684918"/>
            <a:ext cx="6096000" cy="621753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314138"/>
            <a:ext cx="4583112" cy="647806"/>
          </a:xfrm>
          <a:prstGeom prst="rect">
            <a:avLst/>
          </a:prstGeo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9680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932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7A06D2-04B2-2BB5-DB13-DDDC4C18E15E}"/>
              </a:ext>
            </a:extLst>
          </p:cNvPr>
          <p:cNvSpPr/>
          <p:nvPr userDrawn="1"/>
        </p:nvSpPr>
        <p:spPr>
          <a:xfrm>
            <a:off x="0" y="684286"/>
            <a:ext cx="12192000" cy="6173714"/>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le Placeholder 1">
            <a:extLst>
              <a:ext uri="{FF2B5EF4-FFF2-40B4-BE49-F238E27FC236}">
                <a16:creationId xmlns:a16="http://schemas.microsoft.com/office/drawing/2014/main" id="{F4F187D3-A9DD-62DB-A325-0B1236BE8CE3}"/>
              </a:ext>
            </a:extLst>
          </p:cNvPr>
          <p:cNvSpPr>
            <a:spLocks noGrp="1"/>
          </p:cNvSpPr>
          <p:nvPr>
            <p:ph type="title"/>
          </p:nvPr>
        </p:nvSpPr>
        <p:spPr>
          <a:xfrm>
            <a:off x="838200" y="1419876"/>
            <a:ext cx="10515600" cy="923330"/>
          </a:xfrm>
          <a:prstGeom prst="rect">
            <a:avLst/>
          </a:prstGeom>
        </p:spPr>
        <p:txBody>
          <a:bodyPr vert="horz" lIns="91440" tIns="45720" rIns="91440" bIns="45720" rtlCol="0" anchor="t" anchorCtr="0">
            <a:spAutoFit/>
          </a:bodyPr>
          <a:lstStyle/>
          <a:p>
            <a:r>
              <a:rPr lang="da-DK"/>
              <a:t>KLIK FOR AT REDIGERE TITELTYPOGRAFIEN I MASTEREN</a:t>
            </a:r>
            <a:endParaRPr lang="en-US"/>
          </a:p>
        </p:txBody>
      </p:sp>
      <p:sp>
        <p:nvSpPr>
          <p:cNvPr id="6" name="Text Placeholder 2">
            <a:extLst>
              <a:ext uri="{FF2B5EF4-FFF2-40B4-BE49-F238E27FC236}">
                <a16:creationId xmlns:a16="http://schemas.microsoft.com/office/drawing/2014/main" id="{A4D63D55-523B-A54E-FDEF-67D9A0DE4853}"/>
              </a:ext>
            </a:extLst>
          </p:cNvPr>
          <p:cNvSpPr>
            <a:spLocks noGrp="1"/>
          </p:cNvSpPr>
          <p:nvPr>
            <p:ph type="body" idx="1"/>
          </p:nvPr>
        </p:nvSpPr>
        <p:spPr>
          <a:xfrm>
            <a:off x="838200" y="2873021"/>
            <a:ext cx="10515600" cy="1568763"/>
          </a:xfrm>
          <a:prstGeom prst="rect">
            <a:avLst/>
          </a:prstGeom>
        </p:spPr>
        <p:txBody>
          <a:bodyPr vert="horz" lIns="91440" tIns="45720" rIns="91440" bIns="45720" rtlCol="0">
            <a:sp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11" name="Rektangel 10">
            <a:extLst>
              <a:ext uri="{FF2B5EF4-FFF2-40B4-BE49-F238E27FC236}">
                <a16:creationId xmlns:a16="http://schemas.microsoft.com/office/drawing/2014/main" id="{7C12EDC4-CE8C-D645-17E8-15C0463FB1D9}"/>
              </a:ext>
            </a:extLst>
          </p:cNvPr>
          <p:cNvSpPr/>
          <p:nvPr userDrawn="1"/>
        </p:nvSpPr>
        <p:spPr>
          <a:xfrm>
            <a:off x="0" y="0"/>
            <a:ext cx="12192000" cy="684286"/>
          </a:xfrm>
          <a:prstGeom prst="rect">
            <a:avLst/>
          </a:prstGeom>
          <a:solidFill>
            <a:srgbClr val="BCBCBC"/>
          </a:solidFill>
          <a:ln>
            <a:solidFill>
              <a:srgbClr val="BCBC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id="{6573C559-3D8D-F4E7-83C7-65058CADAB7C}"/>
              </a:ext>
            </a:extLst>
          </p:cNvPr>
          <p:cNvSpPr txBox="1"/>
          <p:nvPr userDrawn="1"/>
        </p:nvSpPr>
        <p:spPr>
          <a:xfrm>
            <a:off x="230115" y="157477"/>
            <a:ext cx="2216100" cy="369332"/>
          </a:xfrm>
          <a:prstGeom prst="rect">
            <a:avLst/>
          </a:prstGeom>
          <a:noFill/>
        </p:spPr>
        <p:txBody>
          <a:bodyPr wrap="square" rtlCol="0">
            <a:spAutoFit/>
          </a:bodyPr>
          <a:lstStyle/>
          <a:p>
            <a:r>
              <a:rPr lang="da-DK" kern="0" cap="all" spc="300">
                <a:solidFill>
                  <a:srgbClr val="222020"/>
                </a:solidFill>
                <a:effectLst/>
                <a:latin typeface="Obvia Expanded" panose="02000503040000020004" pitchFamily="2" charset="77"/>
              </a:rPr>
              <a:t>Forebyggelse</a:t>
            </a:r>
            <a:endParaRPr lang="da-DK" spc="300"/>
          </a:p>
        </p:txBody>
      </p:sp>
      <p:pic>
        <p:nvPicPr>
          <p:cNvPr id="13" name="Billede 12">
            <a:extLst>
              <a:ext uri="{FF2B5EF4-FFF2-40B4-BE49-F238E27FC236}">
                <a16:creationId xmlns:a16="http://schemas.microsoft.com/office/drawing/2014/main" id="{CFE1F2DA-862F-2670-80FE-D9C195DA5E05}"/>
              </a:ext>
            </a:extLst>
          </p:cNvPr>
          <p:cNvPicPr>
            <a:picLocks noChangeAspect="1"/>
          </p:cNvPicPr>
          <p:nvPr userDrawn="1"/>
        </p:nvPicPr>
        <p:blipFill>
          <a:blip r:embed="rId5"/>
          <a:stretch>
            <a:fillRect/>
          </a:stretch>
        </p:blipFill>
        <p:spPr>
          <a:xfrm>
            <a:off x="9916577" y="248491"/>
            <a:ext cx="2045309" cy="197193"/>
          </a:xfrm>
          <a:prstGeom prst="rect">
            <a:avLst/>
          </a:prstGeom>
        </p:spPr>
      </p:pic>
    </p:spTree>
    <p:extLst>
      <p:ext uri="{BB962C8B-B14F-4D97-AF65-F5344CB8AC3E}">
        <p14:creationId xmlns:p14="http://schemas.microsoft.com/office/powerpoint/2010/main" val="2677301869"/>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7" r:id="rId3"/>
  </p:sldLayoutIdLst>
  <p:txStyles>
    <p:title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8E45E17-8D46-810B-14AA-B5FCC4E51E4A}"/>
              </a:ext>
            </a:extLst>
          </p:cNvPr>
          <p:cNvSpPr/>
          <p:nvPr/>
        </p:nvSpPr>
        <p:spPr>
          <a:xfrm>
            <a:off x="0" y="0"/>
            <a:ext cx="12192000" cy="6858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06A1CF72-A158-9D3B-C658-036F5B5318C0}"/>
              </a:ext>
            </a:extLst>
          </p:cNvPr>
          <p:cNvSpPr>
            <a:spLocks noGrp="1"/>
          </p:cNvSpPr>
          <p:nvPr>
            <p:ph type="ctrTitle"/>
          </p:nvPr>
        </p:nvSpPr>
        <p:spPr>
          <a:xfrm>
            <a:off x="0" y="2564349"/>
            <a:ext cx="12192000" cy="1017431"/>
          </a:xfrm>
        </p:spPr>
        <p:txBody>
          <a:bodyPr>
            <a:normAutofit/>
          </a:bodyPr>
          <a:lstStyle/>
          <a:p>
            <a:pPr algn="ctr"/>
            <a:r>
              <a:rPr lang="da-DK" sz="4400" kern="0" cap="all" spc="600" noProof="0" dirty="0">
                <a:solidFill>
                  <a:srgbClr val="222020"/>
                </a:solidFill>
                <a:effectLst/>
                <a:latin typeface="Obvia Expanded" panose="02000503040000020004" pitchFamily="2" charset="77"/>
              </a:rPr>
              <a:t>forebyggelse</a:t>
            </a:r>
          </a:p>
        </p:txBody>
      </p:sp>
      <p:pic>
        <p:nvPicPr>
          <p:cNvPr id="6" name="Billede 5">
            <a:extLst>
              <a:ext uri="{FF2B5EF4-FFF2-40B4-BE49-F238E27FC236}">
                <a16:creationId xmlns:a16="http://schemas.microsoft.com/office/drawing/2014/main" id="{3A21BE42-F842-16C3-120F-CF47F133EC7E}"/>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2DC54DDB-9C71-85D9-C601-CB3657567647}"/>
              </a:ext>
            </a:extLst>
          </p:cNvPr>
          <p:cNvPicPr>
            <a:picLocks noChangeAspect="1"/>
          </p:cNvPicPr>
          <p:nvPr/>
        </p:nvPicPr>
        <p:blipFill>
          <a:blip r:embed="rId3"/>
          <a:stretch>
            <a:fillRect/>
          </a:stretch>
        </p:blipFill>
        <p:spPr>
          <a:xfrm>
            <a:off x="0" y="6466181"/>
            <a:ext cx="12192000" cy="391819"/>
          </a:xfrm>
          <a:prstGeom prst="rect">
            <a:avLst/>
          </a:prstGeom>
        </p:spPr>
      </p:pic>
      <p:pic>
        <p:nvPicPr>
          <p:cNvPr id="5" name="Billede 4">
            <a:extLst>
              <a:ext uri="{FF2B5EF4-FFF2-40B4-BE49-F238E27FC236}">
                <a16:creationId xmlns:a16="http://schemas.microsoft.com/office/drawing/2014/main" id="{5A6117B3-E2F3-B95B-B73D-54CCA2B8A5A3}"/>
              </a:ext>
            </a:extLst>
          </p:cNvPr>
          <p:cNvPicPr>
            <a:picLocks noChangeAspect="1"/>
          </p:cNvPicPr>
          <p:nvPr/>
        </p:nvPicPr>
        <p:blipFill>
          <a:blip r:embed="rId4"/>
          <a:stretch>
            <a:fillRect/>
          </a:stretch>
        </p:blipFill>
        <p:spPr>
          <a:xfrm>
            <a:off x="4782589" y="4878412"/>
            <a:ext cx="2626821" cy="147004"/>
          </a:xfrm>
          <a:prstGeom prst="rect">
            <a:avLst/>
          </a:prstGeom>
        </p:spPr>
      </p:pic>
      <p:sp>
        <p:nvSpPr>
          <p:cNvPr id="7" name="Tekstfelt 6">
            <a:extLst>
              <a:ext uri="{FF2B5EF4-FFF2-40B4-BE49-F238E27FC236}">
                <a16:creationId xmlns:a16="http://schemas.microsoft.com/office/drawing/2014/main" id="{88DCCB9C-4850-A182-A828-5222218C5219}"/>
              </a:ext>
            </a:extLst>
          </p:cNvPr>
          <p:cNvSpPr txBox="1"/>
          <p:nvPr/>
        </p:nvSpPr>
        <p:spPr>
          <a:xfrm>
            <a:off x="5171972" y="4175171"/>
            <a:ext cx="1848051" cy="307777"/>
          </a:xfrm>
          <a:prstGeom prst="rect">
            <a:avLst/>
          </a:prstGeom>
          <a:noFill/>
        </p:spPr>
        <p:txBody>
          <a:bodyPr wrap="square" rtlCol="0">
            <a:spAutoFit/>
          </a:bodyPr>
          <a:lstStyle/>
          <a:p>
            <a:pPr algn="ctr"/>
            <a:r>
              <a:rPr lang="da-DK" sz="1400" dirty="0">
                <a:latin typeface="Obvia Expanded" panose="02000503040000020004"/>
                <a:cs typeface="Helvetica" panose="020B0604020202020204" pitchFamily="34" charset="0"/>
              </a:rPr>
              <a:t>Projektet er støttet af:</a:t>
            </a:r>
          </a:p>
        </p:txBody>
      </p:sp>
    </p:spTree>
    <p:extLst>
      <p:ext uri="{BB962C8B-B14F-4D97-AF65-F5344CB8AC3E}">
        <p14:creationId xmlns:p14="http://schemas.microsoft.com/office/powerpoint/2010/main" val="197675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BF5F3-F2E4-EB75-C24C-960467E944F6}"/>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02263FC-D43E-A01C-9B3A-2D85428F4D9C}"/>
              </a:ext>
            </a:extLst>
          </p:cNvPr>
          <p:cNvSpPr/>
          <p:nvPr/>
        </p:nvSpPr>
        <p:spPr>
          <a:xfrm>
            <a:off x="0" y="0"/>
            <a:ext cx="12192000" cy="6858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AE242C4B-76C1-6606-DC44-32B3FA7116CB}"/>
              </a:ext>
            </a:extLst>
          </p:cNvPr>
          <p:cNvSpPr>
            <a:spLocks noGrp="1"/>
          </p:cNvSpPr>
          <p:nvPr>
            <p:ph type="ctrTitle"/>
          </p:nvPr>
        </p:nvSpPr>
        <p:spPr>
          <a:xfrm>
            <a:off x="0" y="2065014"/>
            <a:ext cx="12192000" cy="2727972"/>
          </a:xfrm>
        </p:spPr>
        <p:txBody>
          <a:bodyPr>
            <a:normAutofit fontScale="90000"/>
          </a:bodyPr>
          <a:lstStyle/>
          <a:p>
            <a:pPr algn="ctr"/>
            <a:br>
              <a:rPr lang="da-DK" sz="4400" spc="300" noProof="0" dirty="0">
                <a:latin typeface="Obvia Expanded"/>
              </a:rPr>
            </a:br>
            <a:r>
              <a:rPr lang="da-DK" sz="4400" spc="300" noProof="0" dirty="0">
                <a:latin typeface="Obvia Expanded"/>
              </a:rPr>
              <a:t>LEKTION </a:t>
            </a:r>
            <a:r>
              <a:rPr lang="da-DK" sz="4400" spc="300" dirty="0">
                <a:latin typeface="Obvia Expanded"/>
              </a:rPr>
              <a:t>K</a:t>
            </a:r>
            <a:r>
              <a:rPr lang="da-DK" sz="4400" spc="300" noProof="0" dirty="0">
                <a:latin typeface="Obvia Expanded"/>
              </a:rPr>
              <a:t>: </a:t>
            </a:r>
            <a:br>
              <a:rPr lang="da-DK" sz="4400" spc="300" noProof="0" dirty="0">
                <a:latin typeface="Obvia Expanded"/>
              </a:rPr>
            </a:br>
            <a:r>
              <a:rPr lang="da-DK" sz="4400" spc="300" noProof="0" dirty="0">
                <a:latin typeface="Obvia Expanded"/>
              </a:rPr>
              <a:t>FOREBYGGELSE</a:t>
            </a:r>
            <a:br>
              <a:rPr lang="da-DK" sz="4400" spc="300" noProof="0" dirty="0">
                <a:latin typeface="Obvia Expanded"/>
              </a:rPr>
            </a:br>
            <a:br>
              <a:rPr lang="da-DK" sz="4400" spc="300" noProof="0" dirty="0">
                <a:latin typeface="Obvia Expanded"/>
              </a:rPr>
            </a:br>
            <a:endParaRPr lang="da-DK" sz="4400" kern="0" cap="all" spc="600" noProof="0" dirty="0">
              <a:solidFill>
                <a:srgbClr val="222020"/>
              </a:solidFill>
              <a:effectLst/>
              <a:latin typeface="Obvia Expanded" panose="02000503040000020004" pitchFamily="2" charset="77"/>
            </a:endParaRPr>
          </a:p>
        </p:txBody>
      </p:sp>
      <p:pic>
        <p:nvPicPr>
          <p:cNvPr id="6" name="Billede 5">
            <a:extLst>
              <a:ext uri="{FF2B5EF4-FFF2-40B4-BE49-F238E27FC236}">
                <a16:creationId xmlns:a16="http://schemas.microsoft.com/office/drawing/2014/main" id="{0418AF99-2648-3F9A-4F66-44FFD286E6E0}"/>
              </a:ext>
            </a:extLst>
          </p:cNvPr>
          <p:cNvPicPr>
            <a:picLocks noChangeAspect="1"/>
          </p:cNvPicPr>
          <p:nvPr/>
        </p:nvPicPr>
        <p:blipFill>
          <a:blip r:embed="rId2"/>
          <a:stretch>
            <a:fillRect/>
          </a:stretch>
        </p:blipFill>
        <p:spPr>
          <a:xfrm>
            <a:off x="10534487" y="307240"/>
            <a:ext cx="1306286" cy="1211126"/>
          </a:xfrm>
          <a:prstGeom prst="rect">
            <a:avLst/>
          </a:prstGeom>
        </p:spPr>
      </p:pic>
      <p:pic>
        <p:nvPicPr>
          <p:cNvPr id="8" name="Billede 7">
            <a:extLst>
              <a:ext uri="{FF2B5EF4-FFF2-40B4-BE49-F238E27FC236}">
                <a16:creationId xmlns:a16="http://schemas.microsoft.com/office/drawing/2014/main" id="{AFD37FEC-CA63-6CA0-5325-71B03C0A77ED}"/>
              </a:ext>
            </a:extLst>
          </p:cNvPr>
          <p:cNvPicPr>
            <a:picLocks noChangeAspect="1"/>
          </p:cNvPicPr>
          <p:nvPr/>
        </p:nvPicPr>
        <p:blipFill>
          <a:blip r:embed="rId3"/>
          <a:stretch>
            <a:fillRect/>
          </a:stretch>
        </p:blipFill>
        <p:spPr>
          <a:xfrm>
            <a:off x="0" y="6466181"/>
            <a:ext cx="12192000" cy="391819"/>
          </a:xfrm>
          <a:prstGeom prst="rect">
            <a:avLst/>
          </a:prstGeom>
        </p:spPr>
      </p:pic>
      <p:pic>
        <p:nvPicPr>
          <p:cNvPr id="3" name="Billede 2">
            <a:extLst>
              <a:ext uri="{FF2B5EF4-FFF2-40B4-BE49-F238E27FC236}">
                <a16:creationId xmlns:a16="http://schemas.microsoft.com/office/drawing/2014/main" id="{A49CF2AF-DC80-A002-ADE4-F9B291D1405B}"/>
              </a:ext>
            </a:extLst>
          </p:cNvPr>
          <p:cNvPicPr>
            <a:picLocks noChangeAspect="1"/>
          </p:cNvPicPr>
          <p:nvPr/>
        </p:nvPicPr>
        <p:blipFill>
          <a:blip r:embed="rId4"/>
          <a:stretch>
            <a:fillRect/>
          </a:stretch>
        </p:blipFill>
        <p:spPr>
          <a:xfrm>
            <a:off x="643726" y="506636"/>
            <a:ext cx="2626821" cy="147004"/>
          </a:xfrm>
          <a:prstGeom prst="rect">
            <a:avLst/>
          </a:prstGeom>
        </p:spPr>
      </p:pic>
    </p:spTree>
    <p:extLst>
      <p:ext uri="{BB962C8B-B14F-4D97-AF65-F5344CB8AC3E}">
        <p14:creationId xmlns:p14="http://schemas.microsoft.com/office/powerpoint/2010/main" val="367937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C3E05-7E84-8F91-6435-EA391E4CC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FBF28-4421-94E0-F7C9-F8CD65CB4331}"/>
              </a:ext>
            </a:extLst>
          </p:cNvPr>
          <p:cNvSpPr>
            <a:spLocks noGrp="1"/>
          </p:cNvSpPr>
          <p:nvPr>
            <p:ph type="ctrTitle"/>
          </p:nvPr>
        </p:nvSpPr>
        <p:spPr>
          <a:xfrm>
            <a:off x="250687" y="994170"/>
            <a:ext cx="10509956" cy="507831"/>
          </a:xfrm>
        </p:spPr>
        <p:txBody>
          <a:bodyPr/>
          <a:lstStyle/>
          <a:p>
            <a:r>
              <a:rPr lang="da-DK" spc="300" noProof="0" dirty="0">
                <a:latin typeface="Obvia Expanded"/>
              </a:rPr>
              <a:t>LEKTION </a:t>
            </a:r>
            <a:r>
              <a:rPr lang="da-DK" spc="300" dirty="0">
                <a:latin typeface="Obvia Expanded"/>
              </a:rPr>
              <a:t>K</a:t>
            </a:r>
            <a:r>
              <a:rPr lang="da-DK" spc="300" noProof="0" dirty="0">
                <a:latin typeface="Obvia Expanded"/>
              </a:rPr>
              <a:t>: FOREBYGGELSE</a:t>
            </a:r>
            <a:endParaRPr lang="da-DK" spc="300" noProof="0" dirty="0"/>
          </a:p>
        </p:txBody>
      </p:sp>
      <p:sp>
        <p:nvSpPr>
          <p:cNvPr id="3" name="Subtitle 2">
            <a:extLst>
              <a:ext uri="{FF2B5EF4-FFF2-40B4-BE49-F238E27FC236}">
                <a16:creationId xmlns:a16="http://schemas.microsoft.com/office/drawing/2014/main" id="{1AD43F27-D8D3-67EB-5C09-244E4A574A15}"/>
              </a:ext>
            </a:extLst>
          </p:cNvPr>
          <p:cNvSpPr>
            <a:spLocks noGrp="1"/>
          </p:cNvSpPr>
          <p:nvPr>
            <p:ph type="subTitle" idx="1"/>
          </p:nvPr>
        </p:nvSpPr>
        <p:spPr>
          <a:xfrm>
            <a:off x="921915" y="2476271"/>
            <a:ext cx="9167501" cy="2323713"/>
          </a:xfrm>
        </p:spPr>
        <p:txBody>
          <a:bodyPr vert="horz" wrap="square" lIns="91440" tIns="45720" rIns="91440" bIns="45720" rtlCol="0" anchor="t">
            <a:spAutoFit/>
          </a:bodyPr>
          <a:lstStyle/>
          <a:p>
            <a:pPr marL="342900" indent="-342900">
              <a:lnSpc>
                <a:spcPct val="100000"/>
              </a:lnSpc>
              <a:buChar char="•"/>
            </a:pPr>
            <a:r>
              <a:rPr lang="da-DK" noProof="0">
                <a:latin typeface="Helvetica"/>
                <a:cs typeface="Helvetica"/>
              </a:rPr>
              <a:t>I skal </a:t>
            </a:r>
            <a:r>
              <a:rPr lang="da-DK">
                <a:latin typeface="Helvetica"/>
                <a:cs typeface="Helvetica"/>
              </a:rPr>
              <a:t>lære, hvordan I mærker jeres egen puls</a:t>
            </a:r>
            <a:endParaRPr lang="da-DK">
              <a:cs typeface="Helvetica" pitchFamily="2" charset="0"/>
            </a:endParaRPr>
          </a:p>
          <a:p>
            <a:pPr marL="342900" indent="-342900">
              <a:lnSpc>
                <a:spcPct val="100000"/>
              </a:lnSpc>
              <a:buChar char="•"/>
            </a:pPr>
            <a:r>
              <a:rPr lang="da-DK">
                <a:latin typeface="Helvetica"/>
                <a:cs typeface="Helvetica"/>
              </a:rPr>
              <a:t>I skal undersøge</a:t>
            </a:r>
            <a:r>
              <a:rPr lang="da-DK" noProof="0">
                <a:latin typeface="Helvetica"/>
                <a:cs typeface="Helvetica"/>
              </a:rPr>
              <a:t> sammenhængen mellem fysisk aktivitet af forskellig intensitet og</a:t>
            </a:r>
            <a:r>
              <a:rPr lang="da-DK">
                <a:latin typeface="Helvetica"/>
                <a:cs typeface="Helvetica"/>
              </a:rPr>
              <a:t> få pulsen op</a:t>
            </a:r>
            <a:endParaRPr lang="da-DK">
              <a:cs typeface="Helvetica" pitchFamily="2" charset="0"/>
            </a:endParaRPr>
          </a:p>
          <a:p>
            <a:pPr marL="342900" indent="-342900">
              <a:lnSpc>
                <a:spcPct val="100000"/>
              </a:lnSpc>
              <a:buChar char="•"/>
            </a:pPr>
            <a:r>
              <a:rPr lang="da-DK" noProof="0">
                <a:latin typeface="Helvetica"/>
                <a:cs typeface="Helvetica"/>
              </a:rPr>
              <a:t>I lærer om, at </a:t>
            </a:r>
            <a:r>
              <a:rPr lang="da-DK">
                <a:latin typeface="Helvetica"/>
                <a:cs typeface="Helvetica"/>
              </a:rPr>
              <a:t>variation mellem aktiviteter med</a:t>
            </a:r>
            <a:r>
              <a:rPr lang="da-DK" noProof="0">
                <a:latin typeface="Helvetica"/>
                <a:cs typeface="Helvetica"/>
              </a:rPr>
              <a:t> høj intensitet og </a:t>
            </a:r>
            <a:r>
              <a:rPr lang="da-DK">
                <a:latin typeface="Helvetica"/>
                <a:cs typeface="Helvetica"/>
              </a:rPr>
              <a:t>lav intensitet i hverdagen er</a:t>
            </a:r>
            <a:r>
              <a:rPr lang="da-DK" noProof="0">
                <a:latin typeface="Helvetica"/>
                <a:cs typeface="Helvetica"/>
              </a:rPr>
              <a:t> vigtig for at styrke hjernen og hjertet</a:t>
            </a:r>
            <a:endParaRPr lang="da-DK" noProof="0">
              <a:cs typeface="Helvetica" pitchFamily="2" charset="0"/>
            </a:endParaRPr>
          </a:p>
          <a:p>
            <a:pPr marL="342900" indent="-342900">
              <a:lnSpc>
                <a:spcPct val="100000"/>
              </a:lnSpc>
              <a:buChar char="•"/>
            </a:pPr>
            <a:r>
              <a:rPr lang="da-DK" noProof="0">
                <a:latin typeface="Helvetica"/>
                <a:cs typeface="Helvetica"/>
              </a:rPr>
              <a:t>I ved, hvordan man kan forebygge hjertestop og stroke</a:t>
            </a:r>
            <a:endParaRPr lang="da-DK" noProof="0">
              <a:cs typeface="Helvetica"/>
            </a:endParaRPr>
          </a:p>
        </p:txBody>
      </p:sp>
      <p:pic>
        <p:nvPicPr>
          <p:cNvPr id="7" name="Graphic 6" descr="Bullseye med massiv udfyldning">
            <a:extLst>
              <a:ext uri="{FF2B5EF4-FFF2-40B4-BE49-F238E27FC236}">
                <a16:creationId xmlns:a16="http://schemas.microsoft.com/office/drawing/2014/main" id="{E549CADB-17A8-1C77-B716-B8792379D8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357" y="1801683"/>
            <a:ext cx="584462" cy="592318"/>
          </a:xfrm>
          <a:prstGeom prst="rect">
            <a:avLst/>
          </a:prstGeom>
        </p:spPr>
      </p:pic>
      <p:sp>
        <p:nvSpPr>
          <p:cNvPr id="8" name="TextBox 7">
            <a:extLst>
              <a:ext uri="{FF2B5EF4-FFF2-40B4-BE49-F238E27FC236}">
                <a16:creationId xmlns:a16="http://schemas.microsoft.com/office/drawing/2014/main" id="{9362B8C6-6734-81C5-70C7-9710B0120E97}"/>
              </a:ext>
            </a:extLst>
          </p:cNvPr>
          <p:cNvSpPr txBox="1"/>
          <p:nvPr/>
        </p:nvSpPr>
        <p:spPr>
          <a:xfrm>
            <a:off x="921915" y="1896665"/>
            <a:ext cx="25532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a:latin typeface="Helvetica"/>
                <a:cs typeface="Helvetica"/>
              </a:rPr>
              <a:t>MÅL</a:t>
            </a:r>
          </a:p>
        </p:txBody>
      </p:sp>
      <p:pic>
        <p:nvPicPr>
          <p:cNvPr id="6" name="Graphic 5" descr="Ur med massiv udfyldning">
            <a:extLst>
              <a:ext uri="{FF2B5EF4-FFF2-40B4-BE49-F238E27FC236}">
                <a16:creationId xmlns:a16="http://schemas.microsoft.com/office/drawing/2014/main" id="{09F3640A-E018-6549-0A28-27858410AE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4618" y="1069736"/>
            <a:ext cx="403781" cy="388071"/>
          </a:xfrm>
          <a:prstGeom prst="rect">
            <a:avLst/>
          </a:prstGeom>
        </p:spPr>
      </p:pic>
      <p:sp>
        <p:nvSpPr>
          <p:cNvPr id="11" name="TextBox 10">
            <a:extLst>
              <a:ext uri="{FF2B5EF4-FFF2-40B4-BE49-F238E27FC236}">
                <a16:creationId xmlns:a16="http://schemas.microsoft.com/office/drawing/2014/main" id="{48840AE2-8B0F-DDE4-6347-C4FAF44D2E50}"/>
              </a:ext>
            </a:extLst>
          </p:cNvPr>
          <p:cNvSpPr txBox="1"/>
          <p:nvPr/>
        </p:nvSpPr>
        <p:spPr>
          <a:xfrm>
            <a:off x="6173426" y="1109725"/>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45 min.</a:t>
            </a:r>
          </a:p>
        </p:txBody>
      </p:sp>
      <p:sp>
        <p:nvSpPr>
          <p:cNvPr id="5" name="TextBox 4">
            <a:extLst>
              <a:ext uri="{FF2B5EF4-FFF2-40B4-BE49-F238E27FC236}">
                <a16:creationId xmlns:a16="http://schemas.microsoft.com/office/drawing/2014/main" id="{A51905DD-E27F-3D8E-0532-A115512FF265}"/>
              </a:ext>
            </a:extLst>
          </p:cNvPr>
          <p:cNvSpPr txBox="1"/>
          <p:nvPr/>
        </p:nvSpPr>
        <p:spPr>
          <a:xfrm>
            <a:off x="921915" y="5547982"/>
            <a:ext cx="113722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cs typeface="Helvetica"/>
              </a:rPr>
              <a:t>MATERIALER: </a:t>
            </a:r>
            <a:r>
              <a:rPr lang="da-DK" sz="2000" noProof="0">
                <a:latin typeface="Helvetica"/>
                <a:cs typeface="Helvetica"/>
              </a:rPr>
              <a:t>Stopur</a:t>
            </a:r>
            <a:endParaRPr lang="da-DK" sz="2000" noProof="0">
              <a:latin typeface="Helvetica"/>
            </a:endParaRPr>
          </a:p>
        </p:txBody>
      </p:sp>
      <p:sp>
        <p:nvSpPr>
          <p:cNvPr id="4" name="TextBox 7">
            <a:extLst>
              <a:ext uri="{FF2B5EF4-FFF2-40B4-BE49-F238E27FC236}">
                <a16:creationId xmlns:a16="http://schemas.microsoft.com/office/drawing/2014/main" id="{D71B8B61-4BC3-26E5-CE53-13F7FCBCBD3F}"/>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168483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52BF3-0BB8-3E9E-E669-80720BF9B38B}"/>
            </a:ext>
          </a:extLst>
        </p:cNvPr>
        <p:cNvGrpSpPr/>
        <p:nvPr/>
      </p:nvGrpSpPr>
      <p:grpSpPr>
        <a:xfrm>
          <a:off x="0" y="0"/>
          <a:ext cx="0" cy="0"/>
          <a:chOff x="0" y="0"/>
          <a:chExt cx="0" cy="0"/>
        </a:xfrm>
      </p:grpSpPr>
      <p:pic>
        <p:nvPicPr>
          <p:cNvPr id="3" name="Graphic 2" descr="Liste med massiv udfyldning">
            <a:extLst>
              <a:ext uri="{FF2B5EF4-FFF2-40B4-BE49-F238E27FC236}">
                <a16:creationId xmlns:a16="http://schemas.microsoft.com/office/drawing/2014/main" id="{2A2CEC1F-FCF3-C45E-630B-5E856BA7F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3290" y="1710916"/>
            <a:ext cx="701040" cy="701040"/>
          </a:xfrm>
          <a:prstGeom prst="rect">
            <a:avLst/>
          </a:prstGeom>
        </p:spPr>
      </p:pic>
      <p:sp>
        <p:nvSpPr>
          <p:cNvPr id="5" name="TextBox 4">
            <a:extLst>
              <a:ext uri="{FF2B5EF4-FFF2-40B4-BE49-F238E27FC236}">
                <a16:creationId xmlns:a16="http://schemas.microsoft.com/office/drawing/2014/main" id="{AF8CAC30-8F10-2839-7927-8AF9EF7ABCEB}"/>
              </a:ext>
            </a:extLst>
          </p:cNvPr>
          <p:cNvSpPr txBox="1"/>
          <p:nvPr/>
        </p:nvSpPr>
        <p:spPr>
          <a:xfrm>
            <a:off x="997570" y="1861381"/>
            <a:ext cx="41605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a:latin typeface="Helvetica" panose="020B0604020202020204" pitchFamily="34" charset="0"/>
                <a:cs typeface="Helvetica" panose="020B0604020202020204" pitchFamily="34" charset="0"/>
              </a:rPr>
              <a:t>PROGRAM</a:t>
            </a:r>
          </a:p>
        </p:txBody>
      </p:sp>
      <p:pic>
        <p:nvPicPr>
          <p:cNvPr id="9" name="Graphic 8" descr="Ur med massiv udfyldning">
            <a:extLst>
              <a:ext uri="{FF2B5EF4-FFF2-40B4-BE49-F238E27FC236}">
                <a16:creationId xmlns:a16="http://schemas.microsoft.com/office/drawing/2014/main" id="{D7172125-2721-45B1-FD69-1C5A45160E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3315" y="1099437"/>
            <a:ext cx="345846" cy="320491"/>
          </a:xfrm>
          <a:prstGeom prst="rect">
            <a:avLst/>
          </a:prstGeom>
        </p:spPr>
      </p:pic>
      <p:sp>
        <p:nvSpPr>
          <p:cNvPr id="11" name="TextBox 10">
            <a:extLst>
              <a:ext uri="{FF2B5EF4-FFF2-40B4-BE49-F238E27FC236}">
                <a16:creationId xmlns:a16="http://schemas.microsoft.com/office/drawing/2014/main" id="{F5A2CA85-6E20-8BAB-B973-38DE75E8F642}"/>
              </a:ext>
            </a:extLst>
          </p:cNvPr>
          <p:cNvSpPr txBox="1"/>
          <p:nvPr/>
        </p:nvSpPr>
        <p:spPr>
          <a:xfrm>
            <a:off x="6097527" y="1100502"/>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45 min.</a:t>
            </a:r>
          </a:p>
        </p:txBody>
      </p:sp>
      <p:sp>
        <p:nvSpPr>
          <p:cNvPr id="13" name="TextBox 12">
            <a:extLst>
              <a:ext uri="{FF2B5EF4-FFF2-40B4-BE49-F238E27FC236}">
                <a16:creationId xmlns:a16="http://schemas.microsoft.com/office/drawing/2014/main" id="{57DB82A4-7BAF-AF4C-4B57-B30DC3F70F54}"/>
              </a:ext>
            </a:extLst>
          </p:cNvPr>
          <p:cNvSpPr txBox="1"/>
          <p:nvPr/>
        </p:nvSpPr>
        <p:spPr>
          <a:xfrm>
            <a:off x="1232777" y="2551969"/>
            <a:ext cx="840576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cs typeface="Helvetica"/>
              </a:rPr>
              <a:t>Forebyg stroke og hjertestop (ca. </a:t>
            </a:r>
            <a:r>
              <a:rPr lang="da-DK" sz="2000" b="1">
                <a:latin typeface="Helvetica"/>
                <a:cs typeface="Helvetica"/>
              </a:rPr>
              <a:t>5</a:t>
            </a:r>
            <a:r>
              <a:rPr lang="da-DK" sz="2000" b="1" noProof="0">
                <a:latin typeface="Helvetica"/>
                <a:cs typeface="Helvetica"/>
              </a:rPr>
              <a:t> min)</a:t>
            </a:r>
            <a:endParaRPr lang="da-DK" noProof="0"/>
          </a:p>
          <a:p>
            <a:pPr marL="800100" lvl="1" indent="-342900">
              <a:buFont typeface="+mj-lt"/>
              <a:buAutoNum type="arabicPeriod"/>
            </a:pPr>
            <a:r>
              <a:rPr lang="da-DK" noProof="0">
                <a:latin typeface="Helvetica"/>
                <a:ea typeface="+mn-lt"/>
                <a:cs typeface="Helvetica"/>
              </a:rPr>
              <a:t>Fakta</a:t>
            </a:r>
          </a:p>
          <a:p>
            <a:endParaRPr lang="da-DK" noProof="0">
              <a:latin typeface="Helvetica"/>
              <a:ea typeface="+mn-lt"/>
              <a:cs typeface="Helvetica"/>
            </a:endParaRPr>
          </a:p>
          <a:p>
            <a:r>
              <a:rPr lang="da-DK" sz="2000" b="1">
                <a:latin typeface="Helvetica"/>
                <a:ea typeface="+mn-lt"/>
                <a:cs typeface="Helvetica"/>
              </a:rPr>
              <a:t>Øvelser (ca. 30 min.)</a:t>
            </a:r>
          </a:p>
          <a:p>
            <a:endParaRPr lang="da-DK" sz="2000" b="1" noProof="0">
              <a:latin typeface="Helvetica"/>
              <a:ea typeface="+mn-lt"/>
              <a:cs typeface="Helvetica"/>
            </a:endParaRPr>
          </a:p>
          <a:p>
            <a:r>
              <a:rPr lang="da-DK" sz="2000" b="1">
                <a:latin typeface="Helvetica"/>
                <a:cs typeface="Helvetica"/>
              </a:rPr>
              <a:t>Vær fysisk aktiv (5 min)</a:t>
            </a:r>
          </a:p>
          <a:p>
            <a:endParaRPr lang="da-DK" sz="2000" b="1" noProof="0">
              <a:latin typeface="Helvetica"/>
              <a:cs typeface="Helvetica"/>
            </a:endParaRPr>
          </a:p>
          <a:p>
            <a:r>
              <a:rPr lang="da-DK" sz="2000" b="1" noProof="0">
                <a:latin typeface="Helvetica"/>
                <a:cs typeface="Helvetica"/>
              </a:rPr>
              <a:t>Opsamling ( 5 min)</a:t>
            </a:r>
          </a:p>
          <a:p>
            <a:pPr algn="l"/>
            <a:endParaRPr lang="da-DK" sz="2000" b="1" noProof="0">
              <a:latin typeface="Helvetica"/>
              <a:cs typeface="Helvetica"/>
            </a:endParaRPr>
          </a:p>
          <a:p>
            <a:endParaRPr lang="da-DK" noProof="0">
              <a:latin typeface="Helvetica"/>
              <a:cs typeface="Helvetica"/>
            </a:endParaRPr>
          </a:p>
          <a:p>
            <a:endParaRPr lang="da-DK" noProof="0"/>
          </a:p>
          <a:p>
            <a:endParaRPr lang="da-DK" noProof="0"/>
          </a:p>
        </p:txBody>
      </p:sp>
      <p:sp>
        <p:nvSpPr>
          <p:cNvPr id="4" name="Title 1">
            <a:extLst>
              <a:ext uri="{FF2B5EF4-FFF2-40B4-BE49-F238E27FC236}">
                <a16:creationId xmlns:a16="http://schemas.microsoft.com/office/drawing/2014/main" id="{09727994-E676-2FC6-9A7F-65F6612207AA}"/>
              </a:ext>
            </a:extLst>
          </p:cNvPr>
          <p:cNvSpPr txBox="1">
            <a:spLocks/>
          </p:cNvSpPr>
          <p:nvPr/>
        </p:nvSpPr>
        <p:spPr>
          <a:xfrm>
            <a:off x="397879" y="1011739"/>
            <a:ext cx="10509956" cy="507831"/>
          </a:xfrm>
          <a:prstGeom prst="rect">
            <a:avLst/>
          </a:prstGeom>
        </p:spPr>
        <p:txBody>
          <a:bodyPr lIns="91440" tIns="45720" rIns="91440" bIns="45720" anchor="t"/>
          <a:lstStyle>
            <a:lvl1pPr algn="l" defTabSz="914400" rtl="0" eaLnBrk="1" latinLnBrk="0" hangingPunct="1">
              <a:lnSpc>
                <a:spcPct val="90000"/>
              </a:lnSpc>
              <a:spcBef>
                <a:spcPct val="0"/>
              </a:spcBef>
              <a:buNone/>
              <a:defRPr sz="3000" b="0" i="0" kern="1200" spc="300">
                <a:solidFill>
                  <a:schemeClr val="tx1"/>
                </a:solidFill>
                <a:latin typeface="Obvia Expanded" panose="02000503040000020004" pitchFamily="2" charset="77"/>
                <a:ea typeface="+mj-ea"/>
                <a:cs typeface="+mj-cs"/>
              </a:defRPr>
            </a:lvl1pPr>
          </a:lstStyle>
          <a:p>
            <a:r>
              <a:rPr lang="da-DK" noProof="0">
                <a:latin typeface="Obvia Expanded"/>
              </a:rPr>
              <a:t>LEKTION </a:t>
            </a:r>
            <a:r>
              <a:rPr lang="da-DK">
                <a:latin typeface="Obvia Expanded"/>
              </a:rPr>
              <a:t>K</a:t>
            </a:r>
            <a:r>
              <a:rPr lang="da-DK" noProof="0">
                <a:latin typeface="Obvia Expanded"/>
              </a:rPr>
              <a:t>: FOREBYGGELSE</a:t>
            </a:r>
            <a:endParaRPr lang="da-DK" noProof="0"/>
          </a:p>
        </p:txBody>
      </p:sp>
      <p:sp>
        <p:nvSpPr>
          <p:cNvPr id="2" name="TextBox 7">
            <a:extLst>
              <a:ext uri="{FF2B5EF4-FFF2-40B4-BE49-F238E27FC236}">
                <a16:creationId xmlns:a16="http://schemas.microsoft.com/office/drawing/2014/main" id="{3B8DEB38-08F4-A904-C80D-D803EF73A397}"/>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332768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DC3F5D3-EB1D-F0AB-AB8E-23DBA5E7F439}"/>
              </a:ext>
            </a:extLst>
          </p:cNvPr>
          <p:cNvSpPr/>
          <p:nvPr/>
        </p:nvSpPr>
        <p:spPr>
          <a:xfrm>
            <a:off x="6096000" y="1535848"/>
            <a:ext cx="5590102" cy="4969197"/>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el 1">
            <a:extLst>
              <a:ext uri="{FF2B5EF4-FFF2-40B4-BE49-F238E27FC236}">
                <a16:creationId xmlns:a16="http://schemas.microsoft.com/office/drawing/2014/main" id="{F95E4002-511A-231C-7A52-24ED232EA2DB}"/>
              </a:ext>
            </a:extLst>
          </p:cNvPr>
          <p:cNvSpPr>
            <a:spLocks noGrp="1"/>
          </p:cNvSpPr>
          <p:nvPr>
            <p:ph type="ctrTitle"/>
          </p:nvPr>
        </p:nvSpPr>
        <p:spPr>
          <a:xfrm>
            <a:off x="841022" y="1730403"/>
            <a:ext cx="5173152" cy="1015663"/>
          </a:xfrm>
        </p:spPr>
        <p:txBody>
          <a:bodyPr/>
          <a:lstStyle/>
          <a:p>
            <a:pPr>
              <a:lnSpc>
                <a:spcPct val="100000"/>
              </a:lnSpc>
            </a:pPr>
            <a:r>
              <a:rPr lang="da-DK" spc="300" noProof="0"/>
              <a:t>FOREBYG STROKE OG HJERTESTOP </a:t>
            </a:r>
          </a:p>
        </p:txBody>
      </p:sp>
      <p:sp>
        <p:nvSpPr>
          <p:cNvPr id="3" name="Undertitel 2">
            <a:extLst>
              <a:ext uri="{FF2B5EF4-FFF2-40B4-BE49-F238E27FC236}">
                <a16:creationId xmlns:a16="http://schemas.microsoft.com/office/drawing/2014/main" id="{F68747DA-9566-75CE-7B9A-1D0619572469}"/>
              </a:ext>
            </a:extLst>
          </p:cNvPr>
          <p:cNvSpPr>
            <a:spLocks noGrp="1"/>
          </p:cNvSpPr>
          <p:nvPr>
            <p:ph type="subTitle" idx="1"/>
          </p:nvPr>
        </p:nvSpPr>
        <p:spPr>
          <a:xfrm>
            <a:off x="841022" y="2952814"/>
            <a:ext cx="4240342" cy="2580194"/>
          </a:xfrm>
        </p:spPr>
        <p:txBody>
          <a:bodyPr/>
          <a:lstStyle/>
          <a:p>
            <a:pPr>
              <a:lnSpc>
                <a:spcPct val="100000"/>
              </a:lnSpc>
            </a:pPr>
            <a:r>
              <a:rPr lang="da-DK" b="1" noProof="0"/>
              <a:t>Lev sundt</a:t>
            </a:r>
          </a:p>
          <a:p>
            <a:pPr marL="342900" indent="-342900">
              <a:lnSpc>
                <a:spcPct val="100000"/>
              </a:lnSpc>
              <a:buFont typeface="Arial" panose="020B0604020202020204" pitchFamily="34" charset="0"/>
              <a:buChar char="•"/>
            </a:pPr>
            <a:r>
              <a:rPr lang="da-DK" noProof="0"/>
              <a:t>Sund kost</a:t>
            </a:r>
          </a:p>
          <a:p>
            <a:pPr marL="342900" indent="-342900">
              <a:lnSpc>
                <a:spcPct val="100000"/>
              </a:lnSpc>
              <a:buFont typeface="Arial" panose="020B0604020202020204" pitchFamily="34" charset="0"/>
              <a:buChar char="•"/>
            </a:pPr>
            <a:r>
              <a:rPr lang="da-DK" noProof="0"/>
              <a:t>Fysisk træning</a:t>
            </a:r>
          </a:p>
          <a:p>
            <a:pPr marL="342900" indent="-342900">
              <a:lnSpc>
                <a:spcPct val="100000"/>
              </a:lnSpc>
              <a:buFont typeface="Arial" panose="020B0604020202020204" pitchFamily="34" charset="0"/>
              <a:buChar char="•"/>
            </a:pPr>
            <a:r>
              <a:rPr lang="da-DK" noProof="0"/>
              <a:t>Undgå overvægt</a:t>
            </a:r>
          </a:p>
          <a:p>
            <a:pPr marL="342900" indent="-342900">
              <a:lnSpc>
                <a:spcPct val="100000"/>
              </a:lnSpc>
              <a:buFont typeface="Arial" panose="020B0604020202020204" pitchFamily="34" charset="0"/>
              <a:buChar char="•"/>
            </a:pPr>
            <a:r>
              <a:rPr lang="da-DK" noProof="0"/>
              <a:t>Undgå rygning</a:t>
            </a:r>
          </a:p>
          <a:p>
            <a:pPr marL="342900" indent="-342900">
              <a:lnSpc>
                <a:spcPct val="100000"/>
              </a:lnSpc>
              <a:buFont typeface="Arial" panose="020B0604020202020204" pitchFamily="34" charset="0"/>
              <a:buChar char="•"/>
            </a:pPr>
            <a:r>
              <a:rPr lang="da-DK" noProof="0"/>
              <a:t>Begrænset alkohol</a:t>
            </a:r>
          </a:p>
        </p:txBody>
      </p:sp>
      <p:sp>
        <p:nvSpPr>
          <p:cNvPr id="5" name="Undertitel 2">
            <a:extLst>
              <a:ext uri="{FF2B5EF4-FFF2-40B4-BE49-F238E27FC236}">
                <a16:creationId xmlns:a16="http://schemas.microsoft.com/office/drawing/2014/main" id="{D402D4E0-52F3-3DA2-769B-ADA7D06FB39F}"/>
              </a:ext>
            </a:extLst>
          </p:cNvPr>
          <p:cNvSpPr txBox="1">
            <a:spLocks/>
          </p:cNvSpPr>
          <p:nvPr/>
        </p:nvSpPr>
        <p:spPr>
          <a:xfrm>
            <a:off x="6352183" y="1678779"/>
            <a:ext cx="5077735" cy="4683333"/>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da-DK" b="1" noProof="0"/>
              <a:t>Kostråd (Fødevarestyrelsens anbefalinger)</a:t>
            </a:r>
          </a:p>
          <a:p>
            <a:pPr marL="342900" indent="-342900">
              <a:lnSpc>
                <a:spcPct val="100000"/>
              </a:lnSpc>
              <a:buFont typeface="Arial" panose="020B0604020202020204" pitchFamily="34" charset="0"/>
              <a:buChar char="•"/>
            </a:pPr>
            <a:r>
              <a:rPr lang="da-DK" noProof="0"/>
              <a:t>Spis </a:t>
            </a:r>
            <a:r>
              <a:rPr lang="da-DK" noProof="0" err="1"/>
              <a:t>planterigt</a:t>
            </a:r>
            <a:r>
              <a:rPr lang="da-DK" noProof="0"/>
              <a:t>, varieret og ikke for meget</a:t>
            </a:r>
          </a:p>
          <a:p>
            <a:pPr marL="342900" indent="-342900">
              <a:lnSpc>
                <a:spcPct val="100000"/>
              </a:lnSpc>
              <a:buFont typeface="Arial" panose="020B0604020202020204" pitchFamily="34" charset="0"/>
              <a:buChar char="•"/>
            </a:pPr>
            <a:r>
              <a:rPr lang="da-DK" noProof="0"/>
              <a:t>Spis flere grøntsager og frugter</a:t>
            </a:r>
          </a:p>
          <a:p>
            <a:pPr marL="342900" indent="-342900">
              <a:lnSpc>
                <a:spcPct val="100000"/>
              </a:lnSpc>
              <a:buFont typeface="Arial" panose="020B0604020202020204" pitchFamily="34" charset="0"/>
              <a:buChar char="•"/>
            </a:pPr>
            <a:r>
              <a:rPr lang="da-DK" noProof="0"/>
              <a:t>Spis mindre kød – vælg bælgfrugter og fisk</a:t>
            </a:r>
          </a:p>
          <a:p>
            <a:pPr marL="342900" indent="-342900">
              <a:lnSpc>
                <a:spcPct val="100000"/>
              </a:lnSpc>
              <a:buFont typeface="Arial" panose="020B0604020202020204" pitchFamily="34" charset="0"/>
              <a:buChar char="•"/>
            </a:pPr>
            <a:r>
              <a:rPr lang="da-DK" noProof="0"/>
              <a:t>Spis mad med fuldkorn</a:t>
            </a:r>
          </a:p>
          <a:p>
            <a:pPr marL="342900" indent="-342900">
              <a:lnSpc>
                <a:spcPct val="100000"/>
              </a:lnSpc>
              <a:buFont typeface="Arial" panose="020B0604020202020204" pitchFamily="34" charset="0"/>
              <a:buChar char="•"/>
            </a:pPr>
            <a:r>
              <a:rPr lang="da-DK" noProof="0"/>
              <a:t>Vælg planteolier og magre mejeriprodukter</a:t>
            </a:r>
          </a:p>
          <a:p>
            <a:pPr marL="342900" indent="-342900">
              <a:lnSpc>
                <a:spcPct val="100000"/>
              </a:lnSpc>
              <a:buFont typeface="Arial" panose="020B0604020202020204" pitchFamily="34" charset="0"/>
              <a:buChar char="•"/>
            </a:pPr>
            <a:r>
              <a:rPr lang="da-DK" noProof="0"/>
              <a:t>Spis mindre af det søde, salte og fede</a:t>
            </a:r>
          </a:p>
          <a:p>
            <a:pPr marL="342900" indent="-342900">
              <a:lnSpc>
                <a:spcPct val="100000"/>
              </a:lnSpc>
              <a:buFont typeface="Arial" panose="020B0604020202020204" pitchFamily="34" charset="0"/>
              <a:buChar char="•"/>
            </a:pPr>
            <a:r>
              <a:rPr lang="da-DK" noProof="0"/>
              <a:t>Sluk tørsten i vand</a:t>
            </a:r>
          </a:p>
        </p:txBody>
      </p:sp>
      <p:pic>
        <p:nvPicPr>
          <p:cNvPr id="7" name="Billede 6">
            <a:extLst>
              <a:ext uri="{FF2B5EF4-FFF2-40B4-BE49-F238E27FC236}">
                <a16:creationId xmlns:a16="http://schemas.microsoft.com/office/drawing/2014/main" id="{1DA491F8-09CF-36F5-987E-5B11EDA1457C}"/>
              </a:ext>
            </a:extLst>
          </p:cNvPr>
          <p:cNvPicPr>
            <a:picLocks noChangeAspect="1"/>
          </p:cNvPicPr>
          <p:nvPr/>
        </p:nvPicPr>
        <p:blipFill>
          <a:blip r:embed="rId3"/>
          <a:stretch>
            <a:fillRect/>
          </a:stretch>
        </p:blipFill>
        <p:spPr>
          <a:xfrm>
            <a:off x="9916577" y="248491"/>
            <a:ext cx="2045309" cy="197193"/>
          </a:xfrm>
          <a:prstGeom prst="rect">
            <a:avLst/>
          </a:prstGeom>
        </p:spPr>
      </p:pic>
      <p:pic>
        <p:nvPicPr>
          <p:cNvPr id="8" name="Grafik 18" descr="Præsentation med liggende søjlediagram med massiv udfyldning">
            <a:extLst>
              <a:ext uri="{FF2B5EF4-FFF2-40B4-BE49-F238E27FC236}">
                <a16:creationId xmlns:a16="http://schemas.microsoft.com/office/drawing/2014/main" id="{8955BC6D-AE70-FB5A-2644-1004C9EAFE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1188" y="1109827"/>
            <a:ext cx="583737" cy="583737"/>
          </a:xfrm>
          <a:prstGeom prst="rect">
            <a:avLst/>
          </a:prstGeom>
        </p:spPr>
      </p:pic>
      <p:sp>
        <p:nvSpPr>
          <p:cNvPr id="10" name="Title 1">
            <a:extLst>
              <a:ext uri="{FF2B5EF4-FFF2-40B4-BE49-F238E27FC236}">
                <a16:creationId xmlns:a16="http://schemas.microsoft.com/office/drawing/2014/main" id="{795F733E-511F-8F32-96BE-67C9D1E0D7DD}"/>
              </a:ext>
            </a:extLst>
          </p:cNvPr>
          <p:cNvSpPr txBox="1">
            <a:spLocks/>
          </p:cNvSpPr>
          <p:nvPr/>
        </p:nvSpPr>
        <p:spPr>
          <a:xfrm>
            <a:off x="1288899" y="1217030"/>
            <a:ext cx="4583112" cy="369332"/>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3000" b="0" i="0" kern="1200" spc="600">
                <a:solidFill>
                  <a:schemeClr val="tx1"/>
                </a:solidFill>
                <a:latin typeface="Obvia Expanded" panose="02000503040000020004" pitchFamily="2" charset="77"/>
                <a:ea typeface="+mj-ea"/>
                <a:cs typeface="+mj-cs"/>
              </a:defRPr>
            </a:lvl1pPr>
          </a:lstStyle>
          <a:p>
            <a:r>
              <a:rPr lang="da-DK" sz="2000" b="1" spc="0" noProof="0">
                <a:latin typeface="Helvetica" panose="020B0604020202020204" pitchFamily="34" charset="0"/>
                <a:cs typeface="Helvetica" panose="020B0604020202020204" pitchFamily="34" charset="0"/>
              </a:rPr>
              <a:t>FAKTA</a:t>
            </a:r>
          </a:p>
        </p:txBody>
      </p:sp>
      <p:pic>
        <p:nvPicPr>
          <p:cNvPr id="12" name="Graphic 11" descr="Ur med massiv udfyldning">
            <a:extLst>
              <a:ext uri="{FF2B5EF4-FFF2-40B4-BE49-F238E27FC236}">
                <a16:creationId xmlns:a16="http://schemas.microsoft.com/office/drawing/2014/main" id="{EE9717C8-5A59-0614-0BCF-1733252879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18286" y="1198291"/>
            <a:ext cx="403781" cy="388071"/>
          </a:xfrm>
          <a:prstGeom prst="rect">
            <a:avLst/>
          </a:prstGeom>
        </p:spPr>
      </p:pic>
      <p:sp>
        <p:nvSpPr>
          <p:cNvPr id="14" name="TextBox 13">
            <a:extLst>
              <a:ext uri="{FF2B5EF4-FFF2-40B4-BE49-F238E27FC236}">
                <a16:creationId xmlns:a16="http://schemas.microsoft.com/office/drawing/2014/main" id="{41D1CE58-8D2B-2B4F-D5F8-25EE53924E81}"/>
              </a:ext>
            </a:extLst>
          </p:cNvPr>
          <p:cNvSpPr txBox="1"/>
          <p:nvPr/>
        </p:nvSpPr>
        <p:spPr>
          <a:xfrm>
            <a:off x="2722067" y="1228071"/>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sp>
        <p:nvSpPr>
          <p:cNvPr id="4" name="TextBox 7">
            <a:extLst>
              <a:ext uri="{FF2B5EF4-FFF2-40B4-BE49-F238E27FC236}">
                <a16:creationId xmlns:a16="http://schemas.microsoft.com/office/drawing/2014/main" id="{0201C34D-BA34-01DC-104A-B9D56921CCEB}"/>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42964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1FD8-226D-A293-F7B5-5E41C48BE755}"/>
            </a:ext>
          </a:extLst>
        </p:cNvPr>
        <p:cNvGrpSpPr/>
        <p:nvPr/>
      </p:nvGrpSpPr>
      <p:grpSpPr>
        <a:xfrm>
          <a:off x="0" y="0"/>
          <a:ext cx="0" cy="0"/>
          <a:chOff x="0" y="0"/>
          <a:chExt cx="0" cy="0"/>
        </a:xfrm>
      </p:grpSpPr>
      <p:sp>
        <p:nvSpPr>
          <p:cNvPr id="17" name="Rektangel 5">
            <a:extLst>
              <a:ext uri="{FF2B5EF4-FFF2-40B4-BE49-F238E27FC236}">
                <a16:creationId xmlns:a16="http://schemas.microsoft.com/office/drawing/2014/main" id="{3053D0C9-BCD8-4107-C0F3-C8CE65851C33}"/>
              </a:ext>
            </a:extLst>
          </p:cNvPr>
          <p:cNvSpPr/>
          <p:nvPr/>
        </p:nvSpPr>
        <p:spPr>
          <a:xfrm>
            <a:off x="1046452" y="1794408"/>
            <a:ext cx="7220659" cy="4253967"/>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sp>
        <p:nvSpPr>
          <p:cNvPr id="2" name="Title 1">
            <a:extLst>
              <a:ext uri="{FF2B5EF4-FFF2-40B4-BE49-F238E27FC236}">
                <a16:creationId xmlns:a16="http://schemas.microsoft.com/office/drawing/2014/main" id="{EB38DDEC-044B-6A64-039D-D819DD0AF412}"/>
              </a:ext>
            </a:extLst>
          </p:cNvPr>
          <p:cNvSpPr>
            <a:spLocks noGrp="1"/>
          </p:cNvSpPr>
          <p:nvPr>
            <p:ph type="title"/>
          </p:nvPr>
        </p:nvSpPr>
        <p:spPr>
          <a:xfrm>
            <a:off x="916980" y="941788"/>
            <a:ext cx="4583112" cy="535531"/>
          </a:xfrm>
        </p:spPr>
        <p:txBody>
          <a:bodyPr/>
          <a:lstStyle/>
          <a:p>
            <a:r>
              <a:rPr lang="da-DK" noProof="0">
                <a:latin typeface="Obvia Expanded"/>
              </a:rPr>
              <a:t>ØVELSE</a:t>
            </a:r>
            <a:endParaRPr lang="da-DK" noProof="0"/>
          </a:p>
        </p:txBody>
      </p:sp>
      <p:sp>
        <p:nvSpPr>
          <p:cNvPr id="4" name="Text Placeholder 3">
            <a:extLst>
              <a:ext uri="{FF2B5EF4-FFF2-40B4-BE49-F238E27FC236}">
                <a16:creationId xmlns:a16="http://schemas.microsoft.com/office/drawing/2014/main" id="{2F03E471-28E7-5BB4-A2BB-36FEFDFAC51A}"/>
              </a:ext>
            </a:extLst>
          </p:cNvPr>
          <p:cNvSpPr>
            <a:spLocks noGrp="1"/>
          </p:cNvSpPr>
          <p:nvPr>
            <p:ph type="body" sz="half" idx="2"/>
          </p:nvPr>
        </p:nvSpPr>
        <p:spPr>
          <a:xfrm>
            <a:off x="1188465" y="2005747"/>
            <a:ext cx="6992183" cy="5555367"/>
          </a:xfrm>
        </p:spPr>
        <p:txBody>
          <a:bodyPr vert="horz" wrap="square" lIns="91440" tIns="45720" rIns="91440" bIns="45720" rtlCol="0" anchor="t">
            <a:spAutoFit/>
          </a:bodyPr>
          <a:lstStyle/>
          <a:p>
            <a:pPr>
              <a:lnSpc>
                <a:spcPct val="100000"/>
              </a:lnSpc>
            </a:pPr>
            <a:r>
              <a:rPr lang="da-DK" b="1">
                <a:latin typeface="Helvetica"/>
                <a:cs typeface="Helvetica"/>
              </a:rPr>
              <a:t>Fælles:</a:t>
            </a:r>
            <a:r>
              <a:rPr lang="da-DK">
                <a:latin typeface="Helvetica"/>
                <a:cs typeface="Helvetica"/>
              </a:rPr>
              <a:t> I skal øve jer i at mærke jeres egen puls. </a:t>
            </a:r>
          </a:p>
          <a:p>
            <a:pPr>
              <a:lnSpc>
                <a:spcPct val="100000"/>
              </a:lnSpc>
            </a:pPr>
            <a:r>
              <a:rPr lang="da-DK">
                <a:latin typeface="Helvetica"/>
                <a:cs typeface="Helvetica"/>
              </a:rPr>
              <a:t>Sid helt stille og slap af.</a:t>
            </a:r>
            <a:endParaRPr lang="da-DK">
              <a:cs typeface="Helvetica"/>
            </a:endParaRPr>
          </a:p>
          <a:p>
            <a:pPr>
              <a:lnSpc>
                <a:spcPct val="100000"/>
              </a:lnSpc>
            </a:pPr>
            <a:r>
              <a:rPr lang="da-DK">
                <a:latin typeface="Helvetica"/>
                <a:cs typeface="Helvetica"/>
              </a:rPr>
              <a:t>Luk øjnene og træk vejret dybt.</a:t>
            </a:r>
            <a:endParaRPr lang="da-DK">
              <a:cs typeface="Helvetica"/>
            </a:endParaRPr>
          </a:p>
          <a:p>
            <a:pPr>
              <a:lnSpc>
                <a:spcPct val="100000"/>
              </a:lnSpc>
            </a:pPr>
            <a:r>
              <a:rPr lang="da-DK">
                <a:latin typeface="Helvetica"/>
                <a:cs typeface="Helvetica"/>
              </a:rPr>
              <a:t>I mærker lettest pulsen på halsen med pege- og </a:t>
            </a:r>
            <a:r>
              <a:rPr lang="da-DK" err="1">
                <a:latin typeface="Helvetica"/>
                <a:cs typeface="Helvetica"/>
              </a:rPr>
              <a:t>langefinger</a:t>
            </a:r>
            <a:r>
              <a:rPr lang="da-DK">
                <a:latin typeface="Helvetica"/>
                <a:cs typeface="Helvetica"/>
              </a:rPr>
              <a:t> - tryk godt ind! </a:t>
            </a:r>
            <a:endParaRPr lang="da-DK">
              <a:cs typeface="Helvetica"/>
            </a:endParaRPr>
          </a:p>
          <a:p>
            <a:pPr>
              <a:lnSpc>
                <a:spcPct val="100000"/>
              </a:lnSpc>
            </a:pPr>
            <a:r>
              <a:rPr lang="da-DK">
                <a:latin typeface="Helvetica"/>
                <a:cs typeface="Helvetica"/>
              </a:rPr>
              <a:t>Pulsen kan også mærkes på indersiden af håndleddet - tryk godt ned!</a:t>
            </a:r>
            <a:endParaRPr lang="da-DK">
              <a:cs typeface="Helvetica"/>
            </a:endParaRPr>
          </a:p>
          <a:p>
            <a:pPr>
              <a:lnSpc>
                <a:spcPct val="100000"/>
              </a:lnSpc>
            </a:pPr>
            <a:r>
              <a:rPr lang="da-DK" b="1">
                <a:latin typeface="Helvetica"/>
                <a:cs typeface="Helvetica"/>
              </a:rPr>
              <a:t>To og to: </a:t>
            </a:r>
            <a:r>
              <a:rPr lang="da-DK">
                <a:latin typeface="Helvetica"/>
                <a:cs typeface="Helvetica"/>
              </a:rPr>
              <a:t>I skal måle jeres puls ved fire forskellige aktiviteter: Hvile, gå, løbe og spurt. I skal skrive jeres resultater i elevarket.</a:t>
            </a:r>
            <a:endParaRPr lang="da-DK">
              <a:latin typeface="Helvetica"/>
            </a:endParaRPr>
          </a:p>
          <a:p>
            <a:pPr>
              <a:lnSpc>
                <a:spcPct val="100000"/>
              </a:lnSpc>
            </a:pPr>
            <a:endParaRPr lang="da-DK" b="1">
              <a:latin typeface="Helvetica"/>
              <a:cs typeface="Helvetica"/>
            </a:endParaRPr>
          </a:p>
          <a:p>
            <a:pPr>
              <a:lnSpc>
                <a:spcPct val="100000"/>
              </a:lnSpc>
            </a:pPr>
            <a:endParaRPr lang="da-DK">
              <a:cs typeface="Helvetica"/>
            </a:endParaRPr>
          </a:p>
          <a:p>
            <a:pPr>
              <a:lnSpc>
                <a:spcPct val="100000"/>
              </a:lnSpc>
            </a:pPr>
            <a:endParaRPr lang="da-DK">
              <a:cs typeface="Helvetica"/>
            </a:endParaRPr>
          </a:p>
          <a:p>
            <a:pPr>
              <a:lnSpc>
                <a:spcPct val="100000"/>
              </a:lnSpc>
            </a:pPr>
            <a:endParaRPr lang="da-DK">
              <a:latin typeface="Helvetica"/>
              <a:cs typeface="Helvetica"/>
            </a:endParaRPr>
          </a:p>
        </p:txBody>
      </p:sp>
      <p:pic>
        <p:nvPicPr>
          <p:cNvPr id="6" name="Picture Placeholder 4" descr="Møde med massiv udfyldning">
            <a:extLst>
              <a:ext uri="{FF2B5EF4-FFF2-40B4-BE49-F238E27FC236}">
                <a16:creationId xmlns:a16="http://schemas.microsoft.com/office/drawing/2014/main" id="{9E2A964F-28BA-D5AA-5C0E-16C05F76CE65}"/>
              </a:ext>
            </a:extLst>
          </p:cNvPr>
          <p:cNvPicPr>
            <a:picLocks noChangeAspect="1"/>
          </p:cNvPicPr>
          <p:nvPr/>
        </p:nvPicPr>
        <p:blipFill>
          <a:blip r:embed="rId3">
            <a:extLst>
              <a:ext uri="{96DAC541-7B7A-43D3-8B79-37D633B846F1}">
                <asvg:svgBlip xmlns:asvg="http://schemas.microsoft.com/office/drawing/2016/SVG/main" r:embed="rId4"/>
              </a:ext>
            </a:extLst>
          </a:blip>
          <a:srcRect l="983" r="983"/>
          <a:stretch/>
        </p:blipFill>
        <p:spPr>
          <a:xfrm>
            <a:off x="263499" y="853749"/>
            <a:ext cx="652021" cy="545740"/>
          </a:xfrm>
          <a:prstGeom prst="rect">
            <a:avLst/>
          </a:prstGeom>
        </p:spPr>
      </p:pic>
      <p:pic>
        <p:nvPicPr>
          <p:cNvPr id="8" name="Graphic 7" descr="Dokument med massiv udfyldning">
            <a:extLst>
              <a:ext uri="{FF2B5EF4-FFF2-40B4-BE49-F238E27FC236}">
                <a16:creationId xmlns:a16="http://schemas.microsoft.com/office/drawing/2014/main" id="{9A27229E-253D-0AF9-A55B-86D7649A8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0361" y="1803336"/>
            <a:ext cx="474483" cy="443061"/>
          </a:xfrm>
          <a:prstGeom prst="rect">
            <a:avLst/>
          </a:prstGeom>
        </p:spPr>
      </p:pic>
      <p:sp>
        <p:nvSpPr>
          <p:cNvPr id="10" name="TextBox 9">
            <a:extLst>
              <a:ext uri="{FF2B5EF4-FFF2-40B4-BE49-F238E27FC236}">
                <a16:creationId xmlns:a16="http://schemas.microsoft.com/office/drawing/2014/main" id="{94AFF14E-A7C7-8BE0-D5A7-B05E6245ABB3}"/>
              </a:ext>
            </a:extLst>
          </p:cNvPr>
          <p:cNvSpPr txBox="1"/>
          <p:nvPr/>
        </p:nvSpPr>
        <p:spPr>
          <a:xfrm>
            <a:off x="9243131" y="184801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000" b="1" noProof="0">
                <a:latin typeface="Helvetica"/>
              </a:rPr>
              <a:t>ELEVARK </a:t>
            </a:r>
            <a:endParaRPr lang="da-DK" sz="2000" noProof="0"/>
          </a:p>
        </p:txBody>
      </p:sp>
      <p:sp>
        <p:nvSpPr>
          <p:cNvPr id="11" name="TextBox 10">
            <a:extLst>
              <a:ext uri="{FF2B5EF4-FFF2-40B4-BE49-F238E27FC236}">
                <a16:creationId xmlns:a16="http://schemas.microsoft.com/office/drawing/2014/main" id="{D80228BD-832A-CB42-5722-0433F5B24F02}"/>
              </a:ext>
            </a:extLst>
          </p:cNvPr>
          <p:cNvSpPr txBox="1"/>
          <p:nvPr/>
        </p:nvSpPr>
        <p:spPr>
          <a:xfrm>
            <a:off x="9243131" y="2391252"/>
            <a:ext cx="3665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noProof="0">
                <a:latin typeface="Helvetica"/>
                <a:cs typeface="Helvetica"/>
              </a:rPr>
              <a:t>UNDERSØG JERES PULS</a:t>
            </a:r>
          </a:p>
        </p:txBody>
      </p:sp>
      <p:pic>
        <p:nvPicPr>
          <p:cNvPr id="13" name="Graphic 12" descr="Ur med massiv udfyldning">
            <a:extLst>
              <a:ext uri="{FF2B5EF4-FFF2-40B4-BE49-F238E27FC236}">
                <a16:creationId xmlns:a16="http://schemas.microsoft.com/office/drawing/2014/main" id="{1EEEB326-E3D0-18EC-E24A-2FC3CA9E6C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81366" y="1011418"/>
            <a:ext cx="403781" cy="388071"/>
          </a:xfrm>
          <a:prstGeom prst="rect">
            <a:avLst/>
          </a:prstGeom>
        </p:spPr>
      </p:pic>
      <p:sp>
        <p:nvSpPr>
          <p:cNvPr id="15" name="TextBox 14">
            <a:extLst>
              <a:ext uri="{FF2B5EF4-FFF2-40B4-BE49-F238E27FC236}">
                <a16:creationId xmlns:a16="http://schemas.microsoft.com/office/drawing/2014/main" id="{163F851A-44FC-0D03-4039-44AC25F6CB09}"/>
              </a:ext>
            </a:extLst>
          </p:cNvPr>
          <p:cNvSpPr txBox="1"/>
          <p:nvPr/>
        </p:nvSpPr>
        <p:spPr>
          <a:xfrm>
            <a:off x="3085147" y="1054569"/>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a:latin typeface="Helvetica"/>
                <a:cs typeface="Helvetica"/>
              </a:rPr>
              <a:t>30</a:t>
            </a:r>
            <a:r>
              <a:rPr lang="da-DK" sz="1400" b="1" noProof="0">
                <a:latin typeface="Helvetica"/>
                <a:cs typeface="Helvetica"/>
              </a:rPr>
              <a:t> min.</a:t>
            </a:r>
          </a:p>
        </p:txBody>
      </p:sp>
      <p:sp>
        <p:nvSpPr>
          <p:cNvPr id="3" name="TextBox 7">
            <a:extLst>
              <a:ext uri="{FF2B5EF4-FFF2-40B4-BE49-F238E27FC236}">
                <a16:creationId xmlns:a16="http://schemas.microsoft.com/office/drawing/2014/main" id="{154EAE32-AD20-210D-9218-94D5D5661B91}"/>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39813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E4002-511A-231C-7A52-24ED232EA2DB}"/>
              </a:ext>
            </a:extLst>
          </p:cNvPr>
          <p:cNvSpPr>
            <a:spLocks noGrp="1"/>
          </p:cNvSpPr>
          <p:nvPr>
            <p:ph type="ctrTitle"/>
          </p:nvPr>
        </p:nvSpPr>
        <p:spPr>
          <a:xfrm>
            <a:off x="932727" y="2155426"/>
            <a:ext cx="10509956" cy="507831"/>
          </a:xfrm>
        </p:spPr>
        <p:txBody>
          <a:bodyPr/>
          <a:lstStyle/>
          <a:p>
            <a:r>
              <a:rPr lang="da-DK" spc="300" noProof="0"/>
              <a:t>VÆR</a:t>
            </a:r>
            <a:r>
              <a:rPr lang="da-DK" noProof="0"/>
              <a:t> FYSISK AKTIV</a:t>
            </a:r>
          </a:p>
        </p:txBody>
      </p:sp>
      <p:sp>
        <p:nvSpPr>
          <p:cNvPr id="3" name="Undertitel 2">
            <a:extLst>
              <a:ext uri="{FF2B5EF4-FFF2-40B4-BE49-F238E27FC236}">
                <a16:creationId xmlns:a16="http://schemas.microsoft.com/office/drawing/2014/main" id="{F68747DA-9566-75CE-7B9A-1D0619572469}"/>
              </a:ext>
            </a:extLst>
          </p:cNvPr>
          <p:cNvSpPr>
            <a:spLocks noGrp="1"/>
          </p:cNvSpPr>
          <p:nvPr>
            <p:ph type="subTitle" idx="1"/>
          </p:nvPr>
        </p:nvSpPr>
        <p:spPr>
          <a:xfrm>
            <a:off x="932727" y="2878520"/>
            <a:ext cx="5840805" cy="2287806"/>
          </a:xfrm>
        </p:spPr>
        <p:txBody>
          <a:bodyPr/>
          <a:lstStyle/>
          <a:p>
            <a:pPr marL="342900" indent="-342900">
              <a:buFont typeface="Arial" panose="020B0604020202020204" pitchFamily="34" charset="0"/>
              <a:buChar char="•"/>
            </a:pPr>
            <a:r>
              <a:rPr lang="da-DK" noProof="0"/>
              <a:t>Vær aktiv 60 minutter om dagen</a:t>
            </a:r>
          </a:p>
          <a:p>
            <a:pPr marL="342900" indent="-342900">
              <a:buFont typeface="Arial" panose="020B0604020202020204" pitchFamily="34" charset="0"/>
              <a:buChar char="•"/>
            </a:pPr>
            <a:r>
              <a:rPr lang="da-DK" noProof="0"/>
              <a:t>Styrk dine muskler tre gange om ugen</a:t>
            </a:r>
          </a:p>
          <a:p>
            <a:pPr marL="342900" indent="-342900">
              <a:buFont typeface="Arial" panose="020B0604020202020204" pitchFamily="34" charset="0"/>
              <a:buChar char="•"/>
            </a:pPr>
            <a:r>
              <a:rPr lang="da-DK" noProof="0"/>
              <a:t>Skab variation i din dag - </a:t>
            </a:r>
            <a:r>
              <a:rPr lang="da-DK"/>
              <a:t>S</a:t>
            </a:r>
            <a:r>
              <a:rPr lang="da-DK" noProof="0" err="1"/>
              <a:t>kift</a:t>
            </a:r>
            <a:r>
              <a:rPr lang="da-DK" noProof="0"/>
              <a:t> mellem at sidde stille, og bevæge dig i forskellige tempi, fx gå, løbe og spurte</a:t>
            </a:r>
          </a:p>
        </p:txBody>
      </p:sp>
      <p:pic>
        <p:nvPicPr>
          <p:cNvPr id="6" name="Pladsholder til billede 5">
            <a:extLst>
              <a:ext uri="{FF2B5EF4-FFF2-40B4-BE49-F238E27FC236}">
                <a16:creationId xmlns:a16="http://schemas.microsoft.com/office/drawing/2014/main" id="{F0ADEB84-50A4-0BCA-B151-8CC91EBC87B4}"/>
              </a:ext>
            </a:extLst>
          </p:cNvPr>
          <p:cNvPicPr>
            <a:picLocks noChangeAspect="1"/>
          </p:cNvPicPr>
          <p:nvPr/>
        </p:nvPicPr>
        <p:blipFill rotWithShape="1">
          <a:blip r:embed="rId3"/>
          <a:srcRect l="5279" t="245" r="23917" b="709"/>
          <a:stretch/>
        </p:blipFill>
        <p:spPr>
          <a:xfrm>
            <a:off x="8609781" y="2155426"/>
            <a:ext cx="3100445" cy="2880000"/>
          </a:xfrm>
          <a:prstGeom prst="rect">
            <a:avLst/>
          </a:prstGeom>
        </p:spPr>
      </p:pic>
      <p:pic>
        <p:nvPicPr>
          <p:cNvPr id="5" name="Grafik 18" descr="Præsentation med liggende søjlediagram med massiv udfyldning">
            <a:extLst>
              <a:ext uri="{FF2B5EF4-FFF2-40B4-BE49-F238E27FC236}">
                <a16:creationId xmlns:a16="http://schemas.microsoft.com/office/drawing/2014/main" id="{482484F0-31AD-6C52-F54C-0ECEA7BCA7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175" y="1190668"/>
            <a:ext cx="583737" cy="583737"/>
          </a:xfrm>
          <a:prstGeom prst="rect">
            <a:avLst/>
          </a:prstGeom>
        </p:spPr>
      </p:pic>
      <p:sp>
        <p:nvSpPr>
          <p:cNvPr id="7" name="TextBox 6">
            <a:extLst>
              <a:ext uri="{FF2B5EF4-FFF2-40B4-BE49-F238E27FC236}">
                <a16:creationId xmlns:a16="http://schemas.microsoft.com/office/drawing/2014/main" id="{5E347137-326B-7EF5-C2CF-34C22500BDC0}"/>
              </a:ext>
            </a:extLst>
          </p:cNvPr>
          <p:cNvSpPr txBox="1"/>
          <p:nvPr/>
        </p:nvSpPr>
        <p:spPr>
          <a:xfrm>
            <a:off x="932728" y="1276461"/>
            <a:ext cx="11722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2000" b="1" noProof="0">
                <a:latin typeface="Helvetica" panose="020B0604020202020204" pitchFamily="34" charset="0"/>
                <a:cs typeface="Helvetica" panose="020B0604020202020204" pitchFamily="34" charset="0"/>
              </a:rPr>
              <a:t>FAKTA</a:t>
            </a:r>
          </a:p>
        </p:txBody>
      </p:sp>
      <p:pic>
        <p:nvPicPr>
          <p:cNvPr id="9" name="Graphic 8" descr="Ur med massiv udfyldning">
            <a:extLst>
              <a:ext uri="{FF2B5EF4-FFF2-40B4-BE49-F238E27FC236}">
                <a16:creationId xmlns:a16="http://schemas.microsoft.com/office/drawing/2014/main" id="{E879DEA1-4EA5-CE65-077A-91E9318679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04932" y="1288500"/>
            <a:ext cx="403781" cy="388071"/>
          </a:xfrm>
          <a:prstGeom prst="rect">
            <a:avLst/>
          </a:prstGeom>
        </p:spPr>
      </p:pic>
      <p:sp>
        <p:nvSpPr>
          <p:cNvPr id="11" name="TextBox 10">
            <a:extLst>
              <a:ext uri="{FF2B5EF4-FFF2-40B4-BE49-F238E27FC236}">
                <a16:creationId xmlns:a16="http://schemas.microsoft.com/office/drawing/2014/main" id="{82A43FDC-D6FE-4BC4-6015-946CCAE5A7C6}"/>
              </a:ext>
            </a:extLst>
          </p:cNvPr>
          <p:cNvSpPr txBox="1"/>
          <p:nvPr/>
        </p:nvSpPr>
        <p:spPr>
          <a:xfrm>
            <a:off x="2810368" y="1329265"/>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sp>
        <p:nvSpPr>
          <p:cNvPr id="4" name="TextBox 7">
            <a:extLst>
              <a:ext uri="{FF2B5EF4-FFF2-40B4-BE49-F238E27FC236}">
                <a16:creationId xmlns:a16="http://schemas.microsoft.com/office/drawing/2014/main" id="{B2AA5CA1-1250-7429-4558-41D64D1BA462}"/>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Tree>
    <p:extLst>
      <p:ext uri="{BB962C8B-B14F-4D97-AF65-F5344CB8AC3E}">
        <p14:creationId xmlns:p14="http://schemas.microsoft.com/office/powerpoint/2010/main" val="416195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FD55D-AB94-6AA4-F253-72A47E253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331FB-61C6-46D7-E2E1-670AB64883EC}"/>
              </a:ext>
            </a:extLst>
          </p:cNvPr>
          <p:cNvSpPr>
            <a:spLocks noGrp="1"/>
          </p:cNvSpPr>
          <p:nvPr>
            <p:ph type="ctrTitle"/>
          </p:nvPr>
        </p:nvSpPr>
        <p:spPr>
          <a:xfrm>
            <a:off x="923175" y="1245282"/>
            <a:ext cx="10509956" cy="507831"/>
          </a:xfrm>
        </p:spPr>
        <p:txBody>
          <a:bodyPr/>
          <a:lstStyle/>
          <a:p>
            <a:r>
              <a:rPr lang="da-DK" spc="300" noProof="0">
                <a:latin typeface="Obvia Expanded"/>
              </a:rPr>
              <a:t>OPSAMLING</a:t>
            </a:r>
            <a:endParaRPr lang="da-DK" spc="300" noProof="0"/>
          </a:p>
        </p:txBody>
      </p:sp>
      <p:sp>
        <p:nvSpPr>
          <p:cNvPr id="5" name="TextBox 4">
            <a:extLst>
              <a:ext uri="{FF2B5EF4-FFF2-40B4-BE49-F238E27FC236}">
                <a16:creationId xmlns:a16="http://schemas.microsoft.com/office/drawing/2014/main" id="{F8BF888C-4CC0-5DF6-0DC5-1E6674DBDB56}"/>
              </a:ext>
            </a:extLst>
          </p:cNvPr>
          <p:cNvSpPr txBox="1"/>
          <p:nvPr/>
        </p:nvSpPr>
        <p:spPr>
          <a:xfrm>
            <a:off x="3979944" y="1382669"/>
            <a:ext cx="200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noProof="0">
                <a:latin typeface="Helvetica"/>
                <a:cs typeface="Helvetica"/>
              </a:rPr>
              <a:t>5 min.</a:t>
            </a:r>
          </a:p>
        </p:txBody>
      </p:sp>
      <p:sp>
        <p:nvSpPr>
          <p:cNvPr id="8" name="Rektangel 5">
            <a:extLst>
              <a:ext uri="{FF2B5EF4-FFF2-40B4-BE49-F238E27FC236}">
                <a16:creationId xmlns:a16="http://schemas.microsoft.com/office/drawing/2014/main" id="{7F188DD0-3E0E-6988-DFC0-3B0C9585F14C}"/>
              </a:ext>
            </a:extLst>
          </p:cNvPr>
          <p:cNvSpPr/>
          <p:nvPr/>
        </p:nvSpPr>
        <p:spPr>
          <a:xfrm>
            <a:off x="923175" y="2354043"/>
            <a:ext cx="10345649" cy="3258675"/>
          </a:xfrm>
          <a:prstGeom prst="rect">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noProof="0"/>
          </a:p>
        </p:txBody>
      </p:sp>
      <p:pic>
        <p:nvPicPr>
          <p:cNvPr id="7" name="Graphic 6" descr="Ur med massiv udfyldning">
            <a:extLst>
              <a:ext uri="{FF2B5EF4-FFF2-40B4-BE49-F238E27FC236}">
                <a16:creationId xmlns:a16="http://schemas.microsoft.com/office/drawing/2014/main" id="{A5A87505-9925-B9AE-6630-D66342B9E6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1137" y="1306147"/>
            <a:ext cx="403781" cy="388071"/>
          </a:xfrm>
          <a:prstGeom prst="rect">
            <a:avLst/>
          </a:prstGeom>
        </p:spPr>
      </p:pic>
      <p:pic>
        <p:nvPicPr>
          <p:cNvPr id="6" name="Graphic 5" descr="Gruppebrainstorm med massiv udfyldning">
            <a:extLst>
              <a:ext uri="{FF2B5EF4-FFF2-40B4-BE49-F238E27FC236}">
                <a16:creationId xmlns:a16="http://schemas.microsoft.com/office/drawing/2014/main" id="{8B534FF4-0D24-D4DD-6434-0E3221F55D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711" y="1086570"/>
            <a:ext cx="643003" cy="663879"/>
          </a:xfrm>
          <a:prstGeom prst="rect">
            <a:avLst/>
          </a:prstGeom>
        </p:spPr>
      </p:pic>
      <p:sp>
        <p:nvSpPr>
          <p:cNvPr id="4" name="TextBox 7">
            <a:extLst>
              <a:ext uri="{FF2B5EF4-FFF2-40B4-BE49-F238E27FC236}">
                <a16:creationId xmlns:a16="http://schemas.microsoft.com/office/drawing/2014/main" id="{2696FE3C-936F-196D-D510-C8C20E1323BB}"/>
              </a:ext>
            </a:extLst>
          </p:cNvPr>
          <p:cNvSpPr txBox="1"/>
          <p:nvPr/>
        </p:nvSpPr>
        <p:spPr>
          <a:xfrm>
            <a:off x="3780000" y="158400"/>
            <a:ext cx="38220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a-DK" spc="300" noProof="0">
                <a:latin typeface="Obvia Expanded"/>
              </a:rPr>
              <a:t>LEKTION</a:t>
            </a:r>
            <a:r>
              <a:rPr lang="da-DK" noProof="0">
                <a:latin typeface="Obvia Expanded"/>
              </a:rPr>
              <a:t> K</a:t>
            </a:r>
          </a:p>
        </p:txBody>
      </p:sp>
      <p:sp>
        <p:nvSpPr>
          <p:cNvPr id="3" name="Subtitle 2">
            <a:extLst>
              <a:ext uri="{FF2B5EF4-FFF2-40B4-BE49-F238E27FC236}">
                <a16:creationId xmlns:a16="http://schemas.microsoft.com/office/drawing/2014/main" id="{7451937B-304B-2039-FD01-C2AA13B8D4FD}"/>
              </a:ext>
            </a:extLst>
          </p:cNvPr>
          <p:cNvSpPr>
            <a:spLocks noGrp="1"/>
          </p:cNvSpPr>
          <p:nvPr>
            <p:ph type="subTitle" idx="1"/>
          </p:nvPr>
        </p:nvSpPr>
        <p:spPr>
          <a:xfrm>
            <a:off x="1176772" y="2537125"/>
            <a:ext cx="9903239" cy="2811026"/>
          </a:xfrm>
        </p:spPr>
        <p:txBody>
          <a:bodyPr vert="horz" wrap="square" lIns="91440" tIns="45720" rIns="91440" bIns="45720" rtlCol="0" anchor="t">
            <a:spAutoFit/>
          </a:bodyPr>
          <a:lstStyle/>
          <a:p>
            <a:pPr>
              <a:lnSpc>
                <a:spcPct val="100000"/>
              </a:lnSpc>
            </a:pPr>
            <a:r>
              <a:rPr lang="da-DK" b="1">
                <a:latin typeface="Helvetica"/>
                <a:cs typeface="Helvetica"/>
              </a:rPr>
              <a:t>HVAD VED JEG OM FOREBYGGELSE?</a:t>
            </a:r>
          </a:p>
          <a:p>
            <a:pPr>
              <a:lnSpc>
                <a:spcPct val="100000"/>
              </a:lnSpc>
            </a:pPr>
            <a:r>
              <a:rPr lang="da-DK" b="1">
                <a:latin typeface="Helvetica"/>
                <a:cs typeface="Helvetica"/>
              </a:rPr>
              <a:t>Alene:</a:t>
            </a:r>
            <a:r>
              <a:rPr lang="da-DK" b="1" noProof="0">
                <a:latin typeface="Helvetica"/>
                <a:cs typeface="Helvetica"/>
              </a:rPr>
              <a:t> </a:t>
            </a:r>
            <a:r>
              <a:rPr lang="da-DK" noProof="0">
                <a:latin typeface="Helvetica"/>
                <a:cs typeface="Helvetica"/>
              </a:rPr>
              <a:t>Overvej hvad du har lært, som du ikke vidste før? Hvorfor er det vigtigt at dyrke motion? Hvordan kan det være med til at forebygge hjertestop?</a:t>
            </a:r>
            <a:r>
              <a:rPr lang="da-DK">
                <a:latin typeface="Helvetica"/>
                <a:cs typeface="Helvetica"/>
              </a:rPr>
              <a:t> Tal om hvorfor det er vigtigt at lave forskellige aktiviteter og få pulsen op?</a:t>
            </a:r>
            <a:endParaRPr lang="da-DK">
              <a:cs typeface="Helvetica"/>
            </a:endParaRPr>
          </a:p>
          <a:p>
            <a:pPr>
              <a:lnSpc>
                <a:spcPct val="100000"/>
              </a:lnSpc>
              <a:spcBef>
                <a:spcPts val="0"/>
              </a:spcBef>
            </a:pPr>
            <a:endParaRPr lang="da-DK" b="1" noProof="0">
              <a:latin typeface="Helvetica"/>
              <a:cs typeface="Helvetica"/>
            </a:endParaRPr>
          </a:p>
          <a:p>
            <a:pPr>
              <a:lnSpc>
                <a:spcPct val="100000"/>
              </a:lnSpc>
              <a:spcBef>
                <a:spcPts val="0"/>
              </a:spcBef>
            </a:pPr>
            <a:r>
              <a:rPr lang="da-DK" b="1" noProof="0">
                <a:latin typeface="Helvetica"/>
                <a:cs typeface="Helvetica"/>
              </a:rPr>
              <a:t>To og to: </a:t>
            </a:r>
            <a:r>
              <a:rPr lang="da-DK" noProof="0">
                <a:latin typeface="Helvetica"/>
                <a:cs typeface="Helvetica"/>
              </a:rPr>
              <a:t>Tal med din sidemakker om jeres overvejelser. </a:t>
            </a:r>
            <a:endParaRPr lang="da-DK" noProof="0">
              <a:cs typeface="Helvetica"/>
            </a:endParaRPr>
          </a:p>
          <a:p>
            <a:pPr>
              <a:lnSpc>
                <a:spcPct val="100000"/>
              </a:lnSpc>
              <a:spcBef>
                <a:spcPts val="0"/>
              </a:spcBef>
            </a:pPr>
            <a:endParaRPr lang="da-DK" noProof="0"/>
          </a:p>
          <a:p>
            <a:pPr>
              <a:lnSpc>
                <a:spcPct val="100000"/>
              </a:lnSpc>
            </a:pPr>
            <a:r>
              <a:rPr lang="da-DK" b="1" noProof="0">
                <a:latin typeface="Helvetica"/>
                <a:cs typeface="Helvetica"/>
              </a:rPr>
              <a:t>Fælles: </a:t>
            </a:r>
            <a:r>
              <a:rPr lang="da-DK" b="1">
                <a:latin typeface="Helvetica"/>
                <a:cs typeface="Helvetica"/>
              </a:rPr>
              <a:t> </a:t>
            </a:r>
            <a:r>
              <a:rPr lang="da-DK" noProof="0">
                <a:latin typeface="Helvetica"/>
                <a:cs typeface="Helvetica"/>
              </a:rPr>
              <a:t>Del overvejelserne med resten af klassen.</a:t>
            </a:r>
            <a:endParaRPr lang="da-DK" b="1" noProof="0">
              <a:cs typeface="Helvetica"/>
            </a:endParaRPr>
          </a:p>
        </p:txBody>
      </p:sp>
    </p:spTree>
    <p:extLst>
      <p:ext uri="{BB962C8B-B14F-4D97-AF65-F5344CB8AC3E}">
        <p14:creationId xmlns:p14="http://schemas.microsoft.com/office/powerpoint/2010/main" val="1313436476"/>
      </p:ext>
    </p:extLst>
  </p:cSld>
  <p:clrMapOvr>
    <a:masterClrMapping/>
  </p:clrMapOvr>
</p:sld>
</file>

<file path=ppt/theme/theme1.xml><?xml version="1.0" encoding="utf-8"?>
<a:theme xmlns:a="http://schemas.openxmlformats.org/drawingml/2006/main" name="HHH_Hjertestop_Master">
  <a:themeElements>
    <a:clrScheme name="HHH">
      <a:dk1>
        <a:srgbClr val="222020"/>
      </a:dk1>
      <a:lt1>
        <a:srgbClr val="FFFFFF"/>
      </a:lt1>
      <a:dk2>
        <a:srgbClr val="222020"/>
      </a:dk2>
      <a:lt2>
        <a:srgbClr val="EBEBEB"/>
      </a:lt2>
      <a:accent1>
        <a:srgbClr val="EFFBC8"/>
      </a:accent1>
      <a:accent2>
        <a:srgbClr val="FF7E79"/>
      </a:accent2>
      <a:accent3>
        <a:srgbClr val="196B24"/>
      </a:accent3>
      <a:accent4>
        <a:srgbClr val="0F9ED5"/>
      </a:accent4>
      <a:accent5>
        <a:srgbClr val="A02B93"/>
      </a:accent5>
      <a:accent6>
        <a:srgbClr val="4EA72E"/>
      </a:accent6>
      <a:hlink>
        <a:srgbClr val="FF7E79"/>
      </a:hlink>
      <a:folHlink>
        <a:srgbClr val="FF7E79"/>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29e9e5a-62a8-43de-a8a6-d008723657e9" xsi:nil="true"/>
    <lcf76f155ced4ddcb4097134ff3c332f xmlns="86e0130d-f5f6-47a6-8c90-8a8ffaaefe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ED96234D237F04BBEE5DBBBEF34F50C" ma:contentTypeVersion="14" ma:contentTypeDescription="Opret et nyt dokument." ma:contentTypeScope="" ma:versionID="093cfe57a9be6de3fdd957892dd360bf">
  <xsd:schema xmlns:xsd="http://www.w3.org/2001/XMLSchema" xmlns:xs="http://www.w3.org/2001/XMLSchema" xmlns:p="http://schemas.microsoft.com/office/2006/metadata/properties" xmlns:ns2="86e0130d-f5f6-47a6-8c90-8a8ffaaefeba" xmlns:ns3="029e9e5a-62a8-43de-a8a6-d008723657e9" targetNamespace="http://schemas.microsoft.com/office/2006/metadata/properties" ma:root="true" ma:fieldsID="c29be3805bee02dd4bfb4ad80f00296c" ns2:_="" ns3:_="">
    <xsd:import namespace="86e0130d-f5f6-47a6-8c90-8a8ffaaefeba"/>
    <xsd:import namespace="029e9e5a-62a8-43de-a8a6-d008723657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0130d-f5f6-47a6-8c90-8a8ffaaef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93514909-8382-47f4-82b5-c483a11e7db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9e9e5a-62a8-43de-a8a6-d008723657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75dd5e-2dfe-4b02-9073-2c00de17b684}" ma:internalName="TaxCatchAll" ma:showField="CatchAllData" ma:web="029e9e5a-62a8-43de-a8a6-d008723657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36B268-2E03-4860-AF37-C50681618559}">
  <ds:schemaRefs>
    <ds:schemaRef ds:uri="http://schemas.microsoft.com/sharepoint/v3/contenttype/forms"/>
  </ds:schemaRefs>
</ds:datastoreItem>
</file>

<file path=customXml/itemProps2.xml><?xml version="1.0" encoding="utf-8"?>
<ds:datastoreItem xmlns:ds="http://schemas.openxmlformats.org/officeDocument/2006/customXml" ds:itemID="{BAD5B679-57BA-48FC-AA96-5B3B58CD929A}">
  <ds:schemaRefs>
    <ds:schemaRef ds:uri="029e9e5a-62a8-43de-a8a6-d008723657e9"/>
    <ds:schemaRef ds:uri="86e0130d-f5f6-47a6-8c90-8a8ffaaefeb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6A5DD9-3743-46C6-9508-3967F8A45230}">
  <ds:schemaRefs>
    <ds:schemaRef ds:uri="029e9e5a-62a8-43de-a8a6-d008723657e9"/>
    <ds:schemaRef ds:uri="86e0130d-f5f6-47a6-8c90-8a8ffaaef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1030</Words>
  <Application>Microsoft Office PowerPoint</Application>
  <PresentationFormat>Widescreen</PresentationFormat>
  <Paragraphs>109</Paragraphs>
  <Slides>8</Slides>
  <Notes>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8</vt:i4>
      </vt:variant>
    </vt:vector>
  </HeadingPairs>
  <TitlesOfParts>
    <vt:vector size="15" baseType="lpstr">
      <vt:lpstr>Calibri</vt:lpstr>
      <vt:lpstr>Aptos</vt:lpstr>
      <vt:lpstr>Helvetica</vt:lpstr>
      <vt:lpstr>Obvia Expanded</vt:lpstr>
      <vt:lpstr>Symbol</vt:lpstr>
      <vt:lpstr>Arial</vt:lpstr>
      <vt:lpstr>HHH_Hjertestop_Master</vt:lpstr>
      <vt:lpstr>forebyggelse</vt:lpstr>
      <vt:lpstr> LEKTION K:  FOREBYGGELSE  </vt:lpstr>
      <vt:lpstr>LEKTION K: FOREBYGGELSE</vt:lpstr>
      <vt:lpstr>PowerPoint-præsentation</vt:lpstr>
      <vt:lpstr>FOREBYG STROKE OG HJERTESTOP </vt:lpstr>
      <vt:lpstr>ØVELSE</vt:lpstr>
      <vt:lpstr>VÆR FYSISK AKTIV</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Jacobsen</dc:creator>
  <cp:lastModifiedBy>Celine Ankjær Jeppesen</cp:lastModifiedBy>
  <cp:revision>2</cp:revision>
  <dcterms:created xsi:type="dcterms:W3CDTF">2024-04-08T09:09:07Z</dcterms:created>
  <dcterms:modified xsi:type="dcterms:W3CDTF">2025-05-21T07:25:18Z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0x010100BED96234D237F04BBEE5DBBBEF34F50C</vt:lpwstr>
  </property>
  <property fmtid="{D5CDD505-2E9C-101B-9397-08002B2CF9AE}" pid="3" name="MediaServiceImageTags">
    <vt:lpwstr/>
  </property>
</Properties>
</file>