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notesMasterIdLst>
    <p:notesMasterId r:id="rId8"/>
  </p:notesMasterIdLst>
  <p:sldIdLst>
    <p:sldId id="431" r:id="rId5"/>
    <p:sldId id="438" r:id="rId6"/>
    <p:sldId id="429" r:id="rId7"/>
  </p:sldIdLst>
  <p:sldSz cx="12192000" cy="6858000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BCBC"/>
    <a:srgbClr val="EBEBEB"/>
    <a:srgbClr val="EFFBC8"/>
    <a:srgbClr val="FF7E79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5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563B27C9-9672-4F28-BE18-6258AB09D226}"/>
    <pc:docChg chg="delSld">
      <pc:chgData name="Celine Ankjær Jeppesen" userId="d1cb0c86-be62-46c5-b167-e90933f71c53" providerId="ADAL" clId="{563B27C9-9672-4F28-BE18-6258AB09D226}" dt="2025-05-15T08:48:13.696" v="0" actId="47"/>
      <pc:docMkLst>
        <pc:docMk/>
      </pc:docMkLst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1976759005" sldId="296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429647657" sldId="298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4161954244" sldId="299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269676978" sldId="426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3370014111" sldId="427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3066735023" sldId="428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3411258475" sldId="432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1684837640" sldId="435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398134274" sldId="437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2320829415" sldId="463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3327682779" sldId="464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1313436476" sldId="480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3679378278" sldId="481"/>
        </pc:sldMkLst>
      </pc:sldChg>
      <pc:sldChg chg="del">
        <pc:chgData name="Celine Ankjær Jeppesen" userId="d1cb0c86-be62-46c5-b167-e90933f71c53" providerId="ADAL" clId="{563B27C9-9672-4F28-BE18-6258AB09D226}" dt="2025-05-15T08:48:13.696" v="0" actId="47"/>
        <pc:sldMkLst>
          <pc:docMk/>
          <pc:sldMk cId="155013128" sldId="4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Calibri"/>
                <a:ea typeface="Calibri"/>
                <a:cs typeface="Calibri"/>
              </a:rPr>
              <a:t>Praktisk</a:t>
            </a:r>
            <a:r>
              <a:rPr lang="en-US">
                <a:latin typeface="Calibri"/>
                <a:ea typeface="Calibri"/>
                <a:cs typeface="Calibri"/>
              </a:rPr>
              <a:t> information</a:t>
            </a:r>
          </a:p>
          <a:p>
            <a:r>
              <a:rPr lang="en-US">
                <a:latin typeface="Calibri"/>
                <a:ea typeface="Calibri"/>
                <a:cs typeface="Calibri"/>
              </a:rPr>
              <a:t>Lav </a:t>
            </a:r>
            <a:r>
              <a:rPr lang="en-US" err="1">
                <a:latin typeface="Calibri"/>
                <a:ea typeface="Calibri"/>
                <a:cs typeface="Calibri"/>
              </a:rPr>
              <a:t>eventuelt</a:t>
            </a:r>
            <a:r>
              <a:rPr lang="en-US">
                <a:latin typeface="Calibri"/>
                <a:ea typeface="Calibri"/>
                <a:cs typeface="Calibri"/>
              </a:rPr>
              <a:t> de </a:t>
            </a:r>
            <a:r>
              <a:rPr lang="en-US" err="1">
                <a:latin typeface="Calibri"/>
                <a:ea typeface="Calibri"/>
                <a:cs typeface="Calibri"/>
              </a:rPr>
              <a:t>tre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opgaver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som</a:t>
            </a:r>
            <a:r>
              <a:rPr lang="en-US">
                <a:latin typeface="Calibri"/>
                <a:ea typeface="Calibri"/>
                <a:cs typeface="Calibri"/>
              </a:rPr>
              <a:t> </a:t>
            </a:r>
            <a:r>
              <a:rPr lang="en-US" err="1">
                <a:latin typeface="Calibri"/>
                <a:ea typeface="Calibri"/>
                <a:cs typeface="Calibri"/>
              </a:rPr>
              <a:t>stationsopgaver</a:t>
            </a:r>
            <a:r>
              <a:rPr lang="en-US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591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F07A06D2-04B2-2BB5-DB13-DDDC4C18E15E}"/>
              </a:ext>
            </a:extLst>
          </p:cNvPr>
          <p:cNvSpPr/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4F187D3-A9DD-62DB-A325-0B1236BE8C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4D63D55-523B-A54E-FDEF-67D9A0DE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7C12EDC4-CE8C-D645-17E8-15C0463FB1D9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6573C559-3D8D-F4E7-83C7-65058CADAB7C}"/>
              </a:ext>
            </a:extLst>
          </p:cNvPr>
          <p:cNvSpPr txBox="1"/>
          <p:nvPr userDrawn="1"/>
        </p:nvSpPr>
        <p:spPr>
          <a:xfrm>
            <a:off x="230115" y="157477"/>
            <a:ext cx="221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 spc="30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CFE1F2DA-862F-2670-80FE-D9C195DA5E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testoteket.dk/aktivitet/kampen-mellem-hojre-og-venstre-hjernehalvdel/" TargetMode="Externa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D4928-0774-76B5-6970-A49BF50A6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A165694-1A9D-9C25-BBAF-F67D25866C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99A41B-FF41-519E-871C-475BB6EC4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24267"/>
            <a:ext cx="12192000" cy="1017431"/>
          </a:xfrm>
        </p:spPr>
        <p:txBody>
          <a:bodyPr>
            <a:normAutofit fontScale="90000"/>
          </a:bodyPr>
          <a:lstStyle/>
          <a:p>
            <a:pPr algn="ctr"/>
            <a:r>
              <a:rPr lang="da-DK" sz="4900" kern="0" cap="all" noProof="0" dirty="0">
                <a:solidFill>
                  <a:srgbClr val="222020"/>
                </a:solidFill>
                <a:latin typeface="Obvia Expanded"/>
              </a:rPr>
              <a:t>Forebyggelse</a:t>
            </a:r>
            <a:br>
              <a:rPr lang="da-DK" sz="4900" kern="0" cap="all" noProof="0" dirty="0">
                <a:solidFill>
                  <a:srgbClr val="222020"/>
                </a:solidFill>
                <a:latin typeface="Obvia Expanded"/>
              </a:rPr>
            </a:br>
            <a:br>
              <a:rPr lang="da-DK" sz="4900" kern="0" cap="all" noProof="0" dirty="0">
                <a:solidFill>
                  <a:srgbClr val="222020"/>
                </a:solidFill>
                <a:latin typeface="Obvia Expanded"/>
              </a:rPr>
            </a:br>
            <a:r>
              <a:rPr lang="da-DK" sz="4900" kern="0" cap="all" noProof="0" dirty="0">
                <a:solidFill>
                  <a:srgbClr val="222020"/>
                </a:solidFill>
                <a:latin typeface="Obvia Expanded"/>
              </a:rPr>
              <a:t>BONUSAKTIVITETER</a:t>
            </a:r>
            <a:br>
              <a:rPr lang="da-DK" sz="6000" kern="0" cap="all" noProof="0" dirty="0">
                <a:solidFill>
                  <a:srgbClr val="222020"/>
                </a:solidFill>
                <a:latin typeface="Obvia Expanded"/>
              </a:rPr>
            </a:br>
            <a:br>
              <a:rPr lang="da-DK" sz="6000" kern="0" cap="all" noProof="0" dirty="0">
                <a:latin typeface="Obvia Expanded"/>
              </a:rPr>
            </a:br>
            <a:endParaRPr lang="da-DK" sz="6000" kern="0" cap="all" spc="600" noProof="0" dirty="0">
              <a:solidFill>
                <a:srgbClr val="222020"/>
              </a:solidFill>
              <a:effectLst/>
              <a:latin typeface="Obvia Expanded" panose="02000503040000020004" pitchFamily="2" charset="77"/>
            </a:endParaRP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83B4E17B-0088-2F10-70CC-A899BD1DB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62B2723-AC3F-8944-3A4A-4E9154349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6181"/>
            <a:ext cx="12192000" cy="391819"/>
          </a:xfrm>
          <a:prstGeom prst="rect">
            <a:avLst/>
          </a:prstGeom>
        </p:spPr>
      </p:pic>
      <p:pic>
        <p:nvPicPr>
          <p:cNvPr id="3" name="Billede 2">
            <a:extLst>
              <a:ext uri="{FF2B5EF4-FFF2-40B4-BE49-F238E27FC236}">
                <a16:creationId xmlns:a16="http://schemas.microsoft.com/office/drawing/2014/main" id="{CE543822-3AF4-2EEC-E2C8-81B7550F93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66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220C9-8F76-9983-D8A0-FBB18EF803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5">
            <a:extLst>
              <a:ext uri="{FF2B5EF4-FFF2-40B4-BE49-F238E27FC236}">
                <a16:creationId xmlns:a16="http://schemas.microsoft.com/office/drawing/2014/main" id="{959A8064-6F60-AAA7-C5E0-1CE930EE390A}"/>
              </a:ext>
            </a:extLst>
          </p:cNvPr>
          <p:cNvSpPr/>
          <p:nvPr/>
        </p:nvSpPr>
        <p:spPr>
          <a:xfrm>
            <a:off x="980122" y="2607340"/>
            <a:ext cx="6392228" cy="2631490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9C96A-69FD-94D8-9B76-A37784DDE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0122" y="1247156"/>
            <a:ext cx="10509956" cy="507831"/>
          </a:xfrm>
        </p:spPr>
        <p:txBody>
          <a:bodyPr/>
          <a:lstStyle/>
          <a:p>
            <a:r>
              <a:rPr lang="da-DK" spc="300" noProof="0">
                <a:latin typeface="Obvia Expanded"/>
              </a:rPr>
              <a:t>AKTIVITET</a:t>
            </a:r>
            <a:endParaRPr lang="da-DK" spc="300" noProof="0"/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7CC22B6E-E110-869E-66F4-F6CED5CDC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3617" y="2825784"/>
            <a:ext cx="6036808" cy="2631490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noProof="0">
                <a:latin typeface="Helvetica"/>
                <a:cs typeface="Helvetica"/>
              </a:rPr>
              <a:t>Du skal skrive eller tegne forslag til, hvordan din dag kan se ud, når: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>
                <a:latin typeface="Helvetica"/>
                <a:cs typeface="Helvetica"/>
              </a:rPr>
              <a:t>Du er </a:t>
            </a:r>
            <a:r>
              <a:rPr lang="da-DK">
                <a:latin typeface="Helvetica"/>
                <a:cs typeface="Helvetica"/>
              </a:rPr>
              <a:t>aktiv</a:t>
            </a:r>
            <a:r>
              <a:rPr lang="da-DK" noProof="0">
                <a:latin typeface="Helvetica"/>
                <a:cs typeface="Helvetica"/>
              </a:rPr>
              <a:t> </a:t>
            </a:r>
            <a:r>
              <a:rPr lang="da-DK">
                <a:latin typeface="Helvetica"/>
                <a:cs typeface="Helvetica"/>
              </a:rPr>
              <a:t>i </a:t>
            </a:r>
            <a:r>
              <a:rPr lang="da-DK" noProof="0">
                <a:latin typeface="Helvetica"/>
                <a:cs typeface="Helvetica"/>
              </a:rPr>
              <a:t>60 minutter</a:t>
            </a:r>
          </a:p>
          <a:p>
            <a:pPr marL="342900" indent="-342900">
              <a:lnSpc>
                <a:spcPct val="100000"/>
              </a:lnSpc>
              <a:buChar char="•"/>
            </a:pPr>
            <a:r>
              <a:rPr lang="da-DK" noProof="0">
                <a:latin typeface="Helvetica"/>
                <a:cs typeface="Helvetica"/>
              </a:rPr>
              <a:t>Der er variation i dine bevægelser, altså skift mellem at sidde stille og bevæge dig i forskellige tempi fx gå, løbe og cykle.</a:t>
            </a:r>
          </a:p>
          <a:p>
            <a:pPr>
              <a:lnSpc>
                <a:spcPct val="100000"/>
              </a:lnSpc>
            </a:pPr>
            <a:endParaRPr lang="da-DK" noProof="0">
              <a:cs typeface="Helvetica"/>
            </a:endParaRPr>
          </a:p>
        </p:txBody>
      </p:sp>
      <p:pic>
        <p:nvPicPr>
          <p:cNvPr id="5" name="Picture Placeholder 4" descr="Møde med massiv udfyldning">
            <a:extLst>
              <a:ext uri="{FF2B5EF4-FFF2-40B4-BE49-F238E27FC236}">
                <a16:creationId xmlns:a16="http://schemas.microsoft.com/office/drawing/2014/main" id="{C5985831-1EDC-9CE2-A552-337540DE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83" r="983"/>
          <a:stretch/>
        </p:blipFill>
        <p:spPr>
          <a:xfrm>
            <a:off x="328101" y="1209247"/>
            <a:ext cx="652021" cy="545740"/>
          </a:xfrm>
          <a:prstGeom prst="rect">
            <a:avLst/>
          </a:prstGeom>
        </p:spPr>
      </p:pic>
      <p:pic>
        <p:nvPicPr>
          <p:cNvPr id="14" name="Graphic 13" descr="Ur med massiv udfyldning">
            <a:extLst>
              <a:ext uri="{FF2B5EF4-FFF2-40B4-BE49-F238E27FC236}">
                <a16:creationId xmlns:a16="http://schemas.microsoft.com/office/drawing/2014/main" id="{C2D37EE7-0373-E95A-7D5D-29DEC5A6E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75686" y="1307035"/>
            <a:ext cx="403781" cy="388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D1871F-121C-28AE-9081-F7E0F747B55C}"/>
              </a:ext>
            </a:extLst>
          </p:cNvPr>
          <p:cNvSpPr txBox="1"/>
          <p:nvPr/>
        </p:nvSpPr>
        <p:spPr>
          <a:xfrm>
            <a:off x="3579467" y="1379723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20 min.</a:t>
            </a:r>
          </a:p>
        </p:txBody>
      </p:sp>
      <p:pic>
        <p:nvPicPr>
          <p:cNvPr id="6" name="Graphic 5" descr="Dokument med massiv udfyldning">
            <a:extLst>
              <a:ext uri="{FF2B5EF4-FFF2-40B4-BE49-F238E27FC236}">
                <a16:creationId xmlns:a16="http://schemas.microsoft.com/office/drawing/2014/main" id="{72D60F8F-F750-08EA-B65A-E4150F3254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2445" y="2604514"/>
            <a:ext cx="474483" cy="4430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5220C1-BB85-531D-D0BA-83719F11A4CA}"/>
              </a:ext>
            </a:extLst>
          </p:cNvPr>
          <p:cNvSpPr txBox="1"/>
          <p:nvPr/>
        </p:nvSpPr>
        <p:spPr>
          <a:xfrm>
            <a:off x="8746878" y="260734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>
                <a:latin typeface="Helvetica"/>
              </a:rPr>
              <a:t>ELEVARK </a:t>
            </a:r>
            <a:endParaRPr lang="da-DK" sz="2000" noProof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543B72-3F78-E740-3F12-0DB1FD1A87F6}"/>
              </a:ext>
            </a:extLst>
          </p:cNvPr>
          <p:cNvSpPr txBox="1"/>
          <p:nvPr/>
        </p:nvSpPr>
        <p:spPr>
          <a:xfrm>
            <a:off x="8747273" y="3048508"/>
            <a:ext cx="3353831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>
                <a:latin typeface="Helvetica"/>
                <a:cs typeface="Helvetica"/>
              </a:rPr>
              <a:t>STYRK DIN HJERNE OG </a:t>
            </a:r>
            <a:br>
              <a:rPr lang="da-DK" sz="1600" noProof="0">
                <a:latin typeface="Helvetica"/>
                <a:cs typeface="Helvetica"/>
              </a:rPr>
            </a:br>
            <a:r>
              <a:rPr lang="da-DK" sz="1600" noProof="0">
                <a:latin typeface="Helvetica"/>
                <a:cs typeface="Helvetica"/>
              </a:rPr>
              <a:t>HJERTE MED MOTION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EB41118D-940F-658D-07D3-B7C707A2EF66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>
                <a:latin typeface="Obvia Expanded"/>
              </a:rPr>
              <a:t>LEKTION</a:t>
            </a:r>
            <a:r>
              <a:rPr lang="da-DK" noProof="0">
                <a:latin typeface="Obvia Expanded"/>
              </a:rPr>
              <a:t> K</a:t>
            </a:r>
          </a:p>
        </p:txBody>
      </p:sp>
    </p:spTree>
    <p:extLst>
      <p:ext uri="{BB962C8B-B14F-4D97-AF65-F5344CB8AC3E}">
        <p14:creationId xmlns:p14="http://schemas.microsoft.com/office/powerpoint/2010/main" val="240141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5">
            <a:extLst>
              <a:ext uri="{FF2B5EF4-FFF2-40B4-BE49-F238E27FC236}">
                <a16:creationId xmlns:a16="http://schemas.microsoft.com/office/drawing/2014/main" id="{74F68F24-B97E-FF97-C595-A3812304D2B0}"/>
              </a:ext>
            </a:extLst>
          </p:cNvPr>
          <p:cNvSpPr/>
          <p:nvPr/>
        </p:nvSpPr>
        <p:spPr>
          <a:xfrm>
            <a:off x="1057207" y="1888183"/>
            <a:ext cx="10241350" cy="4430038"/>
          </a:xfrm>
          <a:prstGeom prst="rect">
            <a:avLst/>
          </a:prstGeom>
          <a:solidFill>
            <a:srgbClr val="BCBCB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F1DE9-58EA-B01D-5787-558B73722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75" y="1140176"/>
            <a:ext cx="10509956" cy="507831"/>
          </a:xfrm>
        </p:spPr>
        <p:txBody>
          <a:bodyPr/>
          <a:lstStyle/>
          <a:p>
            <a:r>
              <a:rPr lang="da-DK" spc="300" noProof="0">
                <a:latin typeface="Obvia Expanded"/>
              </a:rPr>
              <a:t>ØVELSER</a:t>
            </a:r>
            <a:endParaRPr lang="da-DK" spc="300" noProof="0"/>
          </a:p>
        </p:txBody>
      </p:sp>
      <p:pic>
        <p:nvPicPr>
          <p:cNvPr id="5" name="Picture Placeholder 4" descr="Møde med massiv udfyldning">
            <a:extLst>
              <a:ext uri="{FF2B5EF4-FFF2-40B4-BE49-F238E27FC236}">
                <a16:creationId xmlns:a16="http://schemas.microsoft.com/office/drawing/2014/main" id="{75FB45FF-A072-D225-CCBB-F3533304C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983" r="983"/>
          <a:stretch/>
        </p:blipFill>
        <p:spPr>
          <a:xfrm>
            <a:off x="130168" y="1102267"/>
            <a:ext cx="652021" cy="54574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D280E5-1210-6BD7-D5FA-F8E56A3A105F}"/>
              </a:ext>
            </a:extLst>
          </p:cNvPr>
          <p:cNvSpPr txBox="1"/>
          <p:nvPr/>
        </p:nvSpPr>
        <p:spPr>
          <a:xfrm>
            <a:off x="1239605" y="2093211"/>
            <a:ext cx="10058951" cy="460638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da-DK" sz="2000" b="1" noProof="0">
                <a:latin typeface="Helvetica"/>
                <a:ea typeface="+mn-lt"/>
                <a:cs typeface="+mn-lt"/>
              </a:rPr>
              <a:t>FORHINDRINGSBANE</a:t>
            </a:r>
          </a:p>
          <a:p>
            <a:r>
              <a:rPr lang="da-DK" sz="2000" noProof="0">
                <a:latin typeface="Helvetica"/>
                <a:ea typeface="+mn-lt"/>
                <a:cs typeface="+mn-lt"/>
              </a:rPr>
              <a:t>Lav en forhindringsbane fx med stole eller borde, som I stiller vilkårligt rundt omkring i klassen eller på gangen. I skal nu vælge én, der skal gå baglæns gennem banen og én, der skal guide den, der går baglæns. Den, der guider, skal sikre, at den anden ikke går ind i ting ved fx at sige ”gå først to skridt baglæns, så et skridt til din højre side osv.”</a:t>
            </a:r>
          </a:p>
          <a:p>
            <a:endParaRPr lang="da-DK" sz="2000">
              <a:latin typeface="Helvetica"/>
              <a:ea typeface="+mn-lt"/>
              <a:cs typeface="+mn-lt"/>
            </a:endParaRPr>
          </a:p>
          <a:p>
            <a:pPr>
              <a:spcAft>
                <a:spcPts val="600"/>
              </a:spcAft>
            </a:pPr>
            <a:r>
              <a:rPr lang="da-DK" sz="2000" b="1" noProof="0">
                <a:latin typeface="Helvetica"/>
                <a:cs typeface="Helvetica"/>
              </a:rPr>
              <a:t>TRÆN DIN HJERNE MERE</a:t>
            </a:r>
          </a:p>
          <a:p>
            <a:r>
              <a:rPr lang="da-DK" sz="2000" noProof="0">
                <a:latin typeface="Helvetica"/>
                <a:cs typeface="Helvetica"/>
              </a:rPr>
              <a:t>Kom med forslag til, hvordan I kan træne jeres hjerne. Prøv hinandens forslag.</a:t>
            </a:r>
          </a:p>
          <a:p>
            <a:endParaRPr lang="da-DK" sz="2000">
              <a:latin typeface="Helvetica"/>
              <a:cs typeface="Helvetica"/>
            </a:endParaRPr>
          </a:p>
          <a:p>
            <a:pPr>
              <a:spcAft>
                <a:spcPts val="600"/>
              </a:spcAft>
            </a:pPr>
            <a:r>
              <a:rPr lang="da-DK" sz="2000" b="1">
                <a:latin typeface="Helvetica"/>
                <a:cs typeface="Helvetica"/>
              </a:rPr>
              <a:t>KAMPEN MELLEM HØJRE OG VENSTRE HJERNEHALVDEL</a:t>
            </a:r>
            <a:endParaRPr lang="en-US" sz="2000"/>
          </a:p>
          <a:p>
            <a:r>
              <a:rPr lang="da-DK" sz="2000">
                <a:latin typeface="Helvetica"/>
                <a:cs typeface="Helvetica"/>
              </a:rPr>
              <a:t>Test om </a:t>
            </a:r>
            <a:r>
              <a:rPr lang="da-DK" sz="2000" noProof="0">
                <a:latin typeface="Helvetica"/>
                <a:cs typeface="Helvetica"/>
              </a:rPr>
              <a:t>jeres</a:t>
            </a:r>
            <a:r>
              <a:rPr lang="da-DK" sz="2000">
                <a:latin typeface="Helvetica"/>
                <a:cs typeface="Helvetica"/>
              </a:rPr>
              <a:t> </a:t>
            </a:r>
            <a:r>
              <a:rPr lang="da-DK" sz="2000" noProof="0">
                <a:latin typeface="Helvetica"/>
                <a:cs typeface="Helvetica"/>
              </a:rPr>
              <a:t>hjerne</a:t>
            </a:r>
            <a:r>
              <a:rPr lang="da-DK" sz="2000">
                <a:latin typeface="Helvetica"/>
                <a:cs typeface="Helvetica"/>
              </a:rPr>
              <a:t> arbejder bedst med højre eller venstre hjernehalvdel ved hjælp af </a:t>
            </a:r>
            <a:r>
              <a:rPr lang="da-DK" sz="2000">
                <a:latin typeface="Helvetica"/>
                <a:cs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Kampen mellem højre og venstre hjernehalvdel</a:t>
            </a:r>
            <a:r>
              <a:rPr lang="da-DK" sz="2000">
                <a:latin typeface="Helvetica"/>
                <a:cs typeface="Helvetica"/>
              </a:rPr>
              <a:t> fra </a:t>
            </a:r>
            <a:r>
              <a:rPr lang="da-DK" sz="2000" err="1">
                <a:latin typeface="Helvetica"/>
                <a:cs typeface="Helvetica"/>
              </a:rPr>
              <a:t>Testroteket</a:t>
            </a:r>
            <a:r>
              <a:rPr lang="da-DK" sz="2000" noProof="0">
                <a:latin typeface="Helvetica"/>
                <a:cs typeface="Helvetica"/>
              </a:rPr>
              <a:t>.</a:t>
            </a:r>
            <a:r>
              <a:rPr lang="da-DK" sz="2000">
                <a:latin typeface="Helvetica"/>
                <a:cs typeface="Helvetica"/>
              </a:rPr>
              <a:t> </a:t>
            </a:r>
            <a:endParaRPr lang="en-US" sz="2000"/>
          </a:p>
          <a:p>
            <a:endParaRPr lang="da-DK" sz="2000" noProof="0">
              <a:latin typeface="Helvetica"/>
              <a:cs typeface="Helvetica"/>
            </a:endParaRPr>
          </a:p>
          <a:p>
            <a:endParaRPr lang="da-DK" sz="2000" noProof="0">
              <a:latin typeface="Helvetica"/>
            </a:endParaRPr>
          </a:p>
        </p:txBody>
      </p:sp>
      <p:pic>
        <p:nvPicPr>
          <p:cNvPr id="12" name="Graphic 11" descr="Ur med massiv udfyldning">
            <a:extLst>
              <a:ext uri="{FF2B5EF4-FFF2-40B4-BE49-F238E27FC236}">
                <a16:creationId xmlns:a16="http://schemas.microsoft.com/office/drawing/2014/main" id="{C66C905E-0D85-CE60-4918-06C07F9C7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95744" y="5011503"/>
            <a:ext cx="403781" cy="388071"/>
          </a:xfrm>
          <a:prstGeom prst="rect">
            <a:avLst/>
          </a:prstGeom>
        </p:spPr>
      </p:pic>
      <p:pic>
        <p:nvPicPr>
          <p:cNvPr id="14" name="Graphic 13" descr="Ur med massiv udfyldning">
            <a:extLst>
              <a:ext uri="{FF2B5EF4-FFF2-40B4-BE49-F238E27FC236}">
                <a16:creationId xmlns:a16="http://schemas.microsoft.com/office/drawing/2014/main" id="{0D9B5450-0875-79DD-1073-DEE28C5D1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49820" y="2121473"/>
            <a:ext cx="403781" cy="388071"/>
          </a:xfrm>
          <a:prstGeom prst="rect">
            <a:avLst/>
          </a:prstGeom>
        </p:spPr>
      </p:pic>
      <p:pic>
        <p:nvPicPr>
          <p:cNvPr id="16" name="Graphic 15" descr="Ur med massiv udfyldning">
            <a:extLst>
              <a:ext uri="{FF2B5EF4-FFF2-40B4-BE49-F238E27FC236}">
                <a16:creationId xmlns:a16="http://schemas.microsoft.com/office/drawing/2014/main" id="{F0E223C5-49EE-F205-145A-75E868229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53601" y="3990834"/>
            <a:ext cx="403781" cy="38807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A6669E-5F6F-FBFA-4E76-CC5BAA8CE6A2}"/>
              </a:ext>
            </a:extLst>
          </p:cNvPr>
          <p:cNvSpPr txBox="1"/>
          <p:nvPr/>
        </p:nvSpPr>
        <p:spPr>
          <a:xfrm>
            <a:off x="4653601" y="2138505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20 min.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4B29CF-2A6D-0543-E535-40A99D299751}"/>
              </a:ext>
            </a:extLst>
          </p:cNvPr>
          <p:cNvSpPr txBox="1"/>
          <p:nvPr/>
        </p:nvSpPr>
        <p:spPr>
          <a:xfrm>
            <a:off x="5057382" y="4030980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20 min.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57825A-C13E-8376-0A84-8A9F494D024D}"/>
              </a:ext>
            </a:extLst>
          </p:cNvPr>
          <p:cNvSpPr txBox="1"/>
          <p:nvPr/>
        </p:nvSpPr>
        <p:spPr>
          <a:xfrm>
            <a:off x="9099525" y="5051649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15 min.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0CC62CD2-6482-549A-E15E-AF7C251ACD1F}"/>
              </a:ext>
            </a:extLst>
          </p:cNvPr>
          <p:cNvSpPr txBox="1"/>
          <p:nvPr/>
        </p:nvSpPr>
        <p:spPr>
          <a:xfrm>
            <a:off x="3780000" y="158400"/>
            <a:ext cx="382207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>
                <a:latin typeface="Obvia Expanded"/>
              </a:rPr>
              <a:t>LEKTION</a:t>
            </a:r>
            <a:r>
              <a:rPr lang="da-DK" noProof="0">
                <a:latin typeface="Obvia Expanded"/>
              </a:rPr>
              <a:t> </a:t>
            </a:r>
            <a:r>
              <a:rPr lang="da-DK">
                <a:latin typeface="Obvia Expanded"/>
              </a:rPr>
              <a:t>L</a:t>
            </a:r>
            <a:endParaRPr lang="da-DK" noProof="0">
              <a:latin typeface="Obvia Expanded"/>
            </a:endParaRPr>
          </a:p>
        </p:txBody>
      </p:sp>
    </p:spTree>
    <p:extLst>
      <p:ext uri="{BB962C8B-B14F-4D97-AF65-F5344CB8AC3E}">
        <p14:creationId xmlns:p14="http://schemas.microsoft.com/office/powerpoint/2010/main" val="2138576254"/>
      </p:ext>
    </p:extLst>
  </p:cSld>
  <p:clrMapOvr>
    <a:masterClrMapping/>
  </p:clrMapOvr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224</Words>
  <Application>Microsoft Office PowerPoint</Application>
  <PresentationFormat>Widescreen</PresentationFormat>
  <Paragraphs>25</Paragraphs>
  <Slides>3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9" baseType="lpstr">
      <vt:lpstr>Helvetica</vt:lpstr>
      <vt:lpstr>Obvia Expanded</vt:lpstr>
      <vt:lpstr>Arial</vt:lpstr>
      <vt:lpstr>Calibri</vt:lpstr>
      <vt:lpstr>Aptos</vt:lpstr>
      <vt:lpstr>HHH_Hjertestop_Master</vt:lpstr>
      <vt:lpstr>Forebyggelse  BONUSAKTIVITETER  </vt:lpstr>
      <vt:lpstr>AKTIVITET</vt:lpstr>
      <vt:lpstr>ØVELSER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3</cp:revision>
  <dcterms:created xsi:type="dcterms:W3CDTF">2024-04-08T09:09:07Z</dcterms:created>
  <dcterms:modified xsi:type="dcterms:W3CDTF">2025-05-15T08:48:24Z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